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6" d="100"/>
          <a:sy n="46" d="100"/>
        </p:scale>
        <p:origin x="-1310" y="-8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CED0D241-1D84-490D-B068-A934C5051B3D}" type="datetimeFigureOut">
              <a:rPr lang="cs-CZ" smtClean="0"/>
              <a:t>26. 5. 2014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29601D56-F65A-41EC-8998-654EEE49EEE7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CED0D241-1D84-490D-B068-A934C5051B3D}" type="datetimeFigureOut">
              <a:rPr lang="cs-CZ" smtClean="0"/>
              <a:t>26. 5. 2014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29601D56-F65A-41EC-8998-654EEE49EEE7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CED0D241-1D84-490D-B068-A934C5051B3D}" type="datetimeFigureOut">
              <a:rPr lang="cs-CZ" smtClean="0"/>
              <a:t>26. 5. 2014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29601D56-F65A-41EC-8998-654EEE49EEE7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D0D241-1D84-490D-B068-A934C5051B3D}" type="datetimeFigureOut">
              <a:rPr lang="cs-CZ" smtClean="0"/>
              <a:t>26. 5. 2014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601D56-F65A-41EC-8998-654EEE49EEE7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D0D241-1D84-490D-B068-A934C5051B3D}" type="datetimeFigureOut">
              <a:rPr lang="cs-CZ" smtClean="0"/>
              <a:t>26. 5. 2014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601D56-F65A-41EC-8998-654EEE49EEE7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CED0D241-1D84-490D-B068-A934C5051B3D}" type="datetimeFigureOut">
              <a:rPr lang="cs-CZ" smtClean="0"/>
              <a:t>26. 5. 2014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29601D56-F65A-41EC-8998-654EEE49EEE7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D0D241-1D84-490D-B068-A934C5051B3D}" type="datetimeFigureOut">
              <a:rPr lang="cs-CZ" smtClean="0"/>
              <a:t>26. 5. 2014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601D56-F65A-41EC-8998-654EEE49EEE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CED0D241-1D84-490D-B068-A934C5051B3D}" type="datetimeFigureOut">
              <a:rPr lang="cs-CZ" smtClean="0"/>
              <a:t>26. 5. 2014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29601D56-F65A-41EC-8998-654EEE49EEE7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CED0D241-1D84-490D-B068-A934C5051B3D}" type="datetimeFigureOut">
              <a:rPr lang="cs-CZ" smtClean="0"/>
              <a:t>26. 5. 2014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29601D56-F65A-41EC-8998-654EEE49EEE7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D0D241-1D84-490D-B068-A934C5051B3D}" type="datetimeFigureOut">
              <a:rPr lang="cs-CZ" smtClean="0"/>
              <a:t>26. 5. 2014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601D56-F65A-41EC-8998-654EEE49EEE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D0D241-1D84-490D-B068-A934C5051B3D}" type="datetimeFigureOut">
              <a:rPr lang="cs-CZ" smtClean="0"/>
              <a:t>26. 5. 2014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601D56-F65A-41EC-8998-654EEE49EEE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CED0D241-1D84-490D-B068-A934C5051B3D}" type="datetimeFigureOut">
              <a:rPr lang="cs-CZ" smtClean="0"/>
              <a:t>26. 5. 2014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29601D56-F65A-41EC-8998-654EEE49EEE7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obrázek 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431457"/>
            <a:ext cx="5969000" cy="145732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Rectangle 5"/>
          <p:cNvSpPr>
            <a:spLocks noChangeArrowheads="1"/>
          </p:cNvSpPr>
          <p:nvPr/>
        </p:nvSpPr>
        <p:spPr bwMode="auto">
          <a:xfrm>
            <a:off x="2716894" y="2316381"/>
            <a:ext cx="4019305" cy="1600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rgbClr val="800000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STŘEDNÍ ODBORNÁ ŠKOLA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rgbClr val="800000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A STŘEDNÍ ODBORNÉ UČILIŠTĚ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rgbClr val="800000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MĚSTEC KRÁLOVÉ</a:t>
            </a:r>
            <a:b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rgbClr val="800000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</a:b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rgbClr val="800000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T.G. MASARYKA 4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Rectangle 6"/>
          <p:cNvSpPr>
            <a:spLocks noChangeArrowheads="1"/>
          </p:cNvSpPr>
          <p:nvPr/>
        </p:nvSpPr>
        <p:spPr bwMode="auto">
          <a:xfrm>
            <a:off x="3343809" y="5634216"/>
            <a:ext cx="2685351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cs-CZ" sz="2400" dirty="0" smtClean="0">
                <a:solidFill>
                  <a:srgbClr val="FF0000"/>
                </a:solidFill>
                <a:latin typeface="Arial" pitchFamily="34" charset="0"/>
                <a:cs typeface="Times New Roman" pitchFamily="18" charset="0"/>
              </a:rPr>
              <a:t>Obecná ekonomie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14404" y="4076680"/>
            <a:ext cx="5224283" cy="9052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894902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obrázek 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188640"/>
            <a:ext cx="5969000" cy="145732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Obdélník 1"/>
          <p:cNvSpPr/>
          <p:nvPr/>
        </p:nvSpPr>
        <p:spPr>
          <a:xfrm>
            <a:off x="1027272" y="1645965"/>
            <a:ext cx="7416824" cy="369331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/>
              <a:t>DIGITÁLNÍ UČEBNÍ MATERIÁL</a:t>
            </a:r>
            <a:endParaRPr lang="cs-CZ" dirty="0"/>
          </a:p>
          <a:p>
            <a:pPr algn="ctr"/>
            <a:r>
              <a:rPr lang="cs-CZ" b="1" dirty="0" err="1"/>
              <a:t>Č.projektu</a:t>
            </a:r>
            <a:r>
              <a:rPr lang="cs-CZ" b="1" dirty="0"/>
              <a:t> : </a:t>
            </a:r>
            <a:r>
              <a:rPr lang="cs-CZ" b="1" dirty="0" smtClean="0"/>
              <a:t>CZ.1.07/1.5.00/34.0921</a:t>
            </a:r>
            <a:endParaRPr lang="cs-CZ" dirty="0"/>
          </a:p>
          <a:p>
            <a:r>
              <a:rPr lang="cs-CZ" dirty="0"/>
              <a:t> </a:t>
            </a:r>
          </a:p>
          <a:p>
            <a:r>
              <a:rPr lang="cs-CZ" dirty="0" smtClean="0"/>
              <a:t>	Škola</a:t>
            </a:r>
            <a:r>
              <a:rPr lang="cs-CZ" dirty="0"/>
              <a:t>: 	</a:t>
            </a:r>
            <a:r>
              <a:rPr lang="cs-CZ" dirty="0" smtClean="0"/>
              <a:t>Střední </a:t>
            </a:r>
            <a:r>
              <a:rPr lang="cs-CZ" dirty="0"/>
              <a:t>odborná škola a Střední odborné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		učiliště </a:t>
            </a:r>
            <a:r>
              <a:rPr lang="cs-CZ" dirty="0"/>
              <a:t>Městec Králové, T.G. Masaryka 4 </a:t>
            </a:r>
          </a:p>
          <a:p>
            <a:r>
              <a:rPr lang="cs-CZ" dirty="0"/>
              <a:t> </a:t>
            </a:r>
          </a:p>
          <a:p>
            <a:r>
              <a:rPr lang="cs-CZ" dirty="0"/>
              <a:t>Název materiálu: </a:t>
            </a:r>
            <a:r>
              <a:rPr lang="cs-CZ" dirty="0" smtClean="0"/>
              <a:t>VY_32_INOVACE_EP_ 217         </a:t>
            </a:r>
            <a:endParaRPr lang="cs-CZ" dirty="0"/>
          </a:p>
          <a:p>
            <a:r>
              <a:rPr lang="cs-CZ" dirty="0"/>
              <a:t>Autor: </a:t>
            </a:r>
            <a:r>
              <a:rPr lang="cs-CZ" dirty="0" smtClean="0"/>
              <a:t>Bc. Pavlína Kánská</a:t>
            </a:r>
            <a:endParaRPr lang="cs-CZ" dirty="0"/>
          </a:p>
          <a:p>
            <a:r>
              <a:rPr lang="cs-CZ" dirty="0"/>
              <a:t>Tématický okruh: </a:t>
            </a:r>
            <a:r>
              <a:rPr lang="cs-CZ" dirty="0" smtClean="0"/>
              <a:t>Obecná ekonomie</a:t>
            </a:r>
            <a:endParaRPr lang="cs-CZ" dirty="0"/>
          </a:p>
          <a:p>
            <a:r>
              <a:rPr lang="cs-CZ" dirty="0"/>
              <a:t>Ročník: 1. a 2. Obor Podnikání</a:t>
            </a:r>
          </a:p>
          <a:p>
            <a:r>
              <a:rPr lang="cs-CZ" dirty="0"/>
              <a:t>Datum tvorby:</a:t>
            </a:r>
            <a:r>
              <a:rPr lang="cs-CZ" b="1" dirty="0"/>
              <a:t> </a:t>
            </a:r>
            <a:r>
              <a:rPr lang="cs-CZ" dirty="0" smtClean="0"/>
              <a:t>Říjen 2013</a:t>
            </a:r>
            <a:endParaRPr lang="cs-CZ" dirty="0"/>
          </a:p>
          <a:p>
            <a:r>
              <a:rPr lang="cs-CZ" dirty="0"/>
              <a:t>Anotace: Materiál slouží k </a:t>
            </a:r>
            <a:r>
              <a:rPr lang="cs-CZ" dirty="0" smtClean="0"/>
              <a:t>výkladu do hodiny a pochopení látky.</a:t>
            </a:r>
            <a:endParaRPr lang="cs-CZ" dirty="0"/>
          </a:p>
          <a:p>
            <a:r>
              <a:rPr lang="cs-CZ" dirty="0"/>
              <a:t>Metodický pokyn</a:t>
            </a:r>
            <a:r>
              <a:rPr lang="cs-CZ" dirty="0" smtClean="0"/>
              <a:t>: Prezentace </a:t>
            </a:r>
            <a:r>
              <a:rPr lang="cs-CZ" dirty="0"/>
              <a:t>je určena jako výklad do </a:t>
            </a:r>
            <a:r>
              <a:rPr lang="cs-CZ" dirty="0" smtClean="0"/>
              <a:t>hodiny.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388586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Obecná ekonomie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3600" smtClean="0"/>
              <a:t>17. </a:t>
            </a:r>
            <a:r>
              <a:rPr lang="cs-CZ" sz="3600" dirty="0" smtClean="0"/>
              <a:t>Nezaměstnanost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8878621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Nezaměstnanost</a:t>
            </a:r>
            <a:r>
              <a:rPr lang="cs-CZ" dirty="0"/>
              <a:t> 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8219256" cy="4873752"/>
          </a:xfrm>
        </p:spPr>
        <p:txBody>
          <a:bodyPr>
            <a:normAutofit/>
          </a:bodyPr>
          <a:lstStyle/>
          <a:p>
            <a:r>
              <a:rPr lang="cs-CZ" dirty="0" smtClean="0"/>
              <a:t>část </a:t>
            </a:r>
            <a:r>
              <a:rPr lang="cs-CZ" dirty="0"/>
              <a:t>práceschopného obyvatelstva nenachází zaměstnání</a:t>
            </a:r>
          </a:p>
          <a:p>
            <a:r>
              <a:rPr lang="cs-CZ" dirty="0" smtClean="0"/>
              <a:t>absolutní </a:t>
            </a:r>
            <a:r>
              <a:rPr lang="cs-CZ" dirty="0"/>
              <a:t>počet zájemců o práci je vyšší než počet volných pracovních sil</a:t>
            </a:r>
          </a:p>
          <a:p>
            <a:r>
              <a:rPr lang="cs-CZ" dirty="0" smtClean="0"/>
              <a:t>nabídka </a:t>
            </a:r>
            <a:r>
              <a:rPr lang="cs-CZ" dirty="0"/>
              <a:t>je nižší než poptávka</a:t>
            </a:r>
          </a:p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r>
              <a:rPr lang="cs-CZ" b="1" dirty="0" smtClean="0"/>
              <a:t>Rozsah </a:t>
            </a:r>
            <a:r>
              <a:rPr lang="cs-CZ" b="1" dirty="0"/>
              <a:t>nezaměstnanosti = míra nezaměstnanosti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		</a:t>
            </a:r>
          </a:p>
          <a:p>
            <a:pPr marL="0" indent="0">
              <a:buNone/>
            </a:pPr>
            <a:r>
              <a:rPr lang="cs-CZ" dirty="0" smtClean="0"/>
              <a:t>N </a:t>
            </a:r>
            <a:r>
              <a:rPr lang="cs-CZ" dirty="0"/>
              <a:t>– počet nezaměstnaných</a:t>
            </a:r>
          </a:p>
          <a:p>
            <a:pPr marL="0" indent="0">
              <a:buNone/>
            </a:pPr>
            <a:r>
              <a:rPr lang="cs-CZ" dirty="0" smtClean="0"/>
              <a:t>L </a:t>
            </a:r>
            <a:r>
              <a:rPr lang="cs-CZ" dirty="0"/>
              <a:t>– počet práceschopného obyvatelstva</a:t>
            </a:r>
          </a:p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17305" y="4653136"/>
            <a:ext cx="1872209" cy="1008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8351004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Nejdůležitější příčiny nedokonalé konkurence na trhu </a:t>
            </a:r>
            <a:r>
              <a:rPr lang="cs-CZ" b="1" dirty="0" smtClean="0"/>
              <a:t>práce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lvl="0"/>
            <a:r>
              <a:rPr lang="cs-CZ" dirty="0"/>
              <a:t>malá možnost náhrady studia a přípravy</a:t>
            </a:r>
          </a:p>
          <a:p>
            <a:pPr lvl="0"/>
            <a:r>
              <a:rPr lang="cs-CZ" dirty="0"/>
              <a:t>demografické a sociální faktory (struktura obyvatelstva)</a:t>
            </a:r>
          </a:p>
          <a:p>
            <a:pPr lvl="0"/>
            <a:r>
              <a:rPr lang="cs-CZ" dirty="0"/>
              <a:t>trh práce je svázán četnými zákony, předpisy, formálními postupy</a:t>
            </a:r>
          </a:p>
          <a:p>
            <a:pPr lvl="0"/>
            <a:r>
              <a:rPr lang="cs-CZ" dirty="0"/>
              <a:t>pro globální změnu profesního zaměření obyvatelstva  je nutný určitý čas</a:t>
            </a:r>
          </a:p>
          <a:p>
            <a:pPr lvl="0"/>
            <a:r>
              <a:rPr lang="cs-CZ" dirty="0"/>
              <a:t>malá pružnost poptávky a nabídky na trhu práce</a:t>
            </a:r>
          </a:p>
          <a:p>
            <a:pPr lvl="0"/>
            <a:r>
              <a:rPr lang="cs-CZ" dirty="0"/>
              <a:t>cena pracovní síly je pod vlivem sociálních, politických a ekonomických faktorů nepohyblivá směrem dolů</a:t>
            </a:r>
          </a:p>
        </p:txBody>
      </p:sp>
    </p:spTree>
    <p:extLst>
      <p:ext uri="{BB962C8B-B14F-4D97-AF65-F5344CB8AC3E}">
        <p14:creationId xmlns:p14="http://schemas.microsoft.com/office/powerpoint/2010/main" val="28949620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Typy </a:t>
            </a:r>
            <a:r>
              <a:rPr lang="cs-CZ" b="1" dirty="0" smtClean="0"/>
              <a:t>nezaměstnanosti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lvl="0"/>
            <a:r>
              <a:rPr lang="cs-CZ" b="1" dirty="0" smtClean="0"/>
              <a:t>frikční</a:t>
            </a:r>
            <a:r>
              <a:rPr lang="cs-CZ" dirty="0" smtClean="0"/>
              <a:t> </a:t>
            </a:r>
            <a:r>
              <a:rPr lang="cs-CZ" dirty="0"/>
              <a:t>– je způsobena migrací osob, mateřskými dovolenými, nedostatečnou informovaností osob v dané oblasti</a:t>
            </a:r>
          </a:p>
          <a:p>
            <a:pPr lvl="1"/>
            <a:r>
              <a:rPr lang="cs-CZ" dirty="0"/>
              <a:t>existuje z důvodu určitého času nutného k vyhledání místa</a:t>
            </a:r>
          </a:p>
          <a:p>
            <a:pPr lvl="1"/>
            <a:r>
              <a:rPr lang="cs-CZ" dirty="0"/>
              <a:t>člověk je nezaměstnaný pouze dočasně</a:t>
            </a:r>
          </a:p>
          <a:p>
            <a:pPr lvl="0"/>
            <a:r>
              <a:rPr lang="cs-CZ" b="1" dirty="0"/>
              <a:t>cyklická</a:t>
            </a:r>
            <a:r>
              <a:rPr lang="cs-CZ" dirty="0"/>
              <a:t> (sezónní) – je spojena s cyklickým vývojem ekonomiky</a:t>
            </a:r>
          </a:p>
          <a:p>
            <a:pPr lvl="1"/>
            <a:r>
              <a:rPr lang="cs-CZ" dirty="0"/>
              <a:t>sezónní charakter práce – stavebnictví, zemědělství</a:t>
            </a:r>
          </a:p>
          <a:p>
            <a:pPr lvl="0"/>
            <a:r>
              <a:rPr lang="cs-CZ" b="1" dirty="0"/>
              <a:t>strukturální</a:t>
            </a:r>
            <a:r>
              <a:rPr lang="cs-CZ" dirty="0"/>
              <a:t> – vzniká z důvodu strukturálních změn v ekonomice (zánik oboru, zavedení nové technologie)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958226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přirozená míra </a:t>
            </a:r>
            <a:r>
              <a:rPr lang="cs-CZ" b="1" dirty="0" smtClean="0"/>
              <a:t>nezaměstnanosti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8003232" cy="4873752"/>
          </a:xfrm>
        </p:spPr>
        <p:txBody>
          <a:bodyPr/>
          <a:lstStyle/>
          <a:p>
            <a:r>
              <a:rPr lang="cs-CZ" b="1" dirty="0"/>
              <a:t>Určité malé procento (cca 2 %) nezaměstnanosti je pro fungování tržního mechanismu a pro ekonomický růst země považováno za pozitivní jev </a:t>
            </a:r>
            <a:r>
              <a:rPr lang="cs-CZ" dirty="0"/>
              <a:t>– má stimulující účinky na oblast pracovních sil = </a:t>
            </a:r>
            <a:r>
              <a:rPr lang="cs-CZ" b="1" dirty="0"/>
              <a:t>přirozená míra nezaměstnanosti</a:t>
            </a:r>
            <a:r>
              <a:rPr lang="cs-CZ" dirty="0"/>
              <a:t>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168435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Negativní účinky nezaměstnanosti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lvl="0"/>
            <a:r>
              <a:rPr lang="cs-CZ" dirty="0" smtClean="0"/>
              <a:t>psychologický </a:t>
            </a:r>
            <a:r>
              <a:rPr lang="cs-CZ" dirty="0"/>
              <a:t>dopad</a:t>
            </a:r>
          </a:p>
          <a:p>
            <a:pPr lvl="0"/>
            <a:r>
              <a:rPr lang="cs-CZ" dirty="0"/>
              <a:t>ekonomická újma domácnostem</a:t>
            </a:r>
          </a:p>
          <a:p>
            <a:pPr lvl="0"/>
            <a:r>
              <a:rPr lang="cs-CZ" dirty="0"/>
              <a:t>ztráta pracovní kvalifikace</a:t>
            </a:r>
          </a:p>
          <a:p>
            <a:pPr lvl="0"/>
            <a:r>
              <a:rPr lang="cs-CZ" dirty="0"/>
              <a:t>ztráta motivace u dlouhodobě nezaměstnaných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Úkol: Uveďte konkrétní příklady ke každému negativnímu účinku. Vysvětlete.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91294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Vládní opatření pro snížení sociálních dopadů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/>
          </a:p>
          <a:p>
            <a:pPr lvl="0"/>
            <a:r>
              <a:rPr lang="cs-CZ" dirty="0"/>
              <a:t>systém podpory v nezaměstnanosti (solidarita obyvatelstva)</a:t>
            </a:r>
          </a:p>
          <a:p>
            <a:pPr lvl="0"/>
            <a:r>
              <a:rPr lang="cs-CZ" dirty="0"/>
              <a:t>podpora při získávání nové kvalifikace</a:t>
            </a:r>
          </a:p>
          <a:p>
            <a:pPr lvl="0"/>
            <a:r>
              <a:rPr lang="cs-CZ" dirty="0"/>
              <a:t>koncepce globální politiky daného státu v oblast zaměstnanosti – délka pracovní doby, dovolená, odchod do důchodu atd.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Úkol: Vyhledejte, jaká je aktuální nezaměstnanost v ČR.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635962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	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/>
              <a:t>ZLÁMAL, Jaroslav a Zdeněk MENDL. </a:t>
            </a:r>
            <a:r>
              <a:rPr lang="cs-CZ" i="1" dirty="0"/>
              <a:t>Ekonomie nejen k maturitě</a:t>
            </a:r>
            <a:r>
              <a:rPr lang="cs-CZ" dirty="0"/>
              <a:t>. Vyd. 3. Kralice na Hané: </a:t>
            </a:r>
            <a:r>
              <a:rPr lang="cs-CZ" dirty="0" err="1"/>
              <a:t>Computer</a:t>
            </a:r>
            <a:r>
              <a:rPr lang="cs-CZ" dirty="0"/>
              <a:t> Media, 2010, 128 s. ISBN 978-80-7402-056-8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Vlastní.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259930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14</TotalTime>
  <Words>215</Words>
  <Application>Microsoft Office PowerPoint</Application>
  <PresentationFormat>Předvádění na obrazovce (4:3)</PresentationFormat>
  <Paragraphs>62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Arkýř</vt:lpstr>
      <vt:lpstr>Prezentace aplikace PowerPoint</vt:lpstr>
      <vt:lpstr>Prezentace aplikace PowerPoint</vt:lpstr>
      <vt:lpstr>Obecná ekonomie</vt:lpstr>
      <vt:lpstr>Nezaměstnanost </vt:lpstr>
      <vt:lpstr>Nejdůležitější příčiny nedokonalé konkurence na trhu práce</vt:lpstr>
      <vt:lpstr>Typy nezaměstnanosti</vt:lpstr>
      <vt:lpstr>přirozená míra nezaměstnanosti</vt:lpstr>
      <vt:lpstr>Negativní účinky nezaměstnanosti</vt:lpstr>
      <vt:lpstr>Vládní opatření pro snížení sociálních dopadů</vt:lpstr>
      <vt:lpstr>Zdroje: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Pavlína</dc:creator>
  <cp:lastModifiedBy>Pavlína</cp:lastModifiedBy>
  <cp:revision>5</cp:revision>
  <dcterms:created xsi:type="dcterms:W3CDTF">2014-04-28T16:54:21Z</dcterms:created>
  <dcterms:modified xsi:type="dcterms:W3CDTF">2014-05-26T19:16:12Z</dcterms:modified>
</cp:coreProperties>
</file>