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ED0D241-1D84-490D-B068-A934C5051B3D}" type="datetimeFigureOut">
              <a:rPr lang="cs-CZ" smtClean="0"/>
              <a:pPr/>
              <a:t>30.9.2014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9601D56-F65A-41EC-8998-654EEE49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343809" y="5634216"/>
            <a:ext cx="2685351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Obecná ekonomie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08949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smtClean="0"/>
              <a:t>	Škola</a:t>
            </a:r>
            <a:r>
              <a:rPr lang="cs-CZ" dirty="0"/>
              <a:t>: 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Název materiálu: </a:t>
            </a:r>
            <a:r>
              <a:rPr lang="cs-CZ" dirty="0" smtClean="0"/>
              <a:t>VY_32_INOVACE_EP_ 219        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dirty="0"/>
              <a:t>Tématický okruh: </a:t>
            </a:r>
            <a:r>
              <a:rPr lang="cs-CZ" dirty="0" smtClean="0"/>
              <a:t>Obecná ekonomie</a:t>
            </a:r>
            <a:endParaRPr lang="cs-CZ" dirty="0"/>
          </a:p>
          <a:p>
            <a:r>
              <a:rPr lang="cs-CZ" dirty="0"/>
              <a:t>Ročník: 1. a 2. Obor Podnikání</a:t>
            </a:r>
          </a:p>
          <a:p>
            <a:r>
              <a:rPr lang="cs-CZ" dirty="0"/>
              <a:t>Datum tvorby:</a:t>
            </a:r>
            <a:r>
              <a:rPr lang="cs-CZ" b="1" dirty="0"/>
              <a:t> </a:t>
            </a:r>
            <a:r>
              <a:rPr lang="cs-CZ" dirty="0" smtClean="0"/>
              <a:t>Říjen 2013</a:t>
            </a:r>
            <a:endParaRPr lang="cs-CZ" dirty="0"/>
          </a:p>
          <a:p>
            <a:r>
              <a:rPr lang="cs-CZ" dirty="0"/>
              <a:t>Anotace: Materiál slouží k </a:t>
            </a:r>
            <a:r>
              <a:rPr lang="cs-CZ" dirty="0" smtClean="0"/>
              <a:t>výkladu do hodiny.</a:t>
            </a:r>
            <a:endParaRPr lang="cs-CZ" dirty="0"/>
          </a:p>
          <a:p>
            <a:r>
              <a:rPr lang="cs-CZ" dirty="0"/>
              <a:t>Metodický pokyn</a:t>
            </a:r>
            <a:r>
              <a:rPr lang="cs-CZ" dirty="0" smtClean="0"/>
              <a:t>: Prezentace </a:t>
            </a:r>
            <a:r>
              <a:rPr lang="cs-CZ" dirty="0"/>
              <a:t>je určena jako výklad do </a:t>
            </a:r>
            <a:r>
              <a:rPr lang="cs-CZ" dirty="0" smtClean="0"/>
              <a:t>hodiny.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38858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Obecná ekonomie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19. Typy inflace a její dopady</a:t>
            </a:r>
            <a:endParaRPr lang="cs-CZ" sz="3600" dirty="0"/>
          </a:p>
        </p:txBody>
      </p:sp>
    </p:spTree>
    <p:extLst>
      <p:ext uri="{BB962C8B-B14F-4D97-AF65-F5344CB8AC3E}">
        <p14:creationId xmlns="" xmlns:p14="http://schemas.microsoft.com/office/powerpoint/2010/main" val="1787518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Typy inflace podle ročního vzestupu míry </a:t>
            </a:r>
            <a:r>
              <a:rPr lang="cs-CZ" b="1" dirty="0" smtClean="0"/>
              <a:t>inflace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b="1" dirty="0" smtClean="0"/>
              <a:t>Mírná (</a:t>
            </a:r>
            <a:r>
              <a:rPr lang="cs-CZ" b="1" dirty="0" smtClean="0"/>
              <a:t>plíživá</a:t>
            </a:r>
            <a:r>
              <a:rPr lang="cs-CZ" b="1" dirty="0"/>
              <a:t>)</a:t>
            </a:r>
            <a:r>
              <a:rPr lang="cs-CZ" dirty="0"/>
              <a:t> – obvyklá, přijatelná</a:t>
            </a:r>
          </a:p>
          <a:p>
            <a:pPr lvl="1"/>
            <a:r>
              <a:rPr lang="cs-CZ" dirty="0"/>
              <a:t>pohybuje se do 10 % oproti předchozímu stavu</a:t>
            </a:r>
          </a:p>
          <a:p>
            <a:pPr lvl="1"/>
            <a:r>
              <a:rPr lang="cs-CZ" dirty="0"/>
              <a:t>kolem 3 % je dynamizujícím, stimulujícím prvkem tržního hospodářství</a:t>
            </a:r>
          </a:p>
          <a:p>
            <a:pPr lvl="1"/>
            <a:r>
              <a:rPr lang="cs-CZ" dirty="0"/>
              <a:t>podněcuje ekonomické subjekty k vyššímu využití zdrojů, rychlým investicím</a:t>
            </a:r>
          </a:p>
          <a:p>
            <a:pPr lvl="0"/>
            <a:r>
              <a:rPr lang="cs-CZ" b="1" dirty="0"/>
              <a:t>pádivá</a:t>
            </a:r>
            <a:r>
              <a:rPr lang="cs-CZ" dirty="0"/>
              <a:t> – zhruba do 100% (někdy až do 1000 %)</a:t>
            </a:r>
          </a:p>
          <a:p>
            <a:pPr lvl="1"/>
            <a:r>
              <a:rPr lang="cs-CZ" dirty="0"/>
              <a:t>negativní dopady na ekonomiku, chování tržních subjektů</a:t>
            </a:r>
          </a:p>
          <a:p>
            <a:pPr lvl="1"/>
            <a:r>
              <a:rPr lang="cs-CZ" dirty="0"/>
              <a:t>dochází k oslabení všech ekonomických faktorů</a:t>
            </a:r>
          </a:p>
          <a:p>
            <a:pPr lvl="0"/>
            <a:r>
              <a:rPr lang="cs-CZ" b="1" dirty="0"/>
              <a:t>Hyperinflace</a:t>
            </a:r>
            <a:r>
              <a:rPr lang="cs-CZ" dirty="0"/>
              <a:t> - řádově v tisících %</a:t>
            </a:r>
          </a:p>
          <a:p>
            <a:pPr lvl="1"/>
            <a:r>
              <a:rPr lang="cs-CZ" dirty="0"/>
              <a:t>ekonomika je v dezolátním stavu</a:t>
            </a:r>
          </a:p>
          <a:p>
            <a:pPr lvl="1"/>
            <a:r>
              <a:rPr lang="cs-CZ" dirty="0"/>
              <a:t>přestávají platit všechny znaky tržního hospodářství</a:t>
            </a:r>
          </a:p>
        </p:txBody>
      </p:sp>
    </p:spTree>
    <p:extLst>
      <p:ext uri="{BB962C8B-B14F-4D97-AF65-F5344CB8AC3E}">
        <p14:creationId xmlns="" xmlns:p14="http://schemas.microsoft.com/office/powerpoint/2010/main" val="2004293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Opak </a:t>
            </a:r>
            <a:r>
              <a:rPr lang="cs-CZ" b="1" dirty="0" smtClean="0"/>
              <a:t>inflace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715200" cy="4873752"/>
          </a:xfrm>
        </p:spPr>
        <p:txBody>
          <a:bodyPr>
            <a:normAutofit/>
          </a:bodyPr>
          <a:lstStyle/>
          <a:p>
            <a:pPr lvl="0"/>
            <a:r>
              <a:rPr lang="cs-CZ" b="1" dirty="0" smtClean="0"/>
              <a:t>Deflace</a:t>
            </a:r>
            <a:r>
              <a:rPr lang="cs-CZ" dirty="0" smtClean="0"/>
              <a:t> </a:t>
            </a:r>
            <a:r>
              <a:rPr lang="cs-CZ" dirty="0"/>
              <a:t>– absolutní meziroční pokles cenové hladiny v hospodářství</a:t>
            </a:r>
          </a:p>
          <a:p>
            <a:pPr lvl="1"/>
            <a:r>
              <a:rPr lang="cs-CZ" dirty="0"/>
              <a:t>na trhu je přebytek zboží(služeb) a zároveň absence peněz</a:t>
            </a:r>
          </a:p>
          <a:p>
            <a:pPr lvl="1"/>
            <a:r>
              <a:rPr lang="cs-CZ" dirty="0"/>
              <a:t>zvyšuje se hodnota peněz</a:t>
            </a:r>
          </a:p>
          <a:p>
            <a:pPr lvl="1"/>
            <a:r>
              <a:rPr lang="cs-CZ" dirty="0"/>
              <a:t>krátkodobě příznivé, ale dlouhodobě vyvolává deflační spirálu – klesají ceny, snižují se tržby a zisky – nutnost redukovat náklady – snižují se mzdy - snižuje se poptávka......</a:t>
            </a:r>
          </a:p>
          <a:p>
            <a:pPr lvl="0"/>
            <a:r>
              <a:rPr lang="cs-CZ" b="1" dirty="0"/>
              <a:t>Dezinflace</a:t>
            </a:r>
            <a:r>
              <a:rPr lang="cs-CZ" dirty="0"/>
              <a:t> – zpomalování inflace – známka dobrého stavu ekonomiky</a:t>
            </a:r>
          </a:p>
          <a:p>
            <a:pPr lvl="1"/>
            <a:r>
              <a:rPr lang="cs-CZ" dirty="0"/>
              <a:t>nesmí přerůst v deflaci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20124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Dopady </a:t>
            </a:r>
            <a:r>
              <a:rPr lang="cs-CZ" b="1" dirty="0" smtClean="0"/>
              <a:t>inflace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dirty="0" smtClean="0"/>
              <a:t>ovlivňuje </a:t>
            </a:r>
            <a:r>
              <a:rPr lang="cs-CZ" dirty="0"/>
              <a:t>chování domácností, firem i státních institucí</a:t>
            </a:r>
          </a:p>
          <a:p>
            <a:endParaRPr lang="cs-CZ" dirty="0"/>
          </a:p>
          <a:p>
            <a:pPr lvl="0"/>
            <a:r>
              <a:rPr lang="cs-CZ" b="1" dirty="0"/>
              <a:t>vliv na reálné důchody a bohatství</a:t>
            </a:r>
            <a:endParaRPr lang="cs-CZ" dirty="0"/>
          </a:p>
          <a:p>
            <a:pPr lvl="0"/>
            <a:r>
              <a:rPr lang="cs-CZ" dirty="0"/>
              <a:t>inflace a nominální důchod rostou různým tempem</a:t>
            </a:r>
          </a:p>
          <a:p>
            <a:pPr lvl="0"/>
            <a:r>
              <a:rPr lang="cs-CZ" b="1" dirty="0"/>
              <a:t>taxflace</a:t>
            </a:r>
            <a:r>
              <a:rPr lang="cs-CZ" dirty="0"/>
              <a:t> – spojení inflace a vyššího zdanění</a:t>
            </a:r>
          </a:p>
          <a:p>
            <a:pPr lvl="0"/>
            <a:r>
              <a:rPr lang="cs-CZ" dirty="0"/>
              <a:t>zvyšování transferových plateb (starobní důchody, podpory) v závislosti na míře inflace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440430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Dopady inflace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b="1" dirty="0"/>
              <a:t>zatížení </a:t>
            </a:r>
            <a:r>
              <a:rPr lang="cs-CZ" b="1" dirty="0" err="1"/>
              <a:t>ekon</a:t>
            </a:r>
            <a:r>
              <a:rPr lang="cs-CZ" b="1" dirty="0"/>
              <a:t>. subjektů dodatečnými náklady</a:t>
            </a:r>
            <a:endParaRPr lang="cs-CZ" dirty="0"/>
          </a:p>
          <a:p>
            <a:pPr lvl="0"/>
            <a:r>
              <a:rPr lang="cs-CZ" dirty="0"/>
              <a:t>ekonom. subjekty se snaží minimalizovat držbu peněz a peníze vhodně investovat ( utrácení peněz – žití na dluh – malá </a:t>
            </a:r>
            <a:r>
              <a:rPr lang="cs-CZ" dirty="0" err="1"/>
              <a:t>disponabilní</a:t>
            </a:r>
            <a:r>
              <a:rPr lang="cs-CZ" dirty="0"/>
              <a:t> zásoba peněz v bankách – banka nabízí vyšší úrokové sazby na vklad – zvyšují se náklady bankám)</a:t>
            </a:r>
          </a:p>
          <a:p>
            <a:pPr lvl="0"/>
            <a:r>
              <a:rPr lang="cs-CZ" dirty="0"/>
              <a:t>se zvýšením nákladů jsou spojeny i náklady na změnu ceníků, seřizování automatů,...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55958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Dopady inflace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b="1" dirty="0"/>
              <a:t>vliv na ekonomickou aktivitu</a:t>
            </a:r>
            <a:endParaRPr lang="cs-CZ" dirty="0"/>
          </a:p>
          <a:p>
            <a:pPr lvl="0"/>
            <a:r>
              <a:rPr lang="cs-CZ" dirty="0"/>
              <a:t>nejisté prostředí, pracovníci i podnikatelé mohou být </a:t>
            </a:r>
            <a:r>
              <a:rPr lang="cs-CZ" dirty="0" err="1"/>
              <a:t>destimulováni</a:t>
            </a:r>
            <a:r>
              <a:rPr lang="cs-CZ" dirty="0"/>
              <a:t> od své aktivity</a:t>
            </a:r>
          </a:p>
          <a:p>
            <a:pPr lvl="0"/>
            <a:r>
              <a:rPr lang="cs-CZ" dirty="0"/>
              <a:t>vnáší nejistotu do investičních plánů, podněcuje spekulace a překupnictví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123185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ZLÁMAL, Jaroslav a Zdeněk MENDL. </a:t>
            </a:r>
            <a:r>
              <a:rPr lang="cs-CZ" i="1" dirty="0"/>
              <a:t>Ekonomie nejen k maturitě</a:t>
            </a:r>
            <a:r>
              <a:rPr lang="cs-CZ" dirty="0"/>
              <a:t>. Vyd. 3. Kralice na Hané: </a:t>
            </a:r>
            <a:r>
              <a:rPr lang="cs-CZ" dirty="0" err="1"/>
              <a:t>Computer</a:t>
            </a:r>
            <a:r>
              <a:rPr lang="cs-CZ" dirty="0"/>
              <a:t> Media, 2010, 128 s. ISBN 978-80-7402-056-8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Vlastní.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25993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</TotalTime>
  <Words>183</Words>
  <Application>Microsoft Office PowerPoint</Application>
  <PresentationFormat>Předvádění na obrazovce (4:3)</PresentationFormat>
  <Paragraphs>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Snímek 1</vt:lpstr>
      <vt:lpstr>Snímek 2</vt:lpstr>
      <vt:lpstr>Obecná ekonomie</vt:lpstr>
      <vt:lpstr>Typy inflace podle ročního vzestupu míry inflace</vt:lpstr>
      <vt:lpstr>Opak inflace</vt:lpstr>
      <vt:lpstr>Dopady inflace</vt:lpstr>
      <vt:lpstr>Dopady inflace</vt:lpstr>
      <vt:lpstr>Dopady inflace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Dum</cp:lastModifiedBy>
  <cp:revision>6</cp:revision>
  <dcterms:created xsi:type="dcterms:W3CDTF">2014-04-28T16:54:21Z</dcterms:created>
  <dcterms:modified xsi:type="dcterms:W3CDTF">2014-09-30T08:31:55Z</dcterms:modified>
</cp:coreProperties>
</file>