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3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-806" y="-16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30.9.2014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image" Target="../media/image16.png"/><Relationship Id="rId3" Type="http://schemas.openxmlformats.org/officeDocument/2006/relationships/image" Target="../media/image17.jpeg"/><Relationship Id="rId7" Type="http://schemas.openxmlformats.org/officeDocument/2006/relationships/image" Target="../media/image10.jpeg"/><Relationship Id="rId12" Type="http://schemas.openxmlformats.org/officeDocument/2006/relationships/image" Target="../media/image21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20.wmf"/><Relationship Id="rId5" Type="http://schemas.openxmlformats.org/officeDocument/2006/relationships/image" Target="../media/image13.jpeg"/><Relationship Id="rId10" Type="http://schemas.openxmlformats.org/officeDocument/2006/relationships/image" Target="../media/image19.wmf"/><Relationship Id="rId4" Type="http://schemas.openxmlformats.org/officeDocument/2006/relationships/image" Target="../media/image14.jpe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kno#mediaviewer/File:Karlstejn_134_(okno).jpg" TargetMode="External"/><Relationship Id="rId2" Type="http://schemas.openxmlformats.org/officeDocument/2006/relationships/hyperlink" Target="http://cs.wikipedia.org/wiki/&#381;&#225;rovka#mediaviewer/File:Gluehlampe_01_KMJ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armel&#225;da#mediaviewer/File:Aprikosenkonfit%C3%BCre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PŘEDMĚTY </a:t>
            </a:r>
            <a:r>
              <a:rPr lang="cs-CZ" b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ZE SKLA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třídíme odpady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jitka\AppData\Local\Microsoft\Windows\Temporary Internet Files\Content.IE5\TIEA39WF\MP9004423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636" y="925286"/>
            <a:ext cx="3735623" cy="526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1194" y="1859748"/>
            <a:ext cx="4984652" cy="108813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 je na obrázku?</a:t>
            </a:r>
            <a:endParaRPr lang="cs-CZ" sz="4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98661" y="4593102"/>
            <a:ext cx="4979963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463038" y="2880851"/>
            <a:ext cx="3910820" cy="684076"/>
          </a:xfrm>
          <a:prstGeom prst="rect">
            <a:avLst/>
          </a:prstGeom>
          <a:solidFill>
            <a:schemeClr val="bg1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63038" y="833442"/>
            <a:ext cx="3910820" cy="684076"/>
          </a:xfrm>
          <a:prstGeom prst="rect">
            <a:avLst/>
          </a:prstGeom>
          <a:solidFill>
            <a:srgbClr val="FFFF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63038" y="2201594"/>
            <a:ext cx="3910820" cy="684076"/>
          </a:xfrm>
          <a:prstGeom prst="rect">
            <a:avLst/>
          </a:prstGeom>
          <a:solidFill>
            <a:schemeClr val="accent3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463038" y="1517518"/>
            <a:ext cx="3910820" cy="684076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463038" y="5512885"/>
            <a:ext cx="3910820" cy="68407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63038" y="4828809"/>
            <a:ext cx="3910820" cy="684076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63038" y="4144733"/>
            <a:ext cx="3910820" cy="684076"/>
          </a:xfrm>
          <a:prstGeom prst="rect">
            <a:avLst/>
          </a:prstGeom>
          <a:solidFill>
            <a:srgbClr val="92D05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63038" y="3491272"/>
            <a:ext cx="3910820" cy="684076"/>
          </a:xfrm>
          <a:prstGeom prst="rect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jitka\AppData\Local\Microsoft\Windows\Temporary Internet Files\Content.IE5\WPQGCNDM\MC900053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382" y="3211921"/>
            <a:ext cx="1997086" cy="1958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4360985" y="1294228"/>
            <a:ext cx="2433711" cy="18147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01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24714" y="4745502"/>
            <a:ext cx="4979963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>
            <a:grpSpLocks noChangeAspect="1"/>
          </p:cNvGrpSpPr>
          <p:nvPr/>
        </p:nvGrpSpPr>
        <p:grpSpPr>
          <a:xfrm>
            <a:off x="3131678" y="3719095"/>
            <a:ext cx="1800000" cy="1800000"/>
            <a:chOff x="4419600" y="2833495"/>
            <a:chExt cx="2651760" cy="2651760"/>
          </a:xfrm>
        </p:grpSpPr>
        <p:sp>
          <p:nvSpPr>
            <p:cNvPr id="22" name="Obdélník 21"/>
            <p:cNvSpPr>
              <a:spLocks noChangeAspect="1"/>
            </p:cNvSpPr>
            <p:nvPr/>
          </p:nvSpPr>
          <p:spPr>
            <a:xfrm>
              <a:off x="4419600" y="2833495"/>
              <a:ext cx="2651760" cy="26517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2" name="Picture 4" descr="http://upload.wikimedia.org/wikipedia/commons/thumb/3/3a/Gluehlampe_01_KMJ.jpg/170px-Gluehlampe_01_KMJ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3029" y="3143426"/>
              <a:ext cx="1224902" cy="20318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>
            <a:grpSpLocks noChangeAspect="1"/>
          </p:cNvGrpSpPr>
          <p:nvPr/>
        </p:nvGrpSpPr>
        <p:grpSpPr>
          <a:xfrm>
            <a:off x="1524000" y="2174847"/>
            <a:ext cx="1838298" cy="1800000"/>
            <a:chOff x="4953000" y="2987040"/>
            <a:chExt cx="2651760" cy="2651760"/>
          </a:xfrm>
        </p:grpSpPr>
        <p:pic>
          <p:nvPicPr>
            <p:cNvPr id="2050" name="Picture 2" descr="C:\Users\jitka\AppData\Local\Microsoft\Windows\Temporary Internet Files\Content.IE5\ULPSJEB0\MC900441750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81600" y="3108960"/>
              <a:ext cx="2194560" cy="21945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4953000" y="2987040"/>
              <a:ext cx="2651760" cy="26517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3366" y="549108"/>
            <a:ext cx="6790006" cy="108813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Další předměty ze skla</a:t>
            </a:r>
            <a:endParaRPr lang="cs-CZ" sz="4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grpSp>
        <p:nvGrpSpPr>
          <p:cNvPr id="9" name="Skupina 8"/>
          <p:cNvGrpSpPr>
            <a:grpSpLocks noChangeAspect="1"/>
          </p:cNvGrpSpPr>
          <p:nvPr/>
        </p:nvGrpSpPr>
        <p:grpSpPr>
          <a:xfrm>
            <a:off x="4588080" y="2078684"/>
            <a:ext cx="1800000" cy="1800000"/>
            <a:chOff x="5257800" y="2023996"/>
            <a:chExt cx="2651760" cy="2651760"/>
          </a:xfrm>
        </p:grpSpPr>
        <p:sp>
          <p:nvSpPr>
            <p:cNvPr id="24" name="Obdélník 23"/>
            <p:cNvSpPr/>
            <p:nvPr/>
          </p:nvSpPr>
          <p:spPr>
            <a:xfrm>
              <a:off x="5257800" y="2023996"/>
              <a:ext cx="2651760" cy="26517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4" name="Picture 6" descr="http://upload.wikimedia.org/wikipedia/commons/thumb/d/d2/Praha%2C_Brevnov_-_usedlost_Kajetanka_-_budova_za_zameckem_%28okno%29.jpg/220px-Praha%2C_Brevnov_-_usedlost_Kajetanka_-_budova_za_zameckem_%28okno%29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9950" y="2194931"/>
              <a:ext cx="1427460" cy="23098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6168000" y="3719094"/>
            <a:ext cx="1800000" cy="1800000"/>
            <a:chOff x="8273640" y="1378890"/>
            <a:chExt cx="1800000" cy="1800000"/>
          </a:xfrm>
        </p:grpSpPr>
        <p:sp>
          <p:nvSpPr>
            <p:cNvPr id="28" name="Obdélník 27"/>
            <p:cNvSpPr/>
            <p:nvPr/>
          </p:nvSpPr>
          <p:spPr>
            <a:xfrm>
              <a:off x="8273640" y="1378890"/>
              <a:ext cx="1800000" cy="180000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6" name="Picture 8" descr="http://upload.wikimedia.org/wikipedia/commons/thumb/5/52/Mirror.jpg/220px-Mirror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091" b="19747"/>
            <a:stretch/>
          </p:blipFill>
          <p:spPr bwMode="auto">
            <a:xfrm>
              <a:off x="8579280" y="1701805"/>
              <a:ext cx="1188720" cy="1154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>
            <a:grpSpLocks noChangeAspect="1"/>
          </p:cNvGrpSpPr>
          <p:nvPr/>
        </p:nvGrpSpPr>
        <p:grpSpPr>
          <a:xfrm>
            <a:off x="8970447" y="3747261"/>
            <a:ext cx="1800000" cy="1800000"/>
            <a:chOff x="8747760" y="3719095"/>
            <a:chExt cx="2651760" cy="2651760"/>
          </a:xfrm>
        </p:grpSpPr>
        <p:sp>
          <p:nvSpPr>
            <p:cNvPr id="23" name="Obdélník 22"/>
            <p:cNvSpPr/>
            <p:nvPr/>
          </p:nvSpPr>
          <p:spPr>
            <a:xfrm>
              <a:off x="8747760" y="3719095"/>
              <a:ext cx="2651760" cy="26517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8" name="Picture 10" descr="http://upload.wikimedia.org/wikipedia/commons/thumb/f/fd/Aprikosenkonfit%C3%BCre.jpg/220px-Aprikosenkonfit%C3%BCre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25890" y="4042009"/>
              <a:ext cx="2095500" cy="2009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>
            <a:grpSpLocks noChangeAspect="1"/>
          </p:cNvGrpSpPr>
          <p:nvPr/>
        </p:nvGrpSpPr>
        <p:grpSpPr>
          <a:xfrm>
            <a:off x="7847760" y="2078684"/>
            <a:ext cx="1800000" cy="1800000"/>
            <a:chOff x="9033087" y="752804"/>
            <a:chExt cx="2651760" cy="2651760"/>
          </a:xfrm>
        </p:grpSpPr>
        <p:sp>
          <p:nvSpPr>
            <p:cNvPr id="33" name="Obdélník 32"/>
            <p:cNvSpPr/>
            <p:nvPr/>
          </p:nvSpPr>
          <p:spPr>
            <a:xfrm>
              <a:off x="9033087" y="752804"/>
              <a:ext cx="2651760" cy="2651760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0" name="Picture 12" descr="www.skloaporcelan.cz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87442" y="964259"/>
              <a:ext cx="1543050" cy="22288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1597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24714" y="4745502"/>
            <a:ext cx="4979963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3366" y="549108"/>
            <a:ext cx="6790006" cy="108813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 patří do kontejneru na sklo?</a:t>
            </a:r>
            <a:endParaRPr lang="cs-CZ" sz="4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3079" name="Picture 7" descr="C:\Users\jitka\AppData\Local\Microsoft\Windows\Temporary Internet Files\Content.IE5\JWEBA3SG\MP9004482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837" y="4217581"/>
            <a:ext cx="1236059" cy="185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http://upload.wikimedia.org/wikipedia/commons/thumb/e/e3/Bouteille.jpg/170px-Bouteille.jpg" title="lahv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6510" y="4309877"/>
            <a:ext cx="1050716" cy="167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Jan Čapek: návrh 1,5 litrové láhve pro Matton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16" r="29683"/>
          <a:stretch/>
        </p:blipFill>
        <p:spPr bwMode="auto">
          <a:xfrm>
            <a:off x="8511541" y="3862242"/>
            <a:ext cx="1173478" cy="215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www.prezletice.cz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797" y="3236029"/>
            <a:ext cx="2685415" cy="2439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 descr="C:\Users\jitka\AppData\Local\Microsoft\Windows\Temporary Internet Files\Content.IE5\F08XNZYE\MC90044178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129" y="4751503"/>
            <a:ext cx="1057275" cy="105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65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9 -0.15486 C 0.02396 -0.16967 0.02227 -0.16157 0.01719 -0.19259 C 0.01524 -0.20486 0.01094 -0.2125 0.00847 -0.22384 C 0.0069 -0.23102 0.00729 -0.2375 0.00339 -0.24166 C 0.00222 -0.24282 -0.00468 -0.2456 -0.00534 -0.24606 C -0.01484 -0.25254 -0.02278 -0.2618 -0.03281 -0.26597 C -0.05794 -0.2919 -0.08502 -0.29977 -0.11276 -0.31273 C -0.19804 -0.30949 -0.19531 -0.31203 -0.24531 -0.3037 C -0.25403 -0.29884 -0.26107 -0.29444 -0.27031 -0.29259 C -0.28489 -0.27963 -0.30299 -0.27986 -0.31901 -0.27708 C -0.35898 -0.26157 -0.40065 -0.25254 -0.44153 -0.24815 C -0.45638 -0.24074 -0.47487 -0.23379 -0.49036 -0.23055 C -0.49804 -0.22569 -0.50612 -0.22291 -0.51406 -0.21944 C -0.52435 -0.20995 -0.53646 -0.20231 -0.54778 -0.1993 C -0.55547 -0.19398 -0.56224 -0.1875 -0.57031 -0.18379 C -0.58242 -0.17037 -0.57643 -0.17384 -0.58776 -0.17037 C -0.59544 -0.16157 -0.6039 -0.15463 -0.61276 -0.15046 C -0.62044 -0.14027 -0.6358 -0.12592 -0.64531 -0.12592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24714" y="4745502"/>
            <a:ext cx="4979963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12" name="Picture 6" descr="www.prezletice.c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119" y="5095545"/>
            <a:ext cx="1204912" cy="10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jitka\AppData\Local\Microsoft\Windows\Temporary Internet Files\Content.IE5\JWEBA3SG\MP900448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119" y="3052445"/>
            <a:ext cx="890588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Jan Čapek: návrh 1,5 litrové láhve pro Matton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16" r="29683"/>
          <a:stretch/>
        </p:blipFill>
        <p:spPr bwMode="auto">
          <a:xfrm>
            <a:off x="8070019" y="787239"/>
            <a:ext cx="804863" cy="147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http://upload.wikimedia.org/wikipedia/commons/thumb/e/e3/Bouteille.jpg/170px-Bouteille.jpg" title="lahv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172" y="631663"/>
            <a:ext cx="1050925" cy="167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 descr="http://upload.wikimedia.org/wikipedia/commons/thumb/3/3a/Gluehlampe_01_KMJ.jpg/170px-Gluehlampe_01_KMJ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737" y="787239"/>
            <a:ext cx="822325" cy="136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 descr="http://upload.wikimedia.org/wikipedia/commons/thumb/f/fd/Aprikosenkonfit%C3%BCre.jpg/220px-Aprikosenkonfit%C3%BCr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019" y="3045460"/>
            <a:ext cx="1150937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 descr="http://upload.wikimedia.org/wikipedia/commons/thumb/d/d3/Karlstejn_134_%28okno%29.jpg/220px-Karlstejn_134_%28okno%29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342" y="2806541"/>
            <a:ext cx="1052513" cy="158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Obrázek 18" descr="C:\Users\jitka\AppData\Local\Microsoft\Windows\Temporary Internet Files\Content.IE5\E51ZU7CB\MC90044175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815" y="959998"/>
            <a:ext cx="1018141" cy="101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 descr="C:\Users\jitka\AppData\Local\Microsoft\Windows\Temporary Internet Files\Content.IE5\LAJ4IXE9\MC9002521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34" y="5271758"/>
            <a:ext cx="1828800" cy="77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Obrázek 20" descr="C:\Users\jitka\AppData\Local\Microsoft\Windows\Temporary Internet Files\Content.IE5\00Y3Y7DX\MC90019242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342" y="4968952"/>
            <a:ext cx="994568" cy="122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Obrázek 21" descr="C:\Users\jitka\AppData\Local\Microsoft\Windows\Temporary Internet Files\Content.IE5\AOI2Q5X9\MC900441736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741" y="2806541"/>
            <a:ext cx="1420812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 descr="C:\Users\jitka\AppData\Local\Microsoft\Windows\Temporary Internet Files\Content.IE5\F08XNZYE\MC900441781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695" y="5049711"/>
            <a:ext cx="1057275" cy="105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44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Použité zdroje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latin typeface="Calibri" panose="020F0502020204030204" pitchFamily="34" charset="0"/>
              </a:rPr>
              <a:t>Kliparty z office.microsoft.com</a:t>
            </a:r>
          </a:p>
          <a:p>
            <a:r>
              <a:rPr lang="nl-NL" sz="1200" dirty="0">
                <a:latin typeface="Calibri" panose="020F0502020204030204" pitchFamily="34" charset="0"/>
              </a:rPr>
              <a:t>EDOKTER. </a:t>
            </a:r>
            <a:r>
              <a:rPr lang="nl-NL" sz="1200" i="1" dirty="0">
                <a:latin typeface="Calibri" panose="020F0502020204030204" pitchFamily="34" charset="0"/>
              </a:rPr>
              <a:t>Wikipedie</a:t>
            </a:r>
            <a:r>
              <a:rPr lang="nl-NL" sz="1200" dirty="0">
                <a:latin typeface="Calibri" panose="020F0502020204030204" pitchFamily="34" charset="0"/>
              </a:rPr>
              <a:t> [online]. [cit. 30.9.2014]. Dostupný na WWW: </a:t>
            </a:r>
            <a:r>
              <a:rPr lang="nl-NL" sz="1200" dirty="0">
                <a:latin typeface="Calibri" panose="020F0502020204030204" pitchFamily="34" charset="0"/>
                <a:hlinkClick r:id="rId2"/>
              </a:rPr>
              <a:t>http://</a:t>
            </a:r>
            <a:r>
              <a:rPr lang="nl-NL" sz="1200" dirty="0" smtClean="0">
                <a:latin typeface="Calibri" panose="020F0502020204030204" pitchFamily="34" charset="0"/>
                <a:hlinkClick r:id="rId2"/>
              </a:rPr>
              <a:t>cs.wikipedia.org/wiki/Žárovka#mediaviewer/File:Gluehlampe_01_KMJ.jpg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BAŤHA, Matěj. </a:t>
            </a:r>
            <a:r>
              <a:rPr lang="cs-CZ" sz="1200" i="1" dirty="0">
                <a:latin typeface="Calibri" panose="020F0502020204030204" pitchFamily="34" charset="0"/>
              </a:rPr>
              <a:t>Wikipedie</a:t>
            </a:r>
            <a:r>
              <a:rPr lang="cs-CZ" sz="1200" dirty="0">
                <a:latin typeface="Calibri" panose="020F0502020204030204" pitchFamily="34" charset="0"/>
              </a:rPr>
              <a:t> [online]. [cit. 30.9.2014]. Dostupný na WWW: </a:t>
            </a:r>
            <a:r>
              <a:rPr lang="cs-CZ" sz="1200" dirty="0">
                <a:latin typeface="Calibri" panose="020F0502020204030204" pitchFamily="34" charset="0"/>
                <a:hlinkClick r:id="rId3"/>
              </a:rPr>
              <a:t>http://cs.wikipedia.org/wiki/Okno#mediaviewer/File:Karlstejn_134_(okno).</a:t>
            </a:r>
            <a:r>
              <a:rPr lang="cs-CZ" sz="1200" dirty="0" smtClean="0">
                <a:latin typeface="Calibri" panose="020F0502020204030204" pitchFamily="34" charset="0"/>
                <a:hlinkClick r:id="rId3"/>
              </a:rPr>
              <a:t>jpg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LASS, </a:t>
            </a:r>
            <a:r>
              <a:rPr lang="cs-CZ" sz="1200" dirty="0" err="1">
                <a:latin typeface="Calibri" panose="020F0502020204030204" pitchFamily="34" charset="0"/>
              </a:rPr>
              <a:t>Liesbeth</a:t>
            </a:r>
            <a:r>
              <a:rPr lang="cs-CZ" sz="1200" dirty="0">
                <a:latin typeface="Calibri" panose="020F0502020204030204" pitchFamily="34" charset="0"/>
              </a:rPr>
              <a:t>. </a:t>
            </a:r>
            <a:r>
              <a:rPr lang="cs-CZ" sz="1200" i="1" dirty="0">
                <a:latin typeface="Calibri" panose="020F0502020204030204" pitchFamily="34" charset="0"/>
              </a:rPr>
              <a:t>Wikipedie</a:t>
            </a:r>
            <a:r>
              <a:rPr lang="cs-CZ" sz="1200" dirty="0">
                <a:latin typeface="Calibri" panose="020F0502020204030204" pitchFamily="34" charset="0"/>
              </a:rPr>
              <a:t> [online]. [cit. 30.9.2014]. Dostupný na WWW: </a:t>
            </a:r>
            <a:r>
              <a:rPr lang="cs-CZ" sz="1200" dirty="0">
                <a:latin typeface="Calibri" panose="020F0502020204030204" pitchFamily="34" charset="0"/>
                <a:hlinkClick r:id="rId4"/>
              </a:rPr>
              <a:t>http://</a:t>
            </a:r>
            <a:r>
              <a:rPr lang="cs-CZ" sz="1200" dirty="0" smtClean="0">
                <a:latin typeface="Calibri" panose="020F0502020204030204" pitchFamily="34" charset="0"/>
                <a:hlinkClick r:id="rId4"/>
              </a:rPr>
              <a:t>cs.wikipedia.org/wiki/</a:t>
            </a:r>
            <a:r>
              <a:rPr lang="cs-CZ" sz="1200" dirty="0" err="1" smtClean="0">
                <a:latin typeface="Calibri" panose="020F0502020204030204" pitchFamily="34" charset="0"/>
                <a:hlinkClick r:id="rId4"/>
              </a:rPr>
              <a:t>Marmeláda#mediaviewer</a:t>
            </a:r>
            <a:r>
              <a:rPr lang="cs-CZ" sz="1200" dirty="0" smtClean="0">
                <a:latin typeface="Calibri" panose="020F0502020204030204" pitchFamily="34" charset="0"/>
                <a:hlinkClick r:id="rId4"/>
              </a:rPr>
              <a:t>/File:Aprikosenkonfit%C3%BCre.jpg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PACOSTEIN. </a:t>
            </a:r>
            <a:r>
              <a:rPr lang="cs-CZ" sz="1200" i="1" dirty="0">
                <a:latin typeface="Calibri" panose="020F0502020204030204" pitchFamily="34" charset="0"/>
              </a:rPr>
              <a:t>Wikipedie</a:t>
            </a:r>
            <a:r>
              <a:rPr lang="cs-CZ" sz="1200" dirty="0">
                <a:latin typeface="Calibri" panose="020F0502020204030204" pitchFamily="34" charset="0"/>
              </a:rPr>
              <a:t> [online]. [cit. 30.9.2014]. Dostupný na WWW: http://cs.wikipedia.org/wiki/Zrcadlo#mediaviewer/File:Mirror.jpg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511" y="818740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>Metodický pokyn</a:t>
            </a:r>
            <a:br>
              <a:rPr lang="cs-CZ" b="1" dirty="0" smtClean="0">
                <a:latin typeface="Calibri" panose="020F0502020204030204" pitchFamily="34" charset="0"/>
              </a:rPr>
            </a:br>
            <a:r>
              <a:rPr lang="cs-CZ" dirty="0" smtClean="0">
                <a:latin typeface="Calibri" panose="020F0502020204030204" pitchFamily="34" charset="0"/>
              </a:rPr>
              <a:t/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dirty="0" smtClean="0">
                <a:latin typeface="Calibri" panose="020F0502020204030204" pitchFamily="34" charset="0"/>
              </a:rPr>
              <a:t>Integrovaný blok: Já, ty, my a svět, ve kterém žiji</a:t>
            </a:r>
            <a:endParaRPr lang="cs-CZ" sz="27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>
              <a:latin typeface="Calibri" panose="020F0502020204030204" pitchFamily="34" charset="0"/>
            </a:endParaRPr>
          </a:p>
          <a:p>
            <a:r>
              <a:rPr lang="cs-CZ" b="1" dirty="0">
                <a:latin typeface="Calibri" panose="020F0502020204030204" pitchFamily="34" charset="0"/>
              </a:rPr>
              <a:t>Popis</a:t>
            </a:r>
          </a:p>
          <a:p>
            <a:r>
              <a:rPr lang="cs-CZ" dirty="0">
                <a:latin typeface="Calibri" panose="020F0502020204030204" pitchFamily="34" charset="0"/>
              </a:rPr>
              <a:t>Prezentace v PowerPointu, která </a:t>
            </a:r>
            <a:r>
              <a:rPr lang="cs-CZ" dirty="0" smtClean="0">
                <a:latin typeface="Calibri" panose="020F0502020204030204" pitchFamily="34" charset="0"/>
              </a:rPr>
              <a:t>obsahuje tři </a:t>
            </a:r>
            <a:r>
              <a:rPr lang="cs-CZ" dirty="0">
                <a:latin typeface="Calibri" panose="020F0502020204030204" pitchFamily="34" charset="0"/>
              </a:rPr>
              <a:t>pracovní </a:t>
            </a:r>
            <a:r>
              <a:rPr lang="cs-CZ" dirty="0" smtClean="0">
                <a:latin typeface="Calibri" panose="020F0502020204030204" pitchFamily="34" charset="0"/>
              </a:rPr>
              <a:t>listy s</a:t>
            </a:r>
            <a:r>
              <a:rPr lang="cs-CZ" dirty="0">
                <a:latin typeface="Calibri" panose="020F0502020204030204" pitchFamily="34" charset="0"/>
              </a:rPr>
              <a:t> jednoduchým interaktivním úkolem. </a:t>
            </a:r>
            <a:r>
              <a:rPr lang="cs-CZ" dirty="0" smtClean="0">
                <a:latin typeface="Calibri" panose="020F0502020204030204" pitchFamily="34" charset="0"/>
              </a:rPr>
              <a:t>Součástí je i pracovní list </a:t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dirty="0" smtClean="0">
                <a:latin typeface="Calibri" panose="020F0502020204030204" pitchFamily="34" charset="0"/>
              </a:rPr>
              <a:t>s kartičkami pro děti k tématu. </a:t>
            </a:r>
          </a:p>
          <a:p>
            <a:endParaRPr lang="cs-CZ" dirty="0" smtClean="0">
              <a:latin typeface="Calibri" panose="020F0502020204030204" pitchFamily="34" charset="0"/>
            </a:endParaRPr>
          </a:p>
          <a:p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Calibri" panose="020F0502020204030204" pitchFamily="34" charset="0"/>
              </a:rPr>
              <a:t>Studijní materiály</a:t>
            </a:r>
            <a:br>
              <a:rPr lang="cs-CZ" b="1" dirty="0">
                <a:latin typeface="Calibri" panose="020F0502020204030204" pitchFamily="34" charset="0"/>
              </a:rPr>
            </a:b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Calibri" panose="020F0502020204030204" pitchFamily="34" charset="0"/>
              </a:rPr>
              <a:t>Materiály</a:t>
            </a:r>
            <a:r>
              <a:rPr lang="cs-CZ" b="1" dirty="0">
                <a:latin typeface="Calibri" panose="020F0502020204030204" pitchFamily="34" charset="0"/>
              </a:rPr>
              <a:t>, pomůcky a technické vybavení</a:t>
            </a:r>
          </a:p>
          <a:p>
            <a:pPr lvl="0"/>
            <a:r>
              <a:rPr lang="cs-CZ" dirty="0">
                <a:latin typeface="Calibri" panose="020F0502020204030204" pitchFamily="34" charset="0"/>
              </a:rPr>
              <a:t>Prezentace v PowerPointu s </a:t>
            </a:r>
            <a:r>
              <a:rPr lang="cs-CZ" dirty="0" smtClean="0">
                <a:latin typeface="Calibri" panose="020F0502020204030204" pitchFamily="34" charset="0"/>
              </a:rPr>
              <a:t>názvem Výrobky ze skla: </a:t>
            </a:r>
            <a:r>
              <a:rPr lang="cs-CZ" u="sng" dirty="0">
                <a:latin typeface="Calibri" panose="020F0502020204030204" pitchFamily="34" charset="0"/>
                <a:hlinkClick r:id="rId2"/>
              </a:rPr>
              <a:t>www.dumy.cz</a:t>
            </a:r>
            <a:endParaRPr lang="cs-CZ" dirty="0">
              <a:latin typeface="Calibri" panose="020F0502020204030204" pitchFamily="34" charset="0"/>
            </a:endParaRPr>
          </a:p>
          <a:p>
            <a:pPr lvl="0"/>
            <a:r>
              <a:rPr lang="cs-CZ" dirty="0">
                <a:latin typeface="Calibri" panose="020F0502020204030204" pitchFamily="34" charset="0"/>
              </a:rPr>
              <a:t>Dotyková </a:t>
            </a:r>
            <a:r>
              <a:rPr lang="cs-CZ" dirty="0" smtClean="0">
                <a:latin typeface="Calibri" panose="020F0502020204030204" pitchFamily="34" charset="0"/>
              </a:rPr>
              <a:t>obrazovka </a:t>
            </a:r>
            <a:r>
              <a:rPr lang="cs-CZ" dirty="0">
                <a:latin typeface="Calibri" panose="020F0502020204030204" pitchFamily="34" charset="0"/>
              </a:rPr>
              <a:t>připojená k PC</a:t>
            </a:r>
          </a:p>
          <a:p>
            <a:pPr marL="45720" indent="0">
              <a:buNone/>
            </a:pPr>
            <a:endParaRPr lang="cs-CZ" dirty="0">
              <a:latin typeface="Calibri" panose="020F0502020204030204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Calibri" panose="020F0502020204030204" pitchFamily="34" charset="0"/>
              </a:rPr>
              <a:t>Nepovinné materiály</a:t>
            </a:r>
          </a:p>
          <a:p>
            <a:r>
              <a:rPr lang="cs-CZ" dirty="0">
                <a:latin typeface="Calibri" panose="020F0502020204030204" pitchFamily="34" charset="0"/>
              </a:rPr>
              <a:t>Didaktický kufřík - KUMUČ </a:t>
            </a:r>
            <a:endParaRPr lang="cs-CZ" dirty="0" smtClean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Kartičky na téma sklo – viz prezentace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anose="020F0502020204030204" pitchFamily="34" charset="0"/>
              </a:rPr>
              <a:t/>
            </a:r>
            <a:br>
              <a:rPr lang="cs-CZ" b="1" dirty="0" smtClean="0">
                <a:latin typeface="Calibri" panose="020F0502020204030204" pitchFamily="34" charset="0"/>
              </a:rPr>
            </a:br>
            <a:r>
              <a:rPr lang="cs-CZ" b="1" dirty="0">
                <a:latin typeface="Calibri" panose="020F0502020204030204" pitchFamily="34" charset="0"/>
              </a:rPr>
              <a:t/>
            </a:r>
            <a:br>
              <a:rPr lang="cs-CZ" b="1" dirty="0">
                <a:latin typeface="Calibri" panose="020F0502020204030204" pitchFamily="34" charset="0"/>
              </a:rPr>
            </a:br>
            <a:r>
              <a:rPr lang="cs-CZ" b="1" dirty="0" smtClean="0">
                <a:latin typeface="Calibri" panose="020F0502020204030204" pitchFamily="34" charset="0"/>
              </a:rPr>
              <a:t/>
            </a:r>
            <a:br>
              <a:rPr lang="cs-CZ" b="1" dirty="0" smtClean="0">
                <a:latin typeface="Calibri" panose="020F0502020204030204" pitchFamily="34" charset="0"/>
              </a:rPr>
            </a:br>
            <a:r>
              <a:rPr lang="cs-CZ" b="1" dirty="0" smtClean="0">
                <a:latin typeface="Calibri" panose="020F0502020204030204" pitchFamily="34" charset="0"/>
              </a:rPr>
              <a:t>Práce </a:t>
            </a:r>
            <a:r>
              <a:rPr lang="cs-CZ" b="1" dirty="0">
                <a:latin typeface="Calibri" panose="020F0502020204030204" pitchFamily="34" charset="0"/>
              </a:rPr>
              <a:t>s interaktivním výukovým materiálem</a:t>
            </a:r>
            <a:br>
              <a:rPr lang="cs-CZ" b="1" dirty="0">
                <a:latin typeface="Calibri" panose="020F0502020204030204" pitchFamily="34" charset="0"/>
              </a:rPr>
            </a:b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5880" y="1183000"/>
            <a:ext cx="994500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u="sng" dirty="0" smtClean="0">
                <a:latin typeface="Calibri" panose="020F0502020204030204" pitchFamily="34" charset="0"/>
              </a:rPr>
              <a:t>Prezentace Sklo</a:t>
            </a:r>
            <a:endParaRPr lang="cs-CZ" u="sng" dirty="0">
              <a:latin typeface="Calibri" panose="020F0502020204030204" pitchFamily="34" charset="0"/>
            </a:endParaRPr>
          </a:p>
          <a:p>
            <a:pPr lvl="0"/>
            <a:r>
              <a:rPr lang="cs-CZ" b="1" dirty="0" smtClean="0">
                <a:latin typeface="Calibri" panose="020F0502020204030204" pitchFamily="34" charset="0"/>
              </a:rPr>
              <a:t>Snímek č. 2 </a:t>
            </a:r>
            <a:r>
              <a:rPr lang="cs-CZ" dirty="0" smtClean="0">
                <a:latin typeface="Calibri" panose="020F0502020204030204" pitchFamily="34" charset="0"/>
              </a:rPr>
              <a:t>je motivačním snímkem k tématu. Děti postupně odkrývají obrázek a snaží se uhodnout, co je na obrázku.  Zaměříme se na brýle – z čeho jsou vyrobeny. Směřujeme děti na materiál – sklo. </a:t>
            </a:r>
          </a:p>
          <a:p>
            <a:pPr lvl="0"/>
            <a:r>
              <a:rPr lang="cs-CZ" b="1" dirty="0" smtClean="0">
                <a:latin typeface="Calibri" panose="020F0502020204030204" pitchFamily="34" charset="0"/>
              </a:rPr>
              <a:t>Snímek č. 3 </a:t>
            </a:r>
            <a:r>
              <a:rPr lang="cs-CZ" dirty="0" smtClean="0">
                <a:latin typeface="Calibri" panose="020F0502020204030204" pitchFamily="34" charset="0"/>
              </a:rPr>
              <a:t>seznamuje děti s dalšími výrobky ze skla.</a:t>
            </a:r>
          </a:p>
          <a:p>
            <a:pPr lvl="0"/>
            <a:r>
              <a:rPr lang="cs-CZ" b="1" dirty="0" smtClean="0">
                <a:latin typeface="Calibri" panose="020F0502020204030204" pitchFamily="34" charset="0"/>
              </a:rPr>
              <a:t>Snímek č. 4 </a:t>
            </a:r>
            <a:r>
              <a:rPr lang="cs-CZ" dirty="0" smtClean="0">
                <a:latin typeface="Calibri" panose="020F0502020204030204" pitchFamily="34" charset="0"/>
              </a:rPr>
              <a:t>umožňuje seznámit s tříděním odpadu. Děti kliknou na správnou položku, a ta se přesune do kontejneru na sklo.</a:t>
            </a:r>
            <a:endParaRPr lang="cs-CZ" dirty="0">
              <a:latin typeface="Calibri" panose="020F0502020204030204" pitchFamily="34" charset="0"/>
            </a:endParaRPr>
          </a:p>
          <a:p>
            <a:r>
              <a:rPr lang="cs-CZ" dirty="0" smtClean="0">
                <a:latin typeface="Calibri" panose="020F0502020204030204" pitchFamily="34" charset="0"/>
              </a:rPr>
              <a:t>Pro práci se snímky lze využít nástrojové lišty daného snímku (vlevo dole), </a:t>
            </a:r>
            <a:br>
              <a:rPr lang="cs-CZ" dirty="0" smtClean="0">
                <a:latin typeface="Calibri" panose="020F0502020204030204" pitchFamily="34" charset="0"/>
              </a:rPr>
            </a:br>
            <a:r>
              <a:rPr lang="cs-CZ" dirty="0" smtClean="0">
                <a:latin typeface="Calibri" panose="020F0502020204030204" pitchFamily="34" charset="0"/>
              </a:rPr>
              <a:t>která nabízí možnost psaní -  viz obr. 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2222" y="3595211"/>
            <a:ext cx="1525005" cy="131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Calibri" panose="020F0502020204030204" pitchFamily="34" charset="0"/>
              </a:rPr>
              <a:t>Práce s didaktickým kufříkem KUMUČ</a:t>
            </a:r>
            <a:r>
              <a:rPr lang="cs-CZ" dirty="0">
                <a:latin typeface="Calibri" panose="020F0502020204030204" pitchFamily="34" charset="0"/>
              </a:rPr>
              <a:t/>
            </a:r>
            <a:br>
              <a:rPr lang="cs-CZ" dirty="0">
                <a:latin typeface="Calibri" panose="020F0502020204030204" pitchFamily="34" charset="0"/>
              </a:rPr>
            </a:b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u="sng" dirty="0" smtClean="0">
                <a:latin typeface="Calibri" panose="020F0502020204030204" pitchFamily="34" charset="0"/>
              </a:rPr>
              <a:t>Cílem </a:t>
            </a:r>
            <a:r>
              <a:rPr lang="cs-CZ" b="1" u="sng" dirty="0">
                <a:latin typeface="Calibri" panose="020F0502020204030204" pitchFamily="34" charset="0"/>
              </a:rPr>
              <a:t>práce </a:t>
            </a:r>
            <a:r>
              <a:rPr lang="cs-CZ" b="1" u="sng" dirty="0" smtClean="0">
                <a:latin typeface="Calibri" panose="020F0502020204030204" pitchFamily="34" charset="0"/>
              </a:rPr>
              <a:t>je:</a:t>
            </a:r>
            <a:br>
              <a:rPr lang="cs-CZ" b="1" u="sng" dirty="0" smtClean="0">
                <a:latin typeface="Calibri" panose="020F0502020204030204" pitchFamily="34" charset="0"/>
              </a:rPr>
            </a:br>
            <a:r>
              <a:rPr lang="cs-CZ" b="1" u="sng" dirty="0" smtClean="0">
                <a:latin typeface="Calibri" panose="020F0502020204030204" pitchFamily="34" charset="0"/>
              </a:rPr>
              <a:t/>
            </a:r>
            <a:br>
              <a:rPr lang="cs-CZ" b="1" u="sng" dirty="0" smtClean="0">
                <a:latin typeface="Calibri" panose="020F0502020204030204" pitchFamily="34" charset="0"/>
              </a:rPr>
            </a:br>
            <a:r>
              <a:rPr lang="cs-CZ" b="1" dirty="0" smtClean="0">
                <a:latin typeface="Calibri" panose="020F0502020204030204" pitchFamily="34" charset="0"/>
              </a:rPr>
              <a:t>seznámit s výrobky ze skla a znázornit proces třídění odpadů.</a:t>
            </a:r>
            <a:endParaRPr lang="cs-CZ" dirty="0">
              <a:latin typeface="Calibri" panose="020F0502020204030204" pitchFamily="34" charset="0"/>
            </a:endParaRPr>
          </a:p>
          <a:p>
            <a:pPr lvl="0"/>
            <a:r>
              <a:rPr lang="cs-CZ" dirty="0" smtClean="0">
                <a:latin typeface="Calibri" panose="020F0502020204030204" pitchFamily="34" charset="0"/>
              </a:rPr>
              <a:t>Děti mají obrázky ze sady a na </a:t>
            </a:r>
            <a:r>
              <a:rPr lang="cs-CZ" dirty="0">
                <a:latin typeface="Calibri" panose="020F0502020204030204" pitchFamily="34" charset="0"/>
              </a:rPr>
              <a:t>magnetickou tabulku </a:t>
            </a:r>
            <a:r>
              <a:rPr lang="cs-CZ" dirty="0" smtClean="0">
                <a:latin typeface="Calibri" panose="020F0502020204030204" pitchFamily="34" charset="0"/>
              </a:rPr>
              <a:t>připevní  obrázky, které jsou ze skla. (Případně jejich části.)</a:t>
            </a:r>
            <a:endParaRPr lang="cs-CZ" dirty="0">
              <a:latin typeface="Calibri" panose="020F0502020204030204" pitchFamily="34" charset="0"/>
            </a:endParaRPr>
          </a:p>
          <a:p>
            <a:pPr lvl="0"/>
            <a:r>
              <a:rPr lang="cs-CZ" dirty="0" smtClean="0">
                <a:latin typeface="Calibri" panose="020F0502020204030204" pitchFamily="34" charset="0"/>
              </a:rPr>
              <a:t>Děti mohou připravit pro své kamarády úkol stejný, jako je na snímku č. 4 – třídění odpadů. </a:t>
            </a:r>
            <a:endParaRPr lang="cs-CZ" dirty="0">
              <a:latin typeface="Calibri" panose="020F0502020204030204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204</Words>
  <Application>Microsoft Office PowerPoint</Application>
  <PresentationFormat>Vlastní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PŘEDMĚTY ZE SKLA</vt:lpstr>
      <vt:lpstr>Co je na obrázku?</vt:lpstr>
      <vt:lpstr>Další předměty ze skla</vt:lpstr>
      <vt:lpstr>Co patří do kontejneru na sklo?</vt:lpstr>
      <vt:lpstr>Prezentace aplikace PowerPoint</vt:lpstr>
      <vt:lpstr>Použité zdroje</vt:lpstr>
      <vt:lpstr>Metodický pokyn  Integrovaný blok: Já, ty, my a svět, ve kterém žiji</vt:lpstr>
      <vt:lpstr>Studijní materiály </vt:lpstr>
      <vt:lpstr>   Práce s interaktivním výukovým materiálem </vt:lpstr>
      <vt:lpstr>Práce s didaktickým kufříkem KUMUČ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2014-09-30T20:36:00Z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