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82" r:id="rId5"/>
    <p:sldId id="274" r:id="rId6"/>
    <p:sldId id="283" r:id="rId7"/>
    <p:sldId id="275" r:id="rId8"/>
    <p:sldId id="278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Číslicová technika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1354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2547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III/2-11-07_Demultiplexery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 Digitální technika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10.05.2013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err="1" smtClean="0">
                <a:solidFill>
                  <a:srgbClr val="0070C0"/>
                </a:solidFill>
                <a:latin typeface="Times New Roman"/>
                <a:ea typeface="Times New Roman"/>
              </a:rPr>
              <a:t>Demultiplexery</a:t>
            </a:r>
            <a:endParaRPr lang="cs-CZ" sz="2400" b="1" dirty="0">
              <a:solidFill>
                <a:srgbClr val="0070C0"/>
              </a:solidFill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34963" y="1268760"/>
            <a:ext cx="7848872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Jedná se o kombinační obvody, které přepínají datové kanály podle kódů na řídící sběrnici.</a:t>
            </a:r>
            <a:endParaRPr lang="cs-CZ" sz="2400" dirty="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21605" y="2204864"/>
            <a:ext cx="784887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Jsou to tedy elektronické přepínače logických signálů, kde přepínání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je ovládáno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výběrovým </a:t>
            </a:r>
            <a:r>
              <a:rPr lang="pl-PL" sz="2400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pl-PL" sz="2400" dirty="0">
                <a:latin typeface="Times New Roman" pitchFamily="18" charset="0"/>
                <a:cs typeface="Times New Roman" pitchFamily="18" charset="0"/>
              </a:rPr>
              <a:t>adresovým) signálem. Přenáší informaci z jednoho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vstupu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jeden z n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výstupů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414321"/>
            <a:ext cx="5112568" cy="2876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548680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err="1" smtClean="0">
                <a:solidFill>
                  <a:srgbClr val="0070C0"/>
                </a:solidFill>
                <a:latin typeface="Times New Roman"/>
                <a:ea typeface="Times New Roman"/>
              </a:rPr>
              <a:t>Demultiplexery</a:t>
            </a:r>
            <a:endParaRPr lang="cs-CZ" sz="2400" b="1" dirty="0">
              <a:solidFill>
                <a:srgbClr val="0070C0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37614" y="1241177"/>
            <a:ext cx="796683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Zpravidla mají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jeden vstup a definovaný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počet výstupů . </a:t>
            </a:r>
          </a:p>
        </p:txBody>
      </p:sp>
      <p:sp>
        <p:nvSpPr>
          <p:cNvPr id="9" name="Obdélník 8"/>
          <p:cNvSpPr/>
          <p:nvPr/>
        </p:nvSpPr>
        <p:spPr>
          <a:xfrm>
            <a:off x="637615" y="1916832"/>
            <a:ext cx="806489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Jsou sestaveny do bloků, kdy průchodnost vstupních portů je řízena hradly AND. Přepínání se provádí obvody dekodérů 1 z N. Řídící  sběrnice má odpovídající šířku N podle počtu výstupních kanálů X.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64311" y="3933056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Vztah lze definovat jako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X=2</a:t>
            </a:r>
            <a:r>
              <a:rPr lang="cs-CZ" sz="2400" baseline="30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</a:p>
        </p:txBody>
      </p:sp>
    </p:spTree>
    <p:extLst>
      <p:ext uri="{BB962C8B-B14F-4D97-AF65-F5344CB8AC3E}">
        <p14:creationId xmlns:p14="http://schemas.microsoft.com/office/powerpoint/2010/main" val="158652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89160" y="1556792"/>
            <a:ext cx="811528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Obvod bude mít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jeden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vstupní port a čtyři  výstupní. Šířka řídící sběrnice tedy odpovídá počtu kombinací dvou logických proměnných.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89612" y="836712"/>
            <a:ext cx="811483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Příklad realizace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4 kanálového </a:t>
            </a:r>
            <a:r>
              <a:rPr lang="cs-CZ" sz="24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demultiplexeru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2527" y="2957183"/>
            <a:ext cx="4968552" cy="344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1555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6867552"/>
              </p:ext>
            </p:extLst>
          </p:nvPr>
        </p:nvGraphicFramePr>
        <p:xfrm>
          <a:off x="550361" y="2471837"/>
          <a:ext cx="2952325" cy="1548909"/>
        </p:xfrm>
        <a:graphic>
          <a:graphicData uri="http://schemas.openxmlformats.org/drawingml/2006/table">
            <a:tbl>
              <a:tblPr firstRow="1" firstCol="1" bandRow="1"/>
              <a:tblGrid>
                <a:gridCol w="459800"/>
                <a:gridCol w="498505"/>
                <a:gridCol w="498505"/>
                <a:gridCol w="498505"/>
                <a:gridCol w="498505"/>
                <a:gridCol w="498505"/>
              </a:tblGrid>
              <a:tr h="344201">
                <a:tc>
                  <a:txBody>
                    <a:bodyPr/>
                    <a:lstStyle/>
                    <a:p>
                      <a:pPr algn="ctr"/>
                      <a:r>
                        <a:rPr lang="cs-CZ" sz="1000" dirty="0" smtClean="0">
                          <a:effectLst/>
                          <a:latin typeface="Times New Roman"/>
                          <a:ea typeface="Times New Roman"/>
                        </a:rPr>
                        <a:t>A1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 smtClean="0">
                          <a:effectLst/>
                          <a:latin typeface="Times New Roman"/>
                          <a:ea typeface="Times New Roman"/>
                        </a:rPr>
                        <a:t>A2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Y1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Y2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Y3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Y4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1177"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1177"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1177"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1177"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5364088" y="2339566"/>
            <a:ext cx="309624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>
                <a:latin typeface="Times New Roman"/>
                <a:ea typeface="Times New Roman"/>
              </a:rPr>
              <a:t>Y1= </a:t>
            </a:r>
            <a:r>
              <a:rPr lang="cs-CZ" sz="2400" dirty="0" smtClean="0">
                <a:latin typeface="Times New Roman"/>
                <a:ea typeface="Times New Roman"/>
              </a:rPr>
              <a:t>Ᾱ</a:t>
            </a:r>
            <a:r>
              <a:rPr lang="cs-CZ" sz="2400" baseline="-25000" dirty="0" smtClean="0">
                <a:latin typeface="Times New Roman"/>
                <a:ea typeface="Times New Roman"/>
              </a:rPr>
              <a:t>1 </a:t>
            </a:r>
            <a:r>
              <a:rPr lang="cs-CZ" sz="2400" dirty="0" smtClean="0">
                <a:latin typeface="Times New Roman"/>
                <a:ea typeface="Times New Roman"/>
              </a:rPr>
              <a:t>. Ᾱ</a:t>
            </a:r>
            <a:r>
              <a:rPr lang="cs-CZ" sz="2400" baseline="-25000" dirty="0" smtClean="0">
                <a:latin typeface="Times New Roman"/>
                <a:ea typeface="Times New Roman"/>
              </a:rPr>
              <a:t>2</a:t>
            </a:r>
            <a:endParaRPr lang="cs-CZ" sz="2400" dirty="0">
              <a:latin typeface="Times New Roman"/>
              <a:ea typeface="Times New Roman"/>
            </a:endParaRPr>
          </a:p>
          <a:p>
            <a:pPr algn="ctr"/>
            <a:r>
              <a:rPr lang="cs-CZ" sz="2400" dirty="0">
                <a:latin typeface="Times New Roman"/>
                <a:ea typeface="Times New Roman"/>
              </a:rPr>
              <a:t>Y2= </a:t>
            </a:r>
            <a:r>
              <a:rPr lang="cs-CZ" sz="2400" dirty="0" smtClean="0">
                <a:latin typeface="Times New Roman"/>
                <a:ea typeface="Times New Roman"/>
              </a:rPr>
              <a:t>Ᾱ</a:t>
            </a:r>
            <a:r>
              <a:rPr lang="cs-CZ" sz="2400" baseline="-25000" dirty="0" smtClean="0">
                <a:latin typeface="Times New Roman"/>
                <a:ea typeface="Times New Roman"/>
              </a:rPr>
              <a:t>1 </a:t>
            </a:r>
            <a:r>
              <a:rPr lang="cs-CZ" sz="2400" dirty="0" smtClean="0">
                <a:latin typeface="Times New Roman"/>
                <a:ea typeface="Times New Roman"/>
              </a:rPr>
              <a:t>. A</a:t>
            </a:r>
            <a:r>
              <a:rPr lang="cs-CZ" sz="2400" baseline="-25000" dirty="0" smtClean="0">
                <a:latin typeface="Times New Roman"/>
                <a:ea typeface="Times New Roman"/>
              </a:rPr>
              <a:t>2</a:t>
            </a:r>
          </a:p>
          <a:p>
            <a:pPr algn="ctr"/>
            <a:r>
              <a:rPr lang="cs-CZ" sz="2400" dirty="0" smtClean="0">
                <a:latin typeface="Times New Roman"/>
                <a:ea typeface="Times New Roman"/>
              </a:rPr>
              <a:t>Y3</a:t>
            </a:r>
            <a:r>
              <a:rPr lang="cs-CZ" sz="2400" dirty="0">
                <a:latin typeface="Times New Roman"/>
                <a:ea typeface="Times New Roman"/>
              </a:rPr>
              <a:t>= </a:t>
            </a:r>
            <a:r>
              <a:rPr lang="cs-CZ" sz="2400" dirty="0" smtClean="0">
                <a:latin typeface="Times New Roman"/>
                <a:ea typeface="Times New Roman"/>
              </a:rPr>
              <a:t>A</a:t>
            </a:r>
            <a:r>
              <a:rPr lang="cs-CZ" sz="2400" baseline="-25000" dirty="0" smtClean="0">
                <a:latin typeface="Times New Roman"/>
                <a:ea typeface="Times New Roman"/>
              </a:rPr>
              <a:t>1 </a:t>
            </a:r>
            <a:r>
              <a:rPr lang="cs-CZ" sz="2400" dirty="0" smtClean="0">
                <a:latin typeface="Times New Roman"/>
                <a:ea typeface="Times New Roman"/>
              </a:rPr>
              <a:t>. Ᾱ</a:t>
            </a:r>
            <a:r>
              <a:rPr lang="cs-CZ" sz="2400" baseline="-25000" dirty="0" smtClean="0">
                <a:latin typeface="Times New Roman"/>
                <a:ea typeface="Times New Roman"/>
              </a:rPr>
              <a:t>2</a:t>
            </a:r>
            <a:endParaRPr lang="cs-CZ" sz="2400" dirty="0">
              <a:latin typeface="Times New Roman"/>
              <a:ea typeface="Times New Roman"/>
            </a:endParaRPr>
          </a:p>
          <a:p>
            <a:pPr algn="ctr"/>
            <a:r>
              <a:rPr lang="cs-CZ" sz="2400" dirty="0">
                <a:latin typeface="Times New Roman"/>
                <a:ea typeface="Times New Roman"/>
              </a:rPr>
              <a:t>Y4= </a:t>
            </a:r>
            <a:r>
              <a:rPr lang="cs-CZ" sz="2400" dirty="0" smtClean="0">
                <a:latin typeface="Times New Roman"/>
                <a:ea typeface="Times New Roman"/>
              </a:rPr>
              <a:t>A</a:t>
            </a:r>
            <a:r>
              <a:rPr lang="cs-CZ" sz="2400" baseline="-25000" dirty="0" smtClean="0">
                <a:latin typeface="Times New Roman"/>
                <a:ea typeface="Times New Roman"/>
              </a:rPr>
              <a:t>1 </a:t>
            </a:r>
            <a:r>
              <a:rPr lang="cs-CZ" sz="2400" dirty="0" smtClean="0">
                <a:latin typeface="Times New Roman"/>
                <a:ea typeface="Times New Roman"/>
              </a:rPr>
              <a:t>. A</a:t>
            </a:r>
            <a:r>
              <a:rPr lang="cs-CZ" sz="2400" baseline="-25000" dirty="0" smtClean="0">
                <a:latin typeface="Times New Roman"/>
                <a:ea typeface="Times New Roman"/>
              </a:rPr>
              <a:t>2</a:t>
            </a:r>
            <a:endParaRPr lang="cs-CZ" sz="2400" dirty="0">
              <a:effectLst/>
              <a:latin typeface="Times New Roman"/>
              <a:ea typeface="Times New Roman"/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4355976" y="2608903"/>
            <a:ext cx="648072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9552" y="1877901"/>
            <a:ext cx="30243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Pravdivostní tabulka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004320" y="1877901"/>
            <a:ext cx="178125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ápis funkce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89612" y="1196752"/>
            <a:ext cx="811483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Realizace dekodéru 1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ze 4: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14167" y="548680"/>
            <a:ext cx="768361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Blok přepínání:  dekodér 1 ze 4 stanoví propustný kanál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9552" y="4237637"/>
            <a:ext cx="768361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Následuje blok hradel typu AND pro realizaci přenosových kanálů: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2289" y="5068634"/>
            <a:ext cx="2648590" cy="864096"/>
          </a:xfrm>
          <a:prstGeom prst="rect">
            <a:avLst/>
          </a:prstGeom>
        </p:spPr>
      </p:pic>
      <p:sp>
        <p:nvSpPr>
          <p:cNvPr id="9" name="Šipka doprava 8"/>
          <p:cNvSpPr/>
          <p:nvPr/>
        </p:nvSpPr>
        <p:spPr>
          <a:xfrm>
            <a:off x="2195736" y="5068634"/>
            <a:ext cx="792088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334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Konečné schéma 4 kanálového </a:t>
            </a:r>
            <a:r>
              <a:rPr lang="cs-CZ" sz="2400" b="1" dirty="0" err="1" smtClean="0">
                <a:solidFill>
                  <a:srgbClr val="0070C0"/>
                </a:solidFill>
                <a:latin typeface="Times New Roman"/>
                <a:ea typeface="Times New Roman"/>
              </a:rPr>
              <a:t>demultiplexeru</a:t>
            </a:r>
            <a:endParaRPr lang="cs-CZ" sz="2400" b="1" dirty="0">
              <a:solidFill>
                <a:srgbClr val="0070C0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7036" y="1484785"/>
            <a:ext cx="6717940" cy="4147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8681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34962" y="548680"/>
            <a:ext cx="7848872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Princip přenosu dat multiplexním provozem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05810" y="1257726"/>
            <a:ext cx="7848871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Multiplexery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přepínají datové kanály pomocí synchronizačních kódů a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demultiplexer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přiřazuje propojení výstupních dat na příslušné porty. V případě potřeby přepínání vysokého počtu kanálů se používá kaskádní - stromová struktura, kdy jednotlivé přepínače jsou řízeny vyšším řádem přepínačů.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4962" y="3861048"/>
            <a:ext cx="7677078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5493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výuce systémů pro číslicovou techniku. Žáci na základě studia vytváří číslicové el. obvody zaměřené na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zabezpečovací systémy.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Janyška Lubomír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1818</TotalTime>
  <Words>344</Words>
  <Application>Microsoft Office PowerPoint</Application>
  <PresentationFormat>Předvádění na obrazovce (4:3)</PresentationFormat>
  <Paragraphs>67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136</cp:revision>
  <dcterms:created xsi:type="dcterms:W3CDTF">2013-03-27T08:46:28Z</dcterms:created>
  <dcterms:modified xsi:type="dcterms:W3CDTF">2013-06-24T08:19:11Z</dcterms:modified>
</cp:coreProperties>
</file>