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0" r:id="rId4"/>
    <p:sldId id="282" r:id="rId5"/>
    <p:sldId id="274" r:id="rId6"/>
    <p:sldId id="283" r:id="rId7"/>
    <p:sldId id="275" r:id="rId8"/>
    <p:sldId id="278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021A2A9-993B-4557-A8EA-C1D96C161EAB}" type="datetimeFigureOut">
              <a:rPr lang="cs-CZ" smtClean="0"/>
              <a:t>24.6.2013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000" y="836712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429916" y="3462916"/>
            <a:ext cx="4607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Číslicová technika</a:t>
            </a:r>
          </a:p>
        </p:txBody>
      </p:sp>
    </p:spTree>
    <p:extLst>
      <p:ext uri="{BB962C8B-B14F-4D97-AF65-F5344CB8AC3E}">
        <p14:creationId xmlns:p14="http://schemas.microsoft.com/office/powerpoint/2010/main" val="392949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068" y="5213540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12304" y="548094"/>
            <a:ext cx="8352928" cy="32547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III/2-11-08_Binární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sčítačky</a:t>
            </a:r>
          </a:p>
          <a:p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Ing.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ubomír</a:t>
            </a:r>
          </a:p>
          <a:p>
            <a:pPr>
              <a:lnSpc>
                <a:spcPct val="150000"/>
              </a:lnSpc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Tématický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okruh:   Digitální technika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10.06.2013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12303" y="4149080"/>
            <a:ext cx="8352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					       Ing.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Lubomír</a:t>
            </a:r>
          </a:p>
        </p:txBody>
      </p: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817" y="260648"/>
            <a:ext cx="1731665" cy="1455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Šipka doprava 6">
            <a:hlinkClick r:id="rId4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478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548680"/>
            <a:ext cx="78488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Binární sčítačky</a:t>
            </a:r>
            <a:endParaRPr lang="cs-CZ" sz="2400" b="1" dirty="0">
              <a:solidFill>
                <a:srgbClr val="0070C0"/>
              </a:solidFill>
              <a:latin typeface="Times New Roman"/>
              <a:ea typeface="Times New Roman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734963" y="1268760"/>
            <a:ext cx="7848872" cy="1200329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>
              <a:contourClr>
                <a:srgbClr val="FF0000"/>
              </a:contourClr>
            </a:sp3d>
          </a:bodyPr>
          <a:lstStyle/>
          <a:p>
            <a:pPr algn="just"/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Jedná 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se </a:t>
            </a:r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o 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kombinační logický obvod, jehož vstupem jsou dvě binární čísla a jehož výstupem je součet těchto čísel opět v binárním </a:t>
            </a:r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tvaru.</a:t>
            </a:r>
            <a:endParaRPr lang="cs-CZ" sz="2400" dirty="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21605" y="2810156"/>
            <a:ext cx="784887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Protože operace sčítání je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základní operací ve výpočetní technice,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binární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sčítačka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je základní obvod pro výpočetní techniku. Je prakticky přítomna v každém obvodu typu aritmeticko-logické jednotky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(ALU)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mikroprocesoru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" name="Obdélník 3"/>
          <p:cNvSpPr/>
          <p:nvPr/>
        </p:nvSpPr>
        <p:spPr>
          <a:xfrm>
            <a:off x="721604" y="4725144"/>
            <a:ext cx="784887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Jednobitová sčítačka slouží ke sčítání 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dvou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binárních čísel vyjádřených 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jediným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bitem.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4913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548680"/>
            <a:ext cx="80648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Binární sčítačky</a:t>
            </a:r>
            <a:endParaRPr lang="cs-CZ" sz="2400" b="1" dirty="0">
              <a:solidFill>
                <a:srgbClr val="0070C0"/>
              </a:solidFill>
              <a:latin typeface="Times New Roman"/>
              <a:ea typeface="Times New Roman"/>
            </a:endParaRP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637614" y="1241177"/>
            <a:ext cx="79668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akový obvod 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má 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dva 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vstupy (A </a:t>
            </a:r>
            <a:r>
              <a:rPr lang="cs-CZ" sz="2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B) a dva výstupy, které označujeme Y a C</a:t>
            </a:r>
            <a:r>
              <a:rPr lang="cs-CZ" sz="2400" baseline="-25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a jeho funkci 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vyjadřujeme </a:t>
            </a:r>
            <a:r>
              <a:rPr lang="cs-CZ" sz="2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pravdivostní 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tabulkou.</a:t>
            </a:r>
            <a:endParaRPr lang="cs-CZ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37614" y="2441506"/>
            <a:ext cx="80648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Výsledek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součtu čísel A </a:t>
            </a:r>
            <a:r>
              <a:rPr lang="cs-CZ" sz="2400" dirty="0" err="1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B je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výstupu Y, zatímco výstup C</a:t>
            </a:r>
            <a:r>
              <a:rPr lang="cs-CZ" sz="2400" baseline="-25000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označujeme jako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přenos.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Došlo-li při sčítání k přetečení, výstup C</a:t>
            </a:r>
            <a:r>
              <a:rPr lang="cs-CZ" sz="2400" baseline="-25000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přenese tuto informaci do dalšího sčítacího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členu. Ten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zpracovává vyšší bity vstupních čísel.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212679"/>
            <a:ext cx="4191000" cy="1952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652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89160" y="1556792"/>
            <a:ext cx="811528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Pro realizaci vícebitové sčítačky,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musíme obvod rozšířit o další vstup, který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se označuje C</a:t>
            </a:r>
            <a:r>
              <a:rPr lang="cs-CZ" sz="2400" baseline="-250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Tento vstup bude přenášet informaci o přetečení z předchozího sčítacího členu.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Tento obvod se </a:t>
            </a:r>
            <a:r>
              <a:rPr lang="cs-CZ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nazývá úplná jednobitová sčítačka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89612" y="836712"/>
            <a:ext cx="8114836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Realizace úplné jednobitové sčítačky</a:t>
            </a:r>
            <a:endParaRPr lang="cs-CZ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501008"/>
            <a:ext cx="4286250" cy="200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1555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536191" y="476672"/>
            <a:ext cx="814026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Funkci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jednobitové úplné sčítačky, která navíc disponuje vstupem přenosu z předchozího stupně (C</a:t>
            </a:r>
            <a:r>
              <a:rPr lang="cs-CZ" sz="2400" baseline="-25000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lze vyjádřit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pravdivostní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tabulkou.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Obvod musí v tomto případě sečíst všechny tři vstupy A, B i C</a:t>
            </a:r>
            <a:r>
              <a:rPr lang="cs-CZ" sz="2400" baseline="-25000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. Výstupem je opět dvoubitové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číslo.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8656546"/>
              </p:ext>
            </p:extLst>
          </p:nvPr>
        </p:nvGraphicFramePr>
        <p:xfrm>
          <a:off x="683568" y="2420888"/>
          <a:ext cx="5472610" cy="3679176"/>
        </p:xfrm>
        <a:graphic>
          <a:graphicData uri="http://schemas.openxmlformats.org/drawingml/2006/table">
            <a:tbl>
              <a:tblPr/>
              <a:tblGrid>
                <a:gridCol w="1094522"/>
                <a:gridCol w="1094522"/>
                <a:gridCol w="1094522"/>
                <a:gridCol w="1094522"/>
                <a:gridCol w="1094522"/>
              </a:tblGrid>
              <a:tr h="402846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>
                          <a:effectLst/>
                        </a:rPr>
                        <a:t>C</a:t>
                      </a:r>
                      <a:r>
                        <a:rPr lang="cs-CZ" sz="1800" baseline="-25000" dirty="0">
                          <a:effectLst/>
                        </a:rPr>
                        <a:t>I</a:t>
                      </a:r>
                      <a:endParaRPr lang="cs-CZ" sz="1800" dirty="0">
                        <a:effectLst/>
                      </a:endParaRP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>
                          <a:effectLst/>
                        </a:rPr>
                        <a:t>B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>
                          <a:effectLst/>
                        </a:rPr>
                        <a:t>A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>
                          <a:effectLst/>
                        </a:rPr>
                        <a:t>C</a:t>
                      </a:r>
                      <a:r>
                        <a:rPr lang="cs-CZ" sz="1800" baseline="-25000" dirty="0">
                          <a:effectLst/>
                        </a:rPr>
                        <a:t>O</a:t>
                      </a:r>
                      <a:endParaRPr lang="cs-CZ" sz="1800" dirty="0">
                        <a:effectLst/>
                      </a:endParaRP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>
                          <a:effectLst/>
                        </a:rPr>
                        <a:t>Y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02846">
                <a:tc>
                  <a:txBody>
                    <a:bodyPr/>
                    <a:lstStyle/>
                    <a:p>
                      <a:pPr algn="ctr"/>
                      <a:r>
                        <a:rPr lang="cs-CZ" sz="1800" dirty="0"/>
                        <a:t>0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/>
                        <a:t>0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/>
                        <a:t>0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/>
                        <a:t>0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/>
                        <a:t>0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02846">
                <a:tc>
                  <a:txBody>
                    <a:bodyPr/>
                    <a:lstStyle/>
                    <a:p>
                      <a:pPr algn="ctr"/>
                      <a:r>
                        <a:rPr lang="cs-CZ" sz="1800"/>
                        <a:t>0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/>
                        <a:t>0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/>
                        <a:t>1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/>
                        <a:t>0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/>
                        <a:t>1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02846">
                <a:tc>
                  <a:txBody>
                    <a:bodyPr/>
                    <a:lstStyle/>
                    <a:p>
                      <a:pPr algn="ctr"/>
                      <a:r>
                        <a:rPr lang="cs-CZ" sz="1800"/>
                        <a:t>0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/>
                        <a:t>1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/>
                        <a:t>0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/>
                        <a:t>0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/>
                        <a:t>1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02846">
                <a:tc>
                  <a:txBody>
                    <a:bodyPr/>
                    <a:lstStyle/>
                    <a:p>
                      <a:pPr algn="ctr"/>
                      <a:r>
                        <a:rPr lang="cs-CZ" sz="1800"/>
                        <a:t>0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/>
                        <a:t>1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/>
                        <a:t>1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/>
                        <a:t>1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/>
                        <a:t>0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02846">
                <a:tc>
                  <a:txBody>
                    <a:bodyPr/>
                    <a:lstStyle/>
                    <a:p>
                      <a:pPr algn="ctr"/>
                      <a:r>
                        <a:rPr lang="cs-CZ" sz="1800"/>
                        <a:t>1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/>
                        <a:t>0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/>
                        <a:t>0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/>
                        <a:t>0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/>
                        <a:t>1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56408">
                <a:tc>
                  <a:txBody>
                    <a:bodyPr/>
                    <a:lstStyle/>
                    <a:p>
                      <a:pPr algn="ctr"/>
                      <a:r>
                        <a:rPr lang="cs-CZ" sz="1800"/>
                        <a:t>1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/>
                        <a:t>0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/>
                        <a:t>1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/>
                        <a:t>1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/>
                        <a:t>0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02846">
                <a:tc>
                  <a:txBody>
                    <a:bodyPr/>
                    <a:lstStyle/>
                    <a:p>
                      <a:pPr algn="ctr"/>
                      <a:r>
                        <a:rPr lang="cs-CZ" sz="1800"/>
                        <a:t>1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/>
                        <a:t>1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/>
                        <a:t>0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/>
                        <a:t>1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/>
                        <a:t>0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402846">
                <a:tc>
                  <a:txBody>
                    <a:bodyPr/>
                    <a:lstStyle/>
                    <a:p>
                      <a:pPr algn="ctr"/>
                      <a:r>
                        <a:rPr lang="cs-CZ" sz="1800"/>
                        <a:t>1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/>
                        <a:t>1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/>
                        <a:t>1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/>
                        <a:t>1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1800" dirty="0"/>
                        <a:t>1</a:t>
                      </a:r>
                    </a:p>
                  </a:txBody>
                  <a:tcPr marL="89104" marR="89104" marT="44552" marB="44552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3763963" y="6969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7334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548680"/>
            <a:ext cx="78488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Konečné schéma úplné sčítačky jednobitového čísla</a:t>
            </a:r>
            <a:endParaRPr lang="cs-CZ" sz="2400" b="1" dirty="0">
              <a:solidFill>
                <a:srgbClr val="0070C0"/>
              </a:solidFill>
              <a:latin typeface="Times New Roman"/>
              <a:ea typeface="Times New Roman"/>
            </a:endParaRP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7036" y="2101100"/>
            <a:ext cx="6717940" cy="2914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681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734962" y="548680"/>
            <a:ext cx="7848872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  <a:scene3d>
              <a:camera prst="orthographicFront"/>
              <a:lightRig rig="threePt" dir="t"/>
            </a:scene3d>
            <a:sp3d contourW="12700">
              <a:contourClr>
                <a:srgbClr val="FF0000"/>
              </a:contourClr>
            </a:sp3d>
          </a:bodyPr>
          <a:lstStyle/>
          <a:p>
            <a:pPr algn="ctr"/>
            <a:r>
              <a:rPr lang="cs-CZ" sz="2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Zapojení čtyřbitové sčítačky</a:t>
            </a:r>
            <a:endParaRPr lang="cs-CZ" sz="2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100392" y="6165304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705810" y="1257726"/>
            <a:ext cx="784887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Pokud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bychom chtěli sčítat vícebitová čísla, stačí jednoduše propojit jednobitové sčítací jednotky pomocí vstupů a výstupů C</a:t>
            </a:r>
            <a:r>
              <a:rPr lang="cs-CZ" sz="2400" baseline="-25000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a C</a:t>
            </a:r>
            <a:r>
              <a:rPr lang="cs-CZ" sz="2400" baseline="-25000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, jak je patrné z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obrázku,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kde je uveden příklad sčítačky čtyřbitové.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961" y="3284984"/>
            <a:ext cx="7819719" cy="2503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549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Tato prezentace slouží k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výuce systémů pro číslicovou techniku. Žáci na základě studia vytváří číslicové el. obvody zaměřené na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zabezpečovací systémy.  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</a:t>
            </a: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cs-CZ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76434" y="4995359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</a:t>
            </a:r>
            <a:r>
              <a:rPr lang="cs-CZ" sz="240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je Ing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. Janyška Lubomír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1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1961</TotalTime>
  <Words>418</Words>
  <Application>Microsoft Office PowerPoint</Application>
  <PresentationFormat>Předvádění na obrazovce (4:3)</PresentationFormat>
  <Paragraphs>74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Janes</dc:creator>
  <cp:lastModifiedBy>Janes</cp:lastModifiedBy>
  <cp:revision>146</cp:revision>
  <dcterms:created xsi:type="dcterms:W3CDTF">2013-03-27T08:46:28Z</dcterms:created>
  <dcterms:modified xsi:type="dcterms:W3CDTF">2013-06-24T08:20:11Z</dcterms:modified>
</cp:coreProperties>
</file>