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3" r:id="rId9"/>
    <p:sldId id="275" r:id="rId10"/>
    <p:sldId id="286" r:id="rId11"/>
    <p:sldId id="28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III/2-11-12_R-S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klopný obvod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0956" y="317847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„R-S“ klopný obvod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853261"/>
            <a:ext cx="797227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Nejjednodušším sekvenčním obvodem je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klopný obvod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„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R-S“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,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který je základem i mnohých složitějších sekvenčních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obvodů.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9836" y="1717357"/>
            <a:ext cx="78488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lze jednoduše sestavit ze dvou dvouvstupových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hradel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34320" y="5229200"/>
            <a:ext cx="78488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Zpětná vazba  se uzavře tak, že přivedeme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vždy k jednomu vstupu hradla signál z výstupu druhého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hradla.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5978" y="2548355"/>
            <a:ext cx="4130277" cy="2742350"/>
          </a:xfrm>
          <a:prstGeom prst="rect">
            <a:avLst/>
          </a:prstGeom>
        </p:spPr>
      </p:pic>
      <p:sp>
        <p:nvSpPr>
          <p:cNvPr id="10" name="Šipka dolů 9"/>
          <p:cNvSpPr/>
          <p:nvPr/>
        </p:nvSpPr>
        <p:spPr>
          <a:xfrm rot="5400000">
            <a:off x="7452320" y="2708920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2265" y="620688"/>
            <a:ext cx="796683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Druhý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vstup hradla slouží k ovládání klopného obvodu a plní buď funkci nastavení (vstup S – set , česky „nastav“) nebo vynulování (R – reset, česky „vynuluj“).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2268" y="1916832"/>
            <a:ext cx="79668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Alternativní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zapojení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s využitím dvou hradel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 předřazenými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invertory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552" y="3068960"/>
            <a:ext cx="6352264" cy="2881637"/>
          </a:xfrm>
          <a:prstGeom prst="rect">
            <a:avLst/>
          </a:prstGeom>
        </p:spPr>
      </p:pic>
      <p:sp>
        <p:nvSpPr>
          <p:cNvPr id="3" name="Šipka dolů 2"/>
          <p:cNvSpPr/>
          <p:nvPr/>
        </p:nvSpPr>
        <p:spPr>
          <a:xfrm>
            <a:off x="6372200" y="2420888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23855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Chování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R-S klopného obvodu je popsáno stavovou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tabulkou.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600136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Zpětná vazba z výstupu Q na vstup prvního hradla způsobí, že obvod setrvá ve svém stavu i poté, co přejde vstup R do úrovně L (klopný obvod si pamatuje svůj předchozí stav). 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0985190"/>
              </p:ext>
            </p:extLst>
          </p:nvPr>
        </p:nvGraphicFramePr>
        <p:xfrm>
          <a:off x="558071" y="1268760"/>
          <a:ext cx="3365857" cy="3269163"/>
        </p:xfrm>
        <a:graphic>
          <a:graphicData uri="http://schemas.openxmlformats.org/drawingml/2006/table">
            <a:tbl>
              <a:tblPr/>
              <a:tblGrid>
                <a:gridCol w="396881"/>
                <a:gridCol w="396881"/>
                <a:gridCol w="396881"/>
                <a:gridCol w="540640"/>
                <a:gridCol w="163457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</a:rPr>
                        <a:t>S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effectLst/>
                          <a:latin typeface="Times New Roman" pitchFamily="18" charset="0"/>
                        </a:rPr>
                        <a:t>R</a:t>
                      </a:r>
                      <a:endParaRPr lang="cs-CZ" sz="1400" dirty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>
                          <a:effectLst/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 err="1" smtClean="0">
                          <a:effectLst/>
                          <a:latin typeface="Times New Roman" pitchFamily="18" charset="0"/>
                        </a:rPr>
                        <a:t>n</a:t>
                      </a:r>
                      <a:endParaRPr lang="cs-CZ" sz="1400" dirty="0" smtClean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>
                          <a:effectLst/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 err="1" smtClean="0">
                          <a:effectLst/>
                          <a:latin typeface="Times New Roman" pitchFamily="18" charset="0"/>
                        </a:rPr>
                        <a:t>n</a:t>
                      </a:r>
                      <a:endParaRPr lang="cs-CZ" sz="1400" dirty="0" smtClean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Popis</a:t>
                      </a:r>
                    </a:p>
                  </a:txBody>
                  <a:tcPr marL="43438" marR="43438" marT="21719" marB="2171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>
                          <a:latin typeface="Times New Roman" pitchFamily="18" charset="0"/>
                        </a:rPr>
                        <a:t>n-1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>
                          <a:latin typeface="Times New Roman" pitchFamily="18" charset="0"/>
                        </a:rPr>
                        <a:t>n-1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Nemění stav (pamatuje si předchozí stav)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Klopný obvod je vynulován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269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Klopný obvod je nastaven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9035"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X</a:t>
                      </a:r>
                      <a:endParaRPr lang="cs-CZ" sz="1400" b="0" i="0" baseline="0" dirty="0">
                        <a:solidFill>
                          <a:srgbClr val="FF0000"/>
                        </a:solidFill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X</a:t>
                      </a:r>
                      <a:endParaRPr lang="cs-CZ" sz="1400" b="0" i="0" baseline="0" dirty="0">
                        <a:solidFill>
                          <a:srgbClr val="FF0000"/>
                        </a:solidFill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Zakázaný stav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4283968" y="1196752"/>
            <a:ext cx="4392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Přivedeme-li na vstup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úroveň L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současně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 úroveň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výstupu Q se objeví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úroveň L.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1" name="Šipka dolů 10"/>
          <p:cNvSpPr/>
          <p:nvPr/>
        </p:nvSpPr>
        <p:spPr>
          <a:xfrm rot="4765507">
            <a:off x="3844540" y="-1140759"/>
            <a:ext cx="216024" cy="6534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4969587">
            <a:off x="4117210" y="-670880"/>
            <a:ext cx="216024" cy="61299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83968" y="3068960"/>
            <a:ext cx="43204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vynulován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9612" y="620688"/>
            <a:ext cx="811483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Úroveň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výstupu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klopného obvodu nezávisí pouze na okamžitých hodnotách vstupů, ale též na předchozím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stavu.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3835050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obou vstupech úroveň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funkce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hradla NOR plyne, že v takovém případě bude na obou výstupech nízká úroveň.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Protože oba výstupy jsou vždy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opačné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úrovně, tento stav je neurčitý. Přejdou-li oba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vstupy současně z úrovně H do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L, nelze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určit, zda se klopný obvod nastaví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vynuluje. Z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těchto důvodů označujeme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stav jako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zakázaný.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8853660"/>
              </p:ext>
            </p:extLst>
          </p:nvPr>
        </p:nvGraphicFramePr>
        <p:xfrm>
          <a:off x="971599" y="1556791"/>
          <a:ext cx="3537256" cy="2290950"/>
        </p:xfrm>
        <a:graphic>
          <a:graphicData uri="http://schemas.openxmlformats.org/drawingml/2006/table">
            <a:tbl>
              <a:tblPr/>
              <a:tblGrid>
                <a:gridCol w="417091"/>
                <a:gridCol w="417091"/>
                <a:gridCol w="417091"/>
                <a:gridCol w="568172"/>
                <a:gridCol w="1717811"/>
              </a:tblGrid>
              <a:tr h="327539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Times New Roman" pitchFamily="18" charset="0"/>
                        </a:rPr>
                        <a:t>S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effectLst/>
                          <a:latin typeface="Times New Roman" pitchFamily="18" charset="0"/>
                        </a:rPr>
                        <a:t>R</a:t>
                      </a:r>
                      <a:endParaRPr lang="cs-CZ" sz="1400" dirty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>
                          <a:effectLst/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 err="1" smtClean="0">
                          <a:effectLst/>
                          <a:latin typeface="Times New Roman" pitchFamily="18" charset="0"/>
                        </a:rPr>
                        <a:t>n</a:t>
                      </a:r>
                      <a:endParaRPr lang="cs-CZ" sz="1400" dirty="0" smtClean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>
                          <a:effectLst/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 err="1" smtClean="0">
                          <a:effectLst/>
                          <a:latin typeface="Times New Roman" pitchFamily="18" charset="0"/>
                        </a:rPr>
                        <a:t>n</a:t>
                      </a:r>
                      <a:endParaRPr lang="cs-CZ" sz="1400" dirty="0" smtClean="0">
                        <a:effectLst/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Popis</a:t>
                      </a:r>
                    </a:p>
                  </a:txBody>
                  <a:tcPr marL="43438" marR="43438" marT="21719" marB="2171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81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>
                          <a:latin typeface="Times New Roman" pitchFamily="18" charset="0"/>
                        </a:rPr>
                        <a:t>n-1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Q</a:t>
                      </a:r>
                      <a:r>
                        <a:rPr lang="cs-CZ" sz="1400" baseline="-25000" dirty="0">
                          <a:latin typeface="Times New Roman" pitchFamily="18" charset="0"/>
                        </a:rPr>
                        <a:t>n-1</a:t>
                      </a:r>
                      <a:endParaRPr lang="cs-CZ" sz="1400" dirty="0"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Nemění stav (pamatuje si předchozí stav)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617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Klopný obvod je vynulován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617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Times New Roman" pitchFamily="18" charset="0"/>
                        </a:rPr>
                        <a:t>L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Times New Roman" pitchFamily="18" charset="0"/>
                        </a:rPr>
                        <a:t>Klopný obvod je nastaven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539"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H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X</a:t>
                      </a:r>
                      <a:endParaRPr lang="cs-CZ" sz="1400" b="0" i="0" baseline="0" dirty="0">
                        <a:solidFill>
                          <a:srgbClr val="FF0000"/>
                        </a:solidFill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</a:rPr>
                        <a:t>X</a:t>
                      </a:r>
                      <a:endParaRPr lang="cs-CZ" sz="1400" b="0" i="0" baseline="0" dirty="0">
                        <a:solidFill>
                          <a:srgbClr val="FF0000"/>
                        </a:solidFill>
                        <a:latin typeface="Times New Roman" pitchFamily="18" charset="0"/>
                      </a:endParaRP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i="0" baseline="0" dirty="0">
                          <a:latin typeface="Times New Roman" pitchFamily="18" charset="0"/>
                        </a:rPr>
                        <a:t>Zakázaný stav</a:t>
                      </a:r>
                    </a:p>
                  </a:txBody>
                  <a:tcPr marL="43438" marR="43438" marT="21719" marB="2171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Šipka dolů 2"/>
          <p:cNvSpPr/>
          <p:nvPr/>
        </p:nvSpPr>
        <p:spPr>
          <a:xfrm rot="6523535">
            <a:off x="1803762" y="3465688"/>
            <a:ext cx="216024" cy="99982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12809854">
            <a:off x="3563384" y="4688043"/>
            <a:ext cx="348929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191" y="476672"/>
            <a:ext cx="814026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Obecná značka klopného obvodu „R-S“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270" y="1340769"/>
            <a:ext cx="1974103" cy="172819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36188" y="3431882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Funkci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lze též přehledně vyjádřit časovým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diagramem.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117" y="4005064"/>
            <a:ext cx="3449083" cy="2574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6188" y="332656"/>
            <a:ext cx="814026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pt-BR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R-S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synchronní</a:t>
            </a:r>
            <a:endParaRPr lang="pt-BR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191" y="1052736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R-S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NON“ jsou nejjednodušší asynchronní sekvenční obvody.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 asynchronních sekvenčních obvodů má změna vstupní proměnné za následek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okamžitou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změnu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194" y="2253065"/>
            <a:ext cx="81402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Synchronní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sekvenční obvody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obsahují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navíc řídící synchronizační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 (tzv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hodinový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signál).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194" y="3140968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Synchronní sekvenční obvody jsou řízeny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signálovou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hranou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popis impulz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778" y="3971965"/>
            <a:ext cx="4166526" cy="270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Šipka dolů 10"/>
          <p:cNvSpPr/>
          <p:nvPr/>
        </p:nvSpPr>
        <p:spPr>
          <a:xfrm rot="2215937">
            <a:off x="6300780" y="3342190"/>
            <a:ext cx="216024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8095174">
            <a:off x="3007077" y="3261692"/>
            <a:ext cx="216024" cy="2842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Synchronní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sekvenční obvody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řízené úrovní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mohou měnit svůj stav pouze v době, kdy je signál uvolnění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E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v definované úrovni.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86916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kopný obvod řízený 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vznikne úpravou 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realizovaného hradly NOR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tak, že ke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každému z jeho vstupů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připojíme blokovací hradlo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739" y="1844044"/>
            <a:ext cx="5903310" cy="2953108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7386357">
            <a:off x="4316122" y="4411987"/>
            <a:ext cx="216024" cy="15692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Synchronní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sekvenční obvody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řízené úrovní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mohou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být realizovány hradly NAND.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86916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kopný obvod řízený 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vznikne úpravou 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realizovaného hradly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NAND tak, že ke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každému z jeho vstupů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připojíme blokovací hradlo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739" y="1905203"/>
            <a:ext cx="5903310" cy="2830789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7386357">
            <a:off x="4316122" y="4411987"/>
            <a:ext cx="216024" cy="15692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3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U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obou klopných obvodů řízených úrovní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uplatní vstupy pro nastavení a nulování klopného obvodu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pouze v případě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, že je signál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Cl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v úrovni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H. Jinak jsou vstupy blokovány 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nemění úrovně na výstupech.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557" y="2708920"/>
            <a:ext cx="3816424" cy="267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34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3039</TotalTime>
  <Words>553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204</cp:revision>
  <dcterms:created xsi:type="dcterms:W3CDTF">2013-03-27T08:46:28Z</dcterms:created>
  <dcterms:modified xsi:type="dcterms:W3CDTF">2013-06-24T08:24:01Z</dcterms:modified>
</cp:coreProperties>
</file>