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82" r:id="rId5"/>
    <p:sldId id="284" r:id="rId6"/>
    <p:sldId id="274" r:id="rId7"/>
    <p:sldId id="285" r:id="rId8"/>
    <p:sldId id="283" r:id="rId9"/>
    <p:sldId id="27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Číslicová technika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2547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III/2-11-15_Klopný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obvod typu „D“ jako paměťový střadač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Janyška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Digitální technika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40956" y="317847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Klopný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obvod </a:t>
            </a:r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„D“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řízený </a:t>
            </a:r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úrovní jako střadač 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853261"/>
            <a:ext cx="8116291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Klopné obvody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„D“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se využívají jako střadače. 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60166" y="1556792"/>
            <a:ext cx="811628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Střadač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„D“ (D-type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transparent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latch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) je synchronní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sekvenční obvod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který je vybaven několika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datovými vstupy D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(typicky čtyřmi – čtyřbitový střadač nebo osmi – osmibitový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střadač).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5334307"/>
            <a:ext cx="811629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Současně obsahuje odpovídající počet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výstupů Q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jedním nebo více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vstupy uvolnění 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enable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9245" y="2996951"/>
            <a:ext cx="3480947" cy="1904581"/>
          </a:xfrm>
          <a:prstGeom prst="rect">
            <a:avLst/>
          </a:prstGeom>
        </p:spPr>
      </p:pic>
      <p:sp>
        <p:nvSpPr>
          <p:cNvPr id="9" name="Šipka dolů 8"/>
          <p:cNvSpPr/>
          <p:nvPr/>
        </p:nvSpPr>
        <p:spPr>
          <a:xfrm rot="3925211">
            <a:off x="4380298" y="1671515"/>
            <a:ext cx="216024" cy="240936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 rot="10377099">
            <a:off x="5768217" y="4063816"/>
            <a:ext cx="216024" cy="14580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 rot="12340741">
            <a:off x="2660987" y="4741982"/>
            <a:ext cx="216024" cy="99223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22265" y="620688"/>
            <a:ext cx="7966833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Střadače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pracují tak, že po přivedení úrovně H na vstup E, se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přenáší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data ze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vstupů D přímo na výstupy Q, případně na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negované výstupy. 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2264" y="2132856"/>
            <a:ext cx="7966833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Pokud přivedeme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 vstup E úroveň L, vnitřní klopné obvody přejdou do paměťového režimu a na výstupech budou úrovně, které odpovídají předchozímu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stavu.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22263" y="3764455"/>
            <a:ext cx="7966833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Jsou tedy nezávislé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 momentálních úrovních na vstupech D.</a:t>
            </a:r>
          </a:p>
        </p:txBody>
      </p:sp>
    </p:spTree>
    <p:extLst>
      <p:ext uri="{BB962C8B-B14F-4D97-AF65-F5344CB8AC3E}">
        <p14:creationId xmlns:p14="http://schemas.microsoft.com/office/powerpoint/2010/main" val="15865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23855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tabulce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uveden přehled vybraných střadačů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(klopných obvodů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řízených úrovní) ve formě integrovaných logických obvodů řady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TTL..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0609727"/>
              </p:ext>
            </p:extLst>
          </p:nvPr>
        </p:nvGraphicFramePr>
        <p:xfrm>
          <a:off x="467543" y="1916832"/>
          <a:ext cx="8208913" cy="1865250"/>
        </p:xfrm>
        <a:graphic>
          <a:graphicData uri="http://schemas.openxmlformats.org/drawingml/2006/table">
            <a:tbl>
              <a:tblPr/>
              <a:tblGrid>
                <a:gridCol w="1296145"/>
                <a:gridCol w="2376264"/>
                <a:gridCol w="4536504"/>
              </a:tblGrid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>
                          <a:solidFill>
                            <a:srgbClr val="FF0000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typ</a:t>
                      </a:r>
                    </a:p>
                  </a:txBody>
                  <a:tcPr marL="12150" marR="12150" marT="6075" marB="60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>
                          <a:solidFill>
                            <a:srgbClr val="FF0000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funkce</a:t>
                      </a:r>
                    </a:p>
                  </a:txBody>
                  <a:tcPr marL="12150" marR="12150" marT="6075" marB="60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>
                          <a:solidFill>
                            <a:srgbClr val="FF0000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poznámka</a:t>
                      </a:r>
                    </a:p>
                  </a:txBody>
                  <a:tcPr marL="12150" marR="12150" marT="6075" marB="60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922">
                <a:tc>
                  <a:txBody>
                    <a:bodyPr/>
                    <a:lstStyle/>
                    <a:p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MH7475</a:t>
                      </a:r>
                      <a:endParaRPr lang="cs-CZ" sz="2400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12150" marR="12150" marT="6075" marB="60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kern="1200" dirty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4-bitový střadač D</a:t>
                      </a:r>
                    </a:p>
                  </a:txBody>
                  <a:tcPr marL="12150" marR="12150" marT="6075" marB="60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kern="1200" dirty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vstupy uvolnění </a:t>
                      </a:r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E </a:t>
                      </a:r>
                      <a:r>
                        <a:rPr lang="cs-CZ" sz="2400" kern="1200" dirty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společné vždy pro 2 klopné obvody, výstupy Q i </a:t>
                      </a:r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Q-non</a:t>
                      </a:r>
                      <a:endParaRPr lang="cs-CZ" sz="2400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12150" marR="12150" marT="6075" marB="60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665">
                <a:tc>
                  <a:txBody>
                    <a:bodyPr/>
                    <a:lstStyle/>
                    <a:p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MH74373</a:t>
                      </a:r>
                      <a:endParaRPr lang="cs-CZ" sz="2400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12150" marR="12150" marT="6075" marB="60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kern="1200" dirty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8-bitový střadač D</a:t>
                      </a:r>
                    </a:p>
                  </a:txBody>
                  <a:tcPr marL="12150" marR="12150" marT="6075" marB="60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vstup </a:t>
                      </a:r>
                      <a:r>
                        <a:rPr lang="cs-CZ" sz="2400" kern="1200" dirty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uvolnění a vstup pro řízení výstupu</a:t>
                      </a:r>
                    </a:p>
                  </a:txBody>
                  <a:tcPr marL="12150" marR="12150" marT="6075" marB="607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8014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89612" y="620688"/>
            <a:ext cx="811483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Příklad použití klopného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obvodu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„D“ jako střadače (paměti).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9612" y="1297473"/>
            <a:ext cx="81148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Střadač lze použít v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zapojení, které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měří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frekvenci na základě počtu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impulsů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(měřič kmitočtu). Princip zapojení je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čítač, který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počítá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impulsy a každou vteřinu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musí být vynulován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</p:txBody>
      </p:sp>
      <p:sp>
        <p:nvSpPr>
          <p:cNvPr id="9" name="Rectangle 2"/>
          <p:cNvSpPr>
            <a:spLocks noChangeArrowheads="1"/>
          </p:cNvSpPr>
          <p:nvPr/>
        </p:nvSpPr>
        <p:spPr bwMode="auto">
          <a:xfrm>
            <a:off x="3771900" y="1281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4761" tIns="6348" rIns="4761" bIns="6348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86273" y="2636912"/>
            <a:ext cx="80923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jeho výstupu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 dále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dekodér a displej.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Aby se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však na displeji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zobrazovala měřená frekvence,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namísto pouhého rychlého sledu nic neříkajících čísel,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musí se mezi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výstupy čítače a dekodér zapojit právě zmíněný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střadač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který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uchovává maximální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hodnoty čítače těsně před jeho vynulováním.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2707" y="4575904"/>
            <a:ext cx="6928645" cy="1877432"/>
          </a:xfrm>
          <a:prstGeom prst="rect">
            <a:avLst/>
          </a:prstGeom>
        </p:spPr>
      </p:pic>
      <p:sp>
        <p:nvSpPr>
          <p:cNvPr id="3" name="Šipka dolů 2"/>
          <p:cNvSpPr/>
          <p:nvPr/>
        </p:nvSpPr>
        <p:spPr>
          <a:xfrm rot="1706816">
            <a:off x="5718017" y="4216026"/>
            <a:ext cx="216024" cy="93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55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6188" y="404664"/>
            <a:ext cx="814026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Integrovaný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obvod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TTL 7475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příkladem čtyřbitového střadače, jehož rozmístění vývodů je uvedeno 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obrázku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 jeho funkční schéma je patrné z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obr. 2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2060847"/>
            <a:ext cx="3358733" cy="3887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ů 1"/>
          <p:cNvSpPr/>
          <p:nvPr/>
        </p:nvSpPr>
        <p:spPr>
          <a:xfrm rot="2192276">
            <a:off x="2972658" y="685506"/>
            <a:ext cx="216024" cy="146031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2189" y="2056535"/>
            <a:ext cx="2391989" cy="3891694"/>
          </a:xfrm>
          <a:prstGeom prst="rect">
            <a:avLst/>
          </a:prstGeom>
        </p:spPr>
      </p:pic>
      <p:sp>
        <p:nvSpPr>
          <p:cNvPr id="10" name="Šipka dolů 9"/>
          <p:cNvSpPr/>
          <p:nvPr/>
        </p:nvSpPr>
        <p:spPr>
          <a:xfrm rot="18430907">
            <a:off x="4686148" y="1475903"/>
            <a:ext cx="216024" cy="93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905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6188" y="404664"/>
            <a:ext cx="814026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Integrovaný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obvod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TTL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74373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příkladem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osmibitového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střadače,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(8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× klopný obvod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řízený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úrovní</a:t>
            </a:r>
            <a:r>
              <a:rPr lang="cs-CZ" sz="2400" b="1" dirty="0" smtClean="0"/>
              <a:t>)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jehož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rozmístění vývodů je uvedeno 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obrázku.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740804" y="2420888"/>
            <a:ext cx="3935649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Integrovaný obvod 74373 je osmibitový střadač, který se skládá z osmi klopných obvodů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řízených úrovní. Obvod má osm datových vstupů D</a:t>
            </a:r>
            <a:r>
              <a:rPr lang="cs-CZ" sz="2400" baseline="-25000" dirty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až D</a:t>
            </a:r>
            <a:r>
              <a:rPr lang="cs-CZ" sz="2400" baseline="-25000" dirty="0"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osm výstupů Q</a:t>
            </a:r>
            <a:r>
              <a:rPr lang="cs-CZ" sz="2400" baseline="-25000" dirty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až Q</a:t>
            </a:r>
            <a:r>
              <a:rPr lang="cs-CZ" sz="2400" baseline="-25000" dirty="0"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a vstup uvolnění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který je společný pro všechny klopné obvody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„D“.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44823"/>
            <a:ext cx="2808312" cy="4722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4711477" y="1412776"/>
            <a:ext cx="364579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334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799288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Funkční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schéma střadače 74373 (8× klopný obvod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„D“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řízený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úrovní)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1" y="2420888"/>
            <a:ext cx="7992888" cy="1849699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11561" y="4797152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dnešní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době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 střadač používá především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ve funkci vstupního nebo výstupního portu mikroprocesoru nebo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mikropočítače jako vyrovnávací paměť.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868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číslicovou techniku. Žáci na základě studia vytváří číslicové el. obvody zaměřené na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zabezpečovací systémy.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3383</TotalTime>
  <Words>533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229</cp:revision>
  <dcterms:created xsi:type="dcterms:W3CDTF">2013-03-27T08:46:28Z</dcterms:created>
  <dcterms:modified xsi:type="dcterms:W3CDTF">2013-06-24T08:27:26Z</dcterms:modified>
</cp:coreProperties>
</file>