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82" r:id="rId4"/>
    <p:sldId id="283" r:id="rId5"/>
    <p:sldId id="284" r:id="rId6"/>
    <p:sldId id="285" r:id="rId7"/>
    <p:sldId id="269"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F2F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30" name="Date Placeholder 29"/>
          <p:cNvSpPr>
            <a:spLocks noGrp="1"/>
          </p:cNvSpPr>
          <p:nvPr>
            <p:ph type="dt" sz="half" idx="10"/>
          </p:nvPr>
        </p:nvSpPr>
        <p:spPr/>
        <p:txBody>
          <a:bodyPr/>
          <a:lstStyle/>
          <a:p>
            <a:fld id="{08416E81-7677-421D-B0C1-B00E65A84AD0}" type="datetimeFigureOut">
              <a:rPr lang="cs-CZ" smtClean="0"/>
              <a:t>23.9.2014</a:t>
            </a:fld>
            <a:endParaRPr lang="cs-CZ"/>
          </a:p>
        </p:txBody>
      </p:sp>
      <p:sp>
        <p:nvSpPr>
          <p:cNvPr id="19" name="Footer Placeholder 18"/>
          <p:cNvSpPr>
            <a:spLocks noGrp="1"/>
          </p:cNvSpPr>
          <p:nvPr>
            <p:ph type="ftr" sz="quarter" idx="11"/>
          </p:nvPr>
        </p:nvSpPr>
        <p:spPr/>
        <p:txBody>
          <a:bodyPr/>
          <a:lstStyle/>
          <a:p>
            <a:endParaRPr lang="cs-CZ"/>
          </a:p>
        </p:txBody>
      </p:sp>
      <p:sp>
        <p:nvSpPr>
          <p:cNvPr id="27" name="Slide Number Placeholder 26"/>
          <p:cNvSpPr>
            <a:spLocks noGrp="1"/>
          </p:cNvSpPr>
          <p:nvPr>
            <p:ph type="sldNum" sz="quarter" idx="12"/>
          </p:nvPr>
        </p:nvSpPr>
        <p:spPr/>
        <p:txBody>
          <a:bodyPr/>
          <a:lstStyle/>
          <a:p>
            <a:fld id="{1B54CAC9-799C-426B-A024-AD4124239788}"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Content Placeholder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08416E81-7677-421D-B0C1-B00E65A84AD0}" type="datetimeFigureOut">
              <a:rPr lang="cs-CZ" smtClean="0"/>
              <a:t>23.9.2014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B54CAC9-799C-426B-A024-AD4124239788}"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Date Placeholder 3"/>
          <p:cNvSpPr>
            <a:spLocks noGrp="1"/>
          </p:cNvSpPr>
          <p:nvPr>
            <p:ph type="dt" sz="half" idx="10"/>
          </p:nvPr>
        </p:nvSpPr>
        <p:spPr/>
        <p:txBody>
          <a:bodyPr/>
          <a:lstStyle/>
          <a:p>
            <a:fld id="{08416E81-7677-421D-B0C1-B00E65A84AD0}" type="datetimeFigureOut">
              <a:rPr lang="cs-CZ" smtClean="0"/>
              <a:t>23.9.2014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B54CAC9-799C-426B-A024-AD4124239788}"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cs-CZ" smtClean="0"/>
              <a:t>Kliknutím lze upravit styl.</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08416E81-7677-421D-B0C1-B00E65A84AD0}" type="datetimeFigureOut">
              <a:rPr lang="cs-CZ" smtClean="0"/>
              <a:t>23.9.2014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B54CAC9-799C-426B-A024-AD4124239788}"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Date Placeholder 6"/>
          <p:cNvSpPr>
            <a:spLocks noGrp="1"/>
          </p:cNvSpPr>
          <p:nvPr>
            <p:ph type="dt" sz="half" idx="10"/>
          </p:nvPr>
        </p:nvSpPr>
        <p:spPr/>
        <p:txBody>
          <a:bodyPr/>
          <a:lstStyle/>
          <a:p>
            <a:fld id="{08416E81-7677-421D-B0C1-B00E65A84AD0}" type="datetimeFigureOut">
              <a:rPr lang="cs-CZ" smtClean="0"/>
              <a:t>23.9.2014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1B54CAC9-799C-426B-A024-AD4124239788}"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Date Placeholder 2"/>
          <p:cNvSpPr>
            <a:spLocks noGrp="1"/>
          </p:cNvSpPr>
          <p:nvPr>
            <p:ph type="dt" sz="half" idx="10"/>
          </p:nvPr>
        </p:nvSpPr>
        <p:spPr/>
        <p:txBody>
          <a:bodyPr/>
          <a:lstStyle/>
          <a:p>
            <a:fld id="{08416E81-7677-421D-B0C1-B00E65A84AD0}" type="datetimeFigureOut">
              <a:rPr lang="cs-CZ" smtClean="0"/>
              <a:t>23.9.2014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1B54CAC9-799C-426B-A024-AD4124239788}"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416E81-7677-421D-B0C1-B00E65A84AD0}" type="datetimeFigureOut">
              <a:rPr lang="cs-CZ" smtClean="0"/>
              <a:t>23.9.2014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1B54CAC9-799C-426B-A024-AD4124239788}"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Kliknutím lze upravit styly předlohy textu.</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08416E81-7677-421D-B0C1-B00E65A84AD0}" type="datetimeFigureOut">
              <a:rPr lang="cs-CZ" smtClean="0"/>
              <a:t>23.9.2014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B54CAC9-799C-426B-A024-AD4124239788}"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Kliknutím lze upravit styl.</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Date Placeholder 4"/>
          <p:cNvSpPr>
            <a:spLocks noGrp="1"/>
          </p:cNvSpPr>
          <p:nvPr>
            <p:ph type="dt" sz="half" idx="10"/>
          </p:nvPr>
        </p:nvSpPr>
        <p:spPr/>
        <p:txBody>
          <a:bodyPr/>
          <a:lstStyle/>
          <a:p>
            <a:fld id="{08416E81-7677-421D-B0C1-B00E65A84AD0}" type="datetimeFigureOut">
              <a:rPr lang="cs-CZ" smtClean="0"/>
              <a:t>23.9.2014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a:xfrm>
            <a:off x="8077200" y="6356350"/>
            <a:ext cx="609600" cy="365125"/>
          </a:xfrm>
        </p:spPr>
        <p:txBody>
          <a:bodyPr/>
          <a:lstStyle/>
          <a:p>
            <a:fld id="{1B54CAC9-799C-426B-A024-AD4124239788}" type="slidenum">
              <a:rPr lang="cs-CZ" smtClean="0"/>
              <a:t>‹#›</a:t>
            </a:fld>
            <a:endParaRPr lang="cs-CZ"/>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Kliknutím na ikonu přidáte obrázek.</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08416E81-7677-421D-B0C1-B00E65A84AD0}" type="datetimeFigureOut">
              <a:rPr lang="cs-CZ" smtClean="0"/>
              <a:t>23.9.2014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B54CAC9-799C-426B-A024-AD4124239788}"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cs-CZ" smtClean="0"/>
              <a:t>Kliknutím lze upravit styl.</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08416E81-7677-421D-B0C1-B00E65A84AD0}" type="datetimeFigureOut">
              <a:rPr lang="cs-CZ" smtClean="0"/>
              <a:t>23.9.2014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B54CAC9-799C-426B-A024-AD4124239788}"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60000"/>
                <a:lumOff val="40000"/>
              </a:schemeClr>
            </a:gs>
            <a:gs pos="50000">
              <a:schemeClr val="accent5">
                <a:lumMod val="40000"/>
                <a:lumOff val="60000"/>
              </a:schemeClr>
            </a:gs>
            <a:gs pos="100000">
              <a:schemeClr val="accent5">
                <a:lumMod val="60000"/>
                <a:lumOff val="40000"/>
              </a:schemeClr>
            </a:gs>
          </a:gsLst>
          <a:lin ang="5400000" scaled="0"/>
          <a:tileRect/>
        </a:grad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Kliknutím lze upravit styl.</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8416E81-7677-421D-B0C1-B00E65A84AD0}" type="datetimeFigureOut">
              <a:rPr lang="cs-CZ" smtClean="0"/>
              <a:t>23.9.2014</a:t>
            </a:fld>
            <a:endParaRPr lang="cs-CZ"/>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1B54CAC9-799C-426B-A024-AD4124239788}" type="slidenum">
              <a:rPr lang="cs-CZ" smtClean="0"/>
              <a:t>‹#›</a:t>
            </a:fld>
            <a:endParaRPr lang="cs-CZ"/>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3.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 Target="slide4.xml"/><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 Target="slide5.xml"/><Relationship Id="rId1"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slide" Target="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059832" y="3429000"/>
            <a:ext cx="5328592" cy="2739211"/>
          </a:xfrm>
          <a:prstGeom prst="rect">
            <a:avLst/>
          </a:prstGeom>
          <a:noFill/>
        </p:spPr>
        <p:txBody>
          <a:bodyPr wrap="square" rtlCol="0">
            <a:spAutoFit/>
          </a:bodyPr>
          <a:lstStyle/>
          <a:p>
            <a:r>
              <a:rPr lang="cs-CZ" sz="3200" b="1" dirty="0" smtClean="0">
                <a:solidFill>
                  <a:schemeClr val="accent1">
                    <a:lumMod val="75000"/>
                  </a:schemeClr>
                </a:solidFill>
                <a:latin typeface="Arial Black" pitchFamily="34" charset="0"/>
              </a:rPr>
              <a:t>MATEMATIKA</a:t>
            </a:r>
          </a:p>
          <a:p>
            <a:endParaRPr lang="cs-CZ" sz="2800" dirty="0">
              <a:solidFill>
                <a:schemeClr val="accent1">
                  <a:lumMod val="75000"/>
                </a:schemeClr>
              </a:solidFill>
              <a:latin typeface="Arial Black" pitchFamily="34" charset="0"/>
            </a:endParaRPr>
          </a:p>
          <a:p>
            <a:r>
              <a:rPr lang="cs-CZ" sz="2800" b="1" dirty="0" smtClean="0">
                <a:solidFill>
                  <a:schemeClr val="accent1">
                    <a:lumMod val="75000"/>
                  </a:schemeClr>
                </a:solidFill>
                <a:latin typeface="Arial Black" pitchFamily="34" charset="0"/>
              </a:rPr>
              <a:t>     Vektorová algebra</a:t>
            </a:r>
          </a:p>
          <a:p>
            <a:r>
              <a:rPr lang="cs-CZ" sz="2800" b="1" dirty="0">
                <a:solidFill>
                  <a:schemeClr val="accent1">
                    <a:lumMod val="75000"/>
                  </a:schemeClr>
                </a:solidFill>
                <a:latin typeface="Arial Black" pitchFamily="34" charset="0"/>
              </a:rPr>
              <a:t> </a:t>
            </a:r>
            <a:r>
              <a:rPr lang="cs-CZ" sz="2800" b="1" dirty="0" smtClean="0">
                <a:solidFill>
                  <a:schemeClr val="accent1">
                    <a:lumMod val="75000"/>
                  </a:schemeClr>
                </a:solidFill>
                <a:latin typeface="Arial Black" pitchFamily="34" charset="0"/>
              </a:rPr>
              <a:t>    a analytická geometrie</a:t>
            </a:r>
          </a:p>
          <a:p>
            <a:endParaRPr lang="cs-CZ" sz="2800" b="1" dirty="0" smtClean="0">
              <a:solidFill>
                <a:schemeClr val="accent1">
                  <a:lumMod val="75000"/>
                </a:schemeClr>
              </a:solidFill>
              <a:latin typeface="Arial Black" pitchFamily="34" charset="0"/>
            </a:endParaRPr>
          </a:p>
          <a:p>
            <a:r>
              <a:rPr lang="cs-CZ" sz="2800" b="1" dirty="0" smtClean="0">
                <a:solidFill>
                  <a:schemeClr val="accent1">
                    <a:lumMod val="75000"/>
                  </a:schemeClr>
                </a:solidFill>
                <a:latin typeface="Arial Black" pitchFamily="34" charset="0"/>
              </a:rPr>
              <a:t>           Souřadnice bodů</a:t>
            </a:r>
            <a:endParaRPr lang="cs-CZ" sz="2400" b="1" dirty="0">
              <a:solidFill>
                <a:schemeClr val="accent1">
                  <a:lumMod val="75000"/>
                </a:schemeClr>
              </a:solidFill>
              <a:latin typeface="Arial Black" pitchFamily="34" charset="0"/>
            </a:endParaRPr>
          </a:p>
        </p:txBody>
      </p:sp>
      <p:pic>
        <p:nvPicPr>
          <p:cNvPr id="5" name="Picture 2"/>
          <p:cNvPicPr>
            <a:picLocks noChangeAspect="1" noChangeArrowheads="1"/>
          </p:cNvPicPr>
          <p:nvPr/>
        </p:nvPicPr>
        <p:blipFill>
          <a:blip r:embed="rId2" cstate="print"/>
          <a:srcRect/>
          <a:stretch>
            <a:fillRect/>
          </a:stretch>
        </p:blipFill>
        <p:spPr bwMode="auto">
          <a:xfrm>
            <a:off x="1800000" y="836712"/>
            <a:ext cx="5867400" cy="1347867"/>
          </a:xfrm>
          <a:prstGeom prst="rect">
            <a:avLst/>
          </a:prstGeom>
          <a:noFill/>
          <a:ln w="9525">
            <a:noFill/>
            <a:miter lim="800000"/>
            <a:headEnd/>
            <a:tailEnd/>
          </a:ln>
        </p:spPr>
      </p:pic>
    </p:spTree>
    <p:extLst>
      <p:ext uri="{BB962C8B-B14F-4D97-AF65-F5344CB8AC3E}">
        <p14:creationId xmlns:p14="http://schemas.microsoft.com/office/powerpoint/2010/main" val="37700563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Obdélník 14"/>
          <p:cNvSpPr/>
          <p:nvPr/>
        </p:nvSpPr>
        <p:spPr>
          <a:xfrm>
            <a:off x="262817" y="260648"/>
            <a:ext cx="8640960" cy="468052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TextovéPole 15"/>
          <p:cNvSpPr txBox="1"/>
          <p:nvPr/>
        </p:nvSpPr>
        <p:spPr>
          <a:xfrm>
            <a:off x="371097" y="404664"/>
            <a:ext cx="8352928" cy="3600986"/>
          </a:xfrm>
          <a:prstGeom prst="rect">
            <a:avLst/>
          </a:prstGeom>
          <a:noFill/>
        </p:spPr>
        <p:txBody>
          <a:bodyPr wrap="square" rtlCol="0">
            <a:spAutoFit/>
          </a:bodyPr>
          <a:lstStyle/>
          <a:p>
            <a:pPr>
              <a:lnSpc>
                <a:spcPct val="150000"/>
              </a:lnSpc>
            </a:pPr>
            <a:r>
              <a:rPr lang="cs-CZ" dirty="0" smtClean="0">
                <a:latin typeface="Times New Roman" pitchFamily="18" charset="0"/>
                <a:cs typeface="Times New Roman" pitchFamily="18" charset="0"/>
              </a:rPr>
              <a:t>Název projektu:  Nové ICT rozvíjí matematické a odborné kompetence</a:t>
            </a:r>
          </a:p>
          <a:p>
            <a:pPr>
              <a:lnSpc>
                <a:spcPct val="150000"/>
              </a:lnSpc>
            </a:pPr>
            <a:r>
              <a:rPr lang="cs-CZ" dirty="0" smtClean="0">
                <a:latin typeface="Times New Roman" pitchFamily="18" charset="0"/>
                <a:cs typeface="Times New Roman" pitchFamily="18" charset="0"/>
              </a:rPr>
              <a:t>Číslo projektu:  CZ.1.07/1.5.00/34.0228</a:t>
            </a:r>
          </a:p>
          <a:p>
            <a:pPr>
              <a:lnSpc>
                <a:spcPct val="150000"/>
              </a:lnSpc>
            </a:pPr>
            <a:endParaRPr lang="cs-CZ" sz="500" dirty="0" smtClean="0">
              <a:latin typeface="Times New Roman" pitchFamily="18" charset="0"/>
              <a:cs typeface="Times New Roman" pitchFamily="18" charset="0"/>
            </a:endParaRPr>
          </a:p>
          <a:p>
            <a:pPr>
              <a:lnSpc>
                <a:spcPct val="150000"/>
              </a:lnSpc>
            </a:pPr>
            <a:r>
              <a:rPr lang="cs-CZ" dirty="0" smtClean="0">
                <a:latin typeface="Times New Roman" pitchFamily="18" charset="0"/>
                <a:cs typeface="Times New Roman" pitchFamily="18" charset="0"/>
              </a:rPr>
              <a:t>Název školy:  Střední odborná škola Litovel, Komenského 677</a:t>
            </a:r>
          </a:p>
          <a:p>
            <a:pPr>
              <a:lnSpc>
                <a:spcPct val="150000"/>
              </a:lnSpc>
            </a:pPr>
            <a:r>
              <a:rPr lang="cs-CZ" dirty="0" smtClean="0">
                <a:latin typeface="Times New Roman" pitchFamily="18" charset="0"/>
                <a:cs typeface="Times New Roman" pitchFamily="18" charset="0"/>
              </a:rPr>
              <a:t>Číslo materiálu:  III-2-10-01_Uvod_Souradnice-bodu</a:t>
            </a:r>
          </a:p>
          <a:p>
            <a:pPr>
              <a:lnSpc>
                <a:spcPct val="150000"/>
              </a:lnSpc>
            </a:pPr>
            <a:r>
              <a:rPr lang="cs-CZ" dirty="0" smtClean="0">
                <a:latin typeface="Times New Roman" pitchFamily="18" charset="0"/>
                <a:cs typeface="Times New Roman" pitchFamily="18" charset="0"/>
              </a:rPr>
              <a:t>Autor:  Mgr. Stanislav </a:t>
            </a:r>
            <a:r>
              <a:rPr lang="cs-CZ" dirty="0" err="1" smtClean="0">
                <a:latin typeface="Times New Roman" pitchFamily="18" charset="0"/>
                <a:cs typeface="Times New Roman" pitchFamily="18" charset="0"/>
              </a:rPr>
              <a:t>Prucek</a:t>
            </a:r>
            <a:endParaRPr lang="cs-CZ" dirty="0" smtClean="0">
              <a:latin typeface="Times New Roman" pitchFamily="18" charset="0"/>
              <a:cs typeface="Times New Roman" pitchFamily="18" charset="0"/>
            </a:endParaRPr>
          </a:p>
          <a:p>
            <a:pPr>
              <a:lnSpc>
                <a:spcPct val="150000"/>
              </a:lnSpc>
            </a:pPr>
            <a:r>
              <a:rPr lang="cs-CZ" dirty="0" smtClean="0">
                <a:latin typeface="Times New Roman" pitchFamily="18" charset="0"/>
                <a:cs typeface="Times New Roman" pitchFamily="18" charset="0"/>
              </a:rPr>
              <a:t>Tematický okruh:  Matematika</a:t>
            </a:r>
          </a:p>
          <a:p>
            <a:pPr>
              <a:lnSpc>
                <a:spcPct val="150000"/>
              </a:lnSpc>
            </a:pPr>
            <a:r>
              <a:rPr lang="cs-CZ" dirty="0" smtClean="0">
                <a:latin typeface="Times New Roman" pitchFamily="18" charset="0"/>
                <a:cs typeface="Times New Roman" pitchFamily="18" charset="0"/>
              </a:rPr>
              <a:t>Ročník:  II.</a:t>
            </a:r>
          </a:p>
          <a:p>
            <a:pPr>
              <a:lnSpc>
                <a:spcPct val="150000"/>
              </a:lnSpc>
            </a:pPr>
            <a:r>
              <a:rPr lang="cs-CZ" dirty="0" smtClean="0">
                <a:latin typeface="Times New Roman" pitchFamily="18" charset="0"/>
                <a:cs typeface="Times New Roman" pitchFamily="18" charset="0"/>
              </a:rPr>
              <a:t>Datum tvorby:  září 2013  </a:t>
            </a:r>
            <a:endParaRPr lang="cs-CZ" dirty="0">
              <a:latin typeface="Times New Roman" pitchFamily="18" charset="0"/>
              <a:cs typeface="Times New Roman" pitchFamily="18" charset="0"/>
            </a:endParaRPr>
          </a:p>
        </p:txBody>
      </p:sp>
      <p:sp>
        <p:nvSpPr>
          <p:cNvPr id="17" name="TextovéPole 16"/>
          <p:cNvSpPr txBox="1"/>
          <p:nvPr/>
        </p:nvSpPr>
        <p:spPr>
          <a:xfrm>
            <a:off x="371097" y="4149080"/>
            <a:ext cx="8352928" cy="646331"/>
          </a:xfrm>
          <a:prstGeom prst="rect">
            <a:avLst/>
          </a:prstGeom>
          <a:noFill/>
        </p:spPr>
        <p:txBody>
          <a:bodyPr wrap="square" rtlCol="0">
            <a:spAutoFit/>
          </a:bodyPr>
          <a:lstStyle/>
          <a:p>
            <a:r>
              <a:rPr lang="cs-CZ" dirty="0">
                <a:latin typeface="Arial" pitchFamily="34" charset="0"/>
                <a:cs typeface="Arial" pitchFamily="34" charset="0"/>
              </a:rPr>
              <a:t>Autorem materiálu a všech jeho částí, není-li uvedeno jinak, </a:t>
            </a:r>
            <a:r>
              <a:rPr lang="cs-CZ" dirty="0" smtClean="0">
                <a:latin typeface="Arial" pitchFamily="34" charset="0"/>
                <a:cs typeface="Arial" pitchFamily="34" charset="0"/>
              </a:rPr>
              <a:t>je</a:t>
            </a:r>
          </a:p>
          <a:p>
            <a:r>
              <a:rPr lang="cs-CZ" dirty="0">
                <a:latin typeface="Arial" pitchFamily="34" charset="0"/>
                <a:cs typeface="Arial" pitchFamily="34" charset="0"/>
              </a:rPr>
              <a:t>	</a:t>
            </a:r>
            <a:r>
              <a:rPr lang="cs-CZ" dirty="0" smtClean="0">
                <a:latin typeface="Arial" pitchFamily="34" charset="0"/>
                <a:cs typeface="Arial" pitchFamily="34" charset="0"/>
              </a:rPr>
              <a:t>					       </a:t>
            </a:r>
            <a:r>
              <a:rPr lang="cs-CZ" dirty="0">
                <a:latin typeface="Arial" pitchFamily="34" charset="0"/>
                <a:cs typeface="Arial" pitchFamily="34" charset="0"/>
              </a:rPr>
              <a:t>Mgr. </a:t>
            </a:r>
            <a:r>
              <a:rPr lang="cs-CZ" dirty="0" smtClean="0">
                <a:latin typeface="Arial" pitchFamily="34" charset="0"/>
                <a:cs typeface="Arial" pitchFamily="34" charset="0"/>
              </a:rPr>
              <a:t>Stanislav </a:t>
            </a:r>
            <a:r>
              <a:rPr lang="cs-CZ" dirty="0" err="1" smtClean="0">
                <a:latin typeface="Arial" pitchFamily="34" charset="0"/>
                <a:cs typeface="Arial" pitchFamily="34" charset="0"/>
              </a:rPr>
              <a:t>Prucek</a:t>
            </a:r>
            <a:endParaRPr lang="cs-CZ" dirty="0">
              <a:latin typeface="Arial" pitchFamily="34" charset="0"/>
              <a:cs typeface="Arial" pitchFamily="34" charset="0"/>
            </a:endParaRPr>
          </a:p>
        </p:txBody>
      </p:sp>
      <p:cxnSp>
        <p:nvCxnSpPr>
          <p:cNvPr id="18" name="Přímá spojnice 17"/>
          <p:cNvCxnSpPr/>
          <p:nvPr/>
        </p:nvCxnSpPr>
        <p:spPr>
          <a:xfrm>
            <a:off x="268288" y="4034459"/>
            <a:ext cx="8640960" cy="0"/>
          </a:xfrm>
          <a:prstGeom prst="line">
            <a:avLst/>
          </a:prstGeom>
        </p:spPr>
        <p:style>
          <a:lnRef idx="1">
            <a:schemeClr val="accent1"/>
          </a:lnRef>
          <a:fillRef idx="0">
            <a:schemeClr val="accent1"/>
          </a:fillRef>
          <a:effectRef idx="0">
            <a:schemeClr val="accent1"/>
          </a:effectRef>
          <a:fontRef idx="minor">
            <a:schemeClr val="tx1"/>
          </a:fontRef>
        </p:style>
      </p:cxnSp>
      <p:pic>
        <p:nvPicPr>
          <p:cNvPr id="19" name="Picture 2" descr="G:\DUMY\LOGO SO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93695" y="1354057"/>
            <a:ext cx="2315553" cy="1946257"/>
          </a:xfrm>
          <a:prstGeom prst="rect">
            <a:avLst/>
          </a:prstGeom>
          <a:noFill/>
          <a:extLst>
            <a:ext uri="{909E8E84-426E-40DD-AFC4-6F175D3DCCD1}">
              <a14:hiddenFill xmlns:a14="http://schemas.microsoft.com/office/drawing/2010/main">
                <a:solidFill>
                  <a:srgbClr val="FFFFFF"/>
                </a:solidFill>
              </a14:hiddenFill>
            </a:ext>
          </a:extLst>
        </p:spPr>
      </p:pic>
      <p:cxnSp>
        <p:nvCxnSpPr>
          <p:cNvPr id="20" name="Přímá spojnice 19"/>
          <p:cNvCxnSpPr/>
          <p:nvPr/>
        </p:nvCxnSpPr>
        <p:spPr>
          <a:xfrm>
            <a:off x="268288" y="1340768"/>
            <a:ext cx="8640960" cy="0"/>
          </a:xfrm>
          <a:prstGeom prst="line">
            <a:avLst/>
          </a:prstGeom>
        </p:spPr>
        <p:style>
          <a:lnRef idx="1">
            <a:schemeClr val="accent1"/>
          </a:lnRef>
          <a:fillRef idx="0">
            <a:schemeClr val="accent1"/>
          </a:fillRef>
          <a:effectRef idx="0">
            <a:schemeClr val="accent1"/>
          </a:effectRef>
          <a:fontRef idx="minor">
            <a:schemeClr val="tx1"/>
          </a:fontRef>
        </p:style>
      </p:cxnSp>
      <p:pic>
        <p:nvPicPr>
          <p:cNvPr id="9" name="Picture 2"/>
          <p:cNvPicPr>
            <a:picLocks noChangeAspect="1" noChangeArrowheads="1"/>
          </p:cNvPicPr>
          <p:nvPr/>
        </p:nvPicPr>
        <p:blipFill>
          <a:blip r:embed="rId3" cstate="print"/>
          <a:srcRect/>
          <a:stretch>
            <a:fillRect/>
          </a:stretch>
        </p:blipFill>
        <p:spPr bwMode="auto">
          <a:xfrm>
            <a:off x="1655068" y="5229200"/>
            <a:ext cx="5867400" cy="1347867"/>
          </a:xfrm>
          <a:prstGeom prst="rect">
            <a:avLst/>
          </a:prstGeom>
          <a:noFill/>
          <a:ln w="9525">
            <a:noFill/>
            <a:miter lim="800000"/>
            <a:headEnd/>
            <a:tailEnd/>
          </a:ln>
        </p:spPr>
      </p:pic>
    </p:spTree>
    <p:extLst>
      <p:ext uri="{BB962C8B-B14F-4D97-AF65-F5344CB8AC3E}">
        <p14:creationId xmlns:p14="http://schemas.microsoft.com/office/powerpoint/2010/main" val="7587305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Nadpis 1"/>
          <p:cNvSpPr txBox="1">
            <a:spLocks/>
          </p:cNvSpPr>
          <p:nvPr/>
        </p:nvSpPr>
        <p:spPr>
          <a:xfrm>
            <a:off x="352044" y="847265"/>
            <a:ext cx="8377808" cy="1440160"/>
          </a:xfrm>
          <a:prstGeom prst="rect">
            <a:avLst/>
          </a:prstGeom>
        </p:spPr>
        <p:style>
          <a:lnRef idx="1">
            <a:schemeClr val="accent5"/>
          </a:lnRef>
          <a:fillRef idx="2">
            <a:schemeClr val="accent5"/>
          </a:fillRef>
          <a:effectRef idx="1">
            <a:schemeClr val="accent5"/>
          </a:effectRef>
          <a:fontRef idx="minor">
            <a:schemeClr val="dk1"/>
          </a:fontRef>
        </p:style>
        <p:txBody>
          <a:bodyPr vert="horz" lIns="0" tIns="45720" rIns="0" bIns="0" anchor="ctr" anchorCtr="1">
            <a:noAutofit/>
            <a:scene3d>
              <a:camera prst="orthographicFront"/>
              <a:lightRig rig="freezing" dir="t">
                <a:rot lat="0" lon="0" rev="5640000"/>
              </a:lightRig>
            </a:scene3d>
            <a:sp3d prstMaterial="flat">
              <a:contourClr>
                <a:schemeClr val="tx2"/>
              </a:contourClr>
            </a:sp3d>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cs-CZ" sz="4400" b="1" dirty="0" smtClean="0">
                <a:latin typeface="Arial Black" pitchFamily="34" charset="0"/>
              </a:rPr>
              <a:t>VEKTOROVÁ ALGEBRA A ANALYTICKÁ GEOMETRIE</a:t>
            </a:r>
            <a:endParaRPr lang="cs-CZ" sz="2400" b="1" dirty="0">
              <a:latin typeface="Arial Black" pitchFamily="34" charset="0"/>
            </a:endParaRPr>
          </a:p>
        </p:txBody>
      </p:sp>
      <p:sp>
        <p:nvSpPr>
          <p:cNvPr id="10" name="TextovéPole 9"/>
          <p:cNvSpPr txBox="1"/>
          <p:nvPr/>
        </p:nvSpPr>
        <p:spPr>
          <a:xfrm>
            <a:off x="352044" y="2924944"/>
            <a:ext cx="8377808" cy="2308324"/>
          </a:xfrm>
          <a:prstGeom prst="rect">
            <a:avLst/>
          </a:prstGeom>
          <a:solidFill>
            <a:schemeClr val="bg1"/>
          </a:solidFill>
        </p:spPr>
        <p:txBody>
          <a:bodyPr wrap="square" rtlCol="0">
            <a:spAutoFit/>
          </a:bodyPr>
          <a:lstStyle/>
          <a:p>
            <a:pPr algn="just"/>
            <a:r>
              <a:rPr lang="cs-CZ" sz="2400" dirty="0" smtClean="0">
                <a:latin typeface="Times New Roman" pitchFamily="18" charset="0"/>
                <a:cs typeface="Times New Roman" pitchFamily="18" charset="0"/>
              </a:rPr>
              <a:t>Analytická geometrie je část matematiky, která používá k vyšetřování geometrických objektů analytické metody. Při analytické metodě jsou geometrické objekty (body, přímky, roviny atd.) vyjadřovány algebraickými objekty (čísla, skupiny čísel, rovnice apod.). Na základě toho lze pak algebraicky vyjádřit vlastnosti geometrických objektů a vztahy mezi nimi.</a:t>
            </a:r>
            <a:endParaRPr lang="cs-CZ" sz="2400" b="1"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15443852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Nadpis 1"/>
          <p:cNvSpPr txBox="1">
            <a:spLocks/>
          </p:cNvSpPr>
          <p:nvPr/>
        </p:nvSpPr>
        <p:spPr>
          <a:xfrm>
            <a:off x="352044" y="188640"/>
            <a:ext cx="8377808" cy="1224136"/>
          </a:xfrm>
          <a:prstGeom prst="rect">
            <a:avLst/>
          </a:prstGeom>
        </p:spPr>
        <p:style>
          <a:lnRef idx="1">
            <a:schemeClr val="accent5"/>
          </a:lnRef>
          <a:fillRef idx="2">
            <a:schemeClr val="accent5"/>
          </a:fillRef>
          <a:effectRef idx="1">
            <a:schemeClr val="accent5"/>
          </a:effectRef>
          <a:fontRef idx="minor">
            <a:schemeClr val="dk1"/>
          </a:fontRef>
        </p:style>
        <p:txBody>
          <a:bodyPr vert="horz" lIns="0" tIns="45720" rIns="0" bIns="0" anchor="ctr" anchorCtr="1">
            <a:noAutofit/>
            <a:scene3d>
              <a:camera prst="orthographicFront"/>
              <a:lightRig rig="freezing" dir="t">
                <a:rot lat="0" lon="0" rev="5640000"/>
              </a:lightRig>
            </a:scene3d>
            <a:sp3d prstMaterial="flat">
              <a:contourClr>
                <a:schemeClr val="tx2"/>
              </a:contourClr>
            </a:sp3d>
          </a:bodyPr>
          <a:lstStyle>
            <a:lvl1pPr algn="l" rtl="0" eaLnBrk="1" latinLnBrk="0" hangingPunct="1">
              <a:spcBef>
                <a:spcPct val="0"/>
              </a:spcBef>
              <a:buNone/>
              <a:defRPr kumimoji="0" sz="5000" b="0" kern="1200">
                <a:ln>
                  <a:noFill/>
                </a:ln>
                <a:solidFill>
                  <a:schemeClr val="tx2"/>
                </a:solidFill>
                <a:effectLst/>
                <a:latin typeface="+mj-lt"/>
                <a:ea typeface="+mj-ea"/>
                <a:cs typeface="+mj-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cs-CZ" sz="3600" b="1" dirty="0" smtClean="0">
                <a:latin typeface="Arial Black" pitchFamily="34" charset="0"/>
              </a:rPr>
              <a:t>SOUŘADNICE BODŮ NA PŘÍMCE, V ROVINĚ A V PROSTORU</a:t>
            </a:r>
            <a:endParaRPr lang="cs-CZ" sz="1800" b="1" dirty="0">
              <a:latin typeface="Arial Black" pitchFamily="34" charset="0"/>
            </a:endParaRPr>
          </a:p>
        </p:txBody>
      </p:sp>
      <p:sp>
        <p:nvSpPr>
          <p:cNvPr id="10" name="Šipka doleva 9">
            <a:hlinkClick r:id="rId2" action="ppaction://hlinksldjump"/>
          </p:cNvPr>
          <p:cNvSpPr/>
          <p:nvPr/>
        </p:nvSpPr>
        <p:spPr>
          <a:xfrm>
            <a:off x="467544" y="6309320"/>
            <a:ext cx="1008112" cy="43204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11" name="TextovéPole 10"/>
          <p:cNvSpPr txBox="1"/>
          <p:nvPr/>
        </p:nvSpPr>
        <p:spPr>
          <a:xfrm>
            <a:off x="360000" y="1700808"/>
            <a:ext cx="8377808" cy="461665"/>
          </a:xfrm>
          <a:prstGeom prst="rect">
            <a:avLst/>
          </a:prstGeom>
          <a:solidFill>
            <a:schemeClr val="bg1"/>
          </a:solidFill>
        </p:spPr>
        <p:txBody>
          <a:bodyPr wrap="square" rtlCol="0">
            <a:spAutoFit/>
          </a:bodyPr>
          <a:lstStyle/>
          <a:p>
            <a:pPr algn="just"/>
            <a:r>
              <a:rPr lang="cs-CZ" sz="2400" dirty="0" smtClean="0">
                <a:latin typeface="Times New Roman" pitchFamily="18" charset="0"/>
                <a:cs typeface="Times New Roman" pitchFamily="18" charset="0"/>
              </a:rPr>
              <a:t>	</a:t>
            </a:r>
            <a:r>
              <a:rPr lang="cs-CZ" sz="2400" b="1" u="sng" dirty="0" smtClean="0">
                <a:latin typeface="Times New Roman" pitchFamily="18" charset="0"/>
                <a:cs typeface="Times New Roman" pitchFamily="18" charset="0"/>
              </a:rPr>
              <a:t>Souřadnice bodu na přímce</a:t>
            </a:r>
          </a:p>
        </p:txBody>
      </p:sp>
      <p:sp>
        <p:nvSpPr>
          <p:cNvPr id="13" name="TextovéPole 12"/>
          <p:cNvSpPr txBox="1"/>
          <p:nvPr/>
        </p:nvSpPr>
        <p:spPr>
          <a:xfrm>
            <a:off x="360000" y="2348880"/>
            <a:ext cx="8377808" cy="830997"/>
          </a:xfrm>
          <a:prstGeom prst="rect">
            <a:avLst/>
          </a:prstGeom>
          <a:solidFill>
            <a:schemeClr val="bg1"/>
          </a:solidFill>
        </p:spPr>
        <p:txBody>
          <a:bodyPr wrap="square" rtlCol="0">
            <a:spAutoFit/>
          </a:bodyPr>
          <a:lstStyle/>
          <a:p>
            <a:pPr algn="just"/>
            <a:r>
              <a:rPr lang="cs-CZ" sz="2400" dirty="0" smtClean="0">
                <a:latin typeface="Times New Roman" pitchFamily="18" charset="0"/>
                <a:cs typeface="Times New Roman" pitchFamily="18" charset="0"/>
              </a:rPr>
              <a:t>Číselná osa:     Počátek </a:t>
            </a:r>
            <a:r>
              <a:rPr lang="cs-CZ" sz="2400" i="1" dirty="0" smtClean="0">
                <a:latin typeface="Times New Roman" pitchFamily="18" charset="0"/>
                <a:cs typeface="Times New Roman" pitchFamily="18" charset="0"/>
              </a:rPr>
              <a:t>O</a:t>
            </a:r>
            <a:r>
              <a:rPr lang="cs-CZ" sz="2400" dirty="0" smtClean="0">
                <a:latin typeface="Times New Roman" pitchFamily="18" charset="0"/>
                <a:cs typeface="Times New Roman" pitchFamily="18" charset="0"/>
              </a:rPr>
              <a:t> rozdělí přímku </a:t>
            </a:r>
            <a:r>
              <a:rPr lang="cs-CZ" sz="2400" i="1" dirty="0" smtClean="0">
                <a:latin typeface="Times New Roman" pitchFamily="18" charset="0"/>
                <a:cs typeface="Times New Roman" pitchFamily="18" charset="0"/>
              </a:rPr>
              <a:t>x</a:t>
            </a:r>
            <a:r>
              <a:rPr lang="cs-CZ" sz="2400" dirty="0" smtClean="0">
                <a:latin typeface="Times New Roman" pitchFamily="18" charset="0"/>
                <a:cs typeface="Times New Roman" pitchFamily="18" charset="0"/>
              </a:rPr>
              <a:t> na dvě opačné</a:t>
            </a:r>
          </a:p>
          <a:p>
            <a:pPr algn="just"/>
            <a:r>
              <a:rPr lang="cs-CZ" sz="2400" dirty="0" smtClean="0">
                <a:latin typeface="Times New Roman" pitchFamily="18" charset="0"/>
                <a:cs typeface="Times New Roman" pitchFamily="18" charset="0"/>
              </a:rPr>
              <a:t> 		polopřímky   -     kladnou a zápornou.</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0399" y="3369292"/>
            <a:ext cx="4517009" cy="11398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xmlns:a14="http://schemas.microsoft.com/office/drawing/2010/main">
        <mc:Choice Requires="a14">
          <p:sp>
            <p:nvSpPr>
              <p:cNvPr id="17" name="TextovéPole 16"/>
              <p:cNvSpPr txBox="1"/>
              <p:nvPr/>
            </p:nvSpPr>
            <p:spPr>
              <a:xfrm>
                <a:off x="321377" y="4509120"/>
                <a:ext cx="8416349" cy="923330"/>
              </a:xfrm>
              <a:prstGeom prst="rect">
                <a:avLst/>
              </a:prstGeom>
              <a:noFill/>
            </p:spPr>
            <p:txBody>
              <a:bodyPr wrap="square" rtlCol="0">
                <a:spAutoFit/>
              </a:bodyPr>
              <a:lstStyle/>
              <a:p>
                <a:pPr algn="just"/>
                <a:r>
                  <a:rPr lang="cs-CZ" dirty="0" smtClean="0">
                    <a:latin typeface="Times New Roman" pitchFamily="18" charset="0"/>
                    <a:cs typeface="Times New Roman" pitchFamily="18" charset="0"/>
                  </a:rPr>
                  <a:t>Bod </a:t>
                </a:r>
                <a:r>
                  <a:rPr lang="cs-CZ" i="1" dirty="0" smtClean="0">
                    <a:latin typeface="Times New Roman" pitchFamily="18" charset="0"/>
                    <a:cs typeface="Times New Roman" pitchFamily="18" charset="0"/>
                  </a:rPr>
                  <a:t>O</a:t>
                </a:r>
                <a:r>
                  <a:rPr lang="cs-CZ" dirty="0" smtClean="0">
                    <a:latin typeface="Times New Roman" pitchFamily="18" charset="0"/>
                    <a:cs typeface="Times New Roman" pitchFamily="18" charset="0"/>
                  </a:rPr>
                  <a:t> (počátek) má souřadnici 0; 		zapisujeme </a:t>
                </a:r>
                <a14:m>
                  <m:oMath xmlns:m="http://schemas.openxmlformats.org/officeDocument/2006/math">
                    <m:r>
                      <a:rPr lang="cs-CZ" b="0" i="1" smtClean="0">
                        <a:latin typeface="Cambria Math"/>
                        <a:cs typeface="Times New Roman" pitchFamily="18" charset="0"/>
                      </a:rPr>
                      <m:t>𝑂</m:t>
                    </m:r>
                    <m:r>
                      <a:rPr lang="cs-CZ" b="0" i="1" smtClean="0">
                        <a:latin typeface="Cambria Math"/>
                        <a:cs typeface="Times New Roman" pitchFamily="18" charset="0"/>
                      </a:rPr>
                      <m:t>=</m:t>
                    </m:r>
                    <m:d>
                      <m:dPr>
                        <m:begChr m:val="["/>
                        <m:endChr m:val="]"/>
                        <m:ctrlPr>
                          <a:rPr lang="cs-CZ" b="0" i="1" smtClean="0">
                            <a:latin typeface="Cambria Math"/>
                            <a:cs typeface="Times New Roman" pitchFamily="18" charset="0"/>
                          </a:rPr>
                        </m:ctrlPr>
                      </m:dPr>
                      <m:e>
                        <m:r>
                          <a:rPr lang="cs-CZ" b="0" i="1" smtClean="0">
                            <a:latin typeface="Cambria Math"/>
                            <a:cs typeface="Times New Roman" pitchFamily="18" charset="0"/>
                          </a:rPr>
                          <m:t>0</m:t>
                        </m:r>
                      </m:e>
                    </m:d>
                  </m:oMath>
                </a14:m>
                <a:r>
                  <a:rPr lang="cs-CZ" dirty="0" smtClean="0">
                    <a:latin typeface="Times New Roman" pitchFamily="18" charset="0"/>
                    <a:cs typeface="Times New Roman" pitchFamily="18" charset="0"/>
                  </a:rPr>
                  <a:t>.</a:t>
                </a:r>
              </a:p>
              <a:p>
                <a:pPr algn="just"/>
                <a:r>
                  <a:rPr lang="cs-CZ" dirty="0" smtClean="0">
                    <a:latin typeface="Times New Roman" pitchFamily="18" charset="0"/>
                    <a:cs typeface="Times New Roman" pitchFamily="18" charset="0"/>
                  </a:rPr>
                  <a:t>Body </a:t>
                </a:r>
                <a:r>
                  <a:rPr lang="cs-CZ" i="1" dirty="0" smtClean="0">
                    <a:latin typeface="Times New Roman" pitchFamily="18" charset="0"/>
                    <a:cs typeface="Times New Roman" pitchFamily="18" charset="0"/>
                  </a:rPr>
                  <a:t>A</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a</a:t>
                </a:r>
                <a:r>
                  <a:rPr lang="cs-CZ" dirty="0">
                    <a:latin typeface="Times New Roman" pitchFamily="18" charset="0"/>
                    <a:cs typeface="Times New Roman" pitchFamily="18" charset="0"/>
                  </a:rPr>
                  <a:t> </a:t>
                </a:r>
                <a:r>
                  <a:rPr lang="cs-CZ" i="1" dirty="0">
                    <a:latin typeface="Times New Roman" pitchFamily="18" charset="0"/>
                    <a:cs typeface="Times New Roman" pitchFamily="18" charset="0"/>
                  </a:rPr>
                  <a:t>B</a:t>
                </a:r>
                <a:r>
                  <a:rPr lang="cs-CZ" dirty="0">
                    <a:latin typeface="Times New Roman" pitchFamily="18" charset="0"/>
                    <a:cs typeface="Times New Roman" pitchFamily="18" charset="0"/>
                  </a:rPr>
                  <a:t> leží na záporné </a:t>
                </a:r>
                <a:r>
                  <a:rPr lang="cs-CZ" dirty="0" smtClean="0">
                    <a:latin typeface="Times New Roman" pitchFamily="18" charset="0"/>
                    <a:cs typeface="Times New Roman" pitchFamily="18" charset="0"/>
                  </a:rPr>
                  <a:t>polopřímce;	 	zapisujeme </a:t>
                </a:r>
                <a14:m>
                  <m:oMath xmlns:m="http://schemas.openxmlformats.org/officeDocument/2006/math">
                    <m:r>
                      <a:rPr lang="cs-CZ" b="0" i="1" smtClean="0">
                        <a:latin typeface="Cambria Math"/>
                        <a:cs typeface="Times New Roman" pitchFamily="18" charset="0"/>
                      </a:rPr>
                      <m:t>𝐴</m:t>
                    </m:r>
                    <m:r>
                      <a:rPr lang="cs-CZ" i="1">
                        <a:latin typeface="Cambria Math"/>
                        <a:cs typeface="Times New Roman" pitchFamily="18" charset="0"/>
                      </a:rPr>
                      <m:t>=</m:t>
                    </m:r>
                    <m:d>
                      <m:dPr>
                        <m:begChr m:val="["/>
                        <m:endChr m:val="]"/>
                        <m:ctrlPr>
                          <a:rPr lang="cs-CZ" i="1">
                            <a:latin typeface="Cambria Math"/>
                            <a:cs typeface="Times New Roman" pitchFamily="18" charset="0"/>
                          </a:rPr>
                        </m:ctrlPr>
                      </m:dPr>
                      <m:e>
                        <m:r>
                          <a:rPr lang="cs-CZ" b="0" i="1" smtClean="0">
                            <a:latin typeface="Cambria Math"/>
                            <a:cs typeface="Times New Roman" pitchFamily="18" charset="0"/>
                          </a:rPr>
                          <m:t>−3</m:t>
                        </m:r>
                      </m:e>
                    </m:d>
                  </m:oMath>
                </a14:m>
                <a:r>
                  <a:rPr lang="cs-CZ" dirty="0" smtClean="0">
                    <a:latin typeface="Times New Roman" pitchFamily="18" charset="0"/>
                    <a:cs typeface="Times New Roman" pitchFamily="18" charset="0"/>
                  </a:rPr>
                  <a:t> a </a:t>
                </a:r>
                <a14:m>
                  <m:oMath xmlns:m="http://schemas.openxmlformats.org/officeDocument/2006/math">
                    <m:r>
                      <a:rPr lang="cs-CZ" b="0" i="1" smtClean="0">
                        <a:latin typeface="Cambria Math"/>
                        <a:cs typeface="Times New Roman" pitchFamily="18" charset="0"/>
                      </a:rPr>
                      <m:t>𝐵</m:t>
                    </m:r>
                    <m:r>
                      <a:rPr lang="cs-CZ" i="1">
                        <a:latin typeface="Cambria Math"/>
                        <a:cs typeface="Times New Roman" pitchFamily="18" charset="0"/>
                      </a:rPr>
                      <m:t>=</m:t>
                    </m:r>
                    <m:d>
                      <m:dPr>
                        <m:begChr m:val="["/>
                        <m:endChr m:val="]"/>
                        <m:ctrlPr>
                          <a:rPr lang="cs-CZ" i="1">
                            <a:latin typeface="Cambria Math"/>
                            <a:cs typeface="Times New Roman" pitchFamily="18" charset="0"/>
                          </a:rPr>
                        </m:ctrlPr>
                      </m:dPr>
                      <m:e>
                        <m:r>
                          <a:rPr lang="cs-CZ" i="1">
                            <a:latin typeface="Cambria Math"/>
                            <a:cs typeface="Times New Roman" pitchFamily="18" charset="0"/>
                          </a:rPr>
                          <m:t>−</m:t>
                        </m:r>
                        <m:r>
                          <a:rPr lang="cs-CZ" b="0" i="1" smtClean="0">
                            <a:latin typeface="Cambria Math"/>
                            <a:cs typeface="Times New Roman" pitchFamily="18" charset="0"/>
                          </a:rPr>
                          <m:t>5</m:t>
                        </m:r>
                      </m:e>
                    </m:d>
                  </m:oMath>
                </a14:m>
                <a:r>
                  <a:rPr lang="cs-CZ" dirty="0" smtClean="0">
                    <a:latin typeface="Times New Roman" pitchFamily="18" charset="0"/>
                    <a:cs typeface="Times New Roman" pitchFamily="18" charset="0"/>
                  </a:rPr>
                  <a:t>.</a:t>
                </a:r>
              </a:p>
              <a:p>
                <a:pPr algn="just"/>
                <a:r>
                  <a:rPr lang="cs-CZ" dirty="0">
                    <a:latin typeface="Times New Roman" pitchFamily="18" charset="0"/>
                    <a:cs typeface="Times New Roman" pitchFamily="18" charset="0"/>
                  </a:rPr>
                  <a:t>Body </a:t>
                </a:r>
                <a:r>
                  <a:rPr lang="cs-CZ" i="1" dirty="0" smtClean="0">
                    <a:latin typeface="Times New Roman" pitchFamily="18" charset="0"/>
                    <a:cs typeface="Times New Roman" pitchFamily="18" charset="0"/>
                  </a:rPr>
                  <a:t>C</a:t>
                </a:r>
                <a:r>
                  <a:rPr lang="cs-CZ" dirty="0" smtClean="0">
                    <a:latin typeface="Times New Roman" pitchFamily="18" charset="0"/>
                    <a:cs typeface="Times New Roman" pitchFamily="18" charset="0"/>
                  </a:rPr>
                  <a:t> </a:t>
                </a:r>
                <a:r>
                  <a:rPr lang="cs-CZ" dirty="0">
                    <a:latin typeface="Times New Roman" pitchFamily="18" charset="0"/>
                    <a:cs typeface="Times New Roman" pitchFamily="18" charset="0"/>
                  </a:rPr>
                  <a:t>a </a:t>
                </a:r>
                <a:r>
                  <a:rPr lang="cs-CZ" i="1" dirty="0" smtClean="0">
                    <a:latin typeface="Times New Roman" pitchFamily="18" charset="0"/>
                    <a:cs typeface="Times New Roman" pitchFamily="18" charset="0"/>
                  </a:rPr>
                  <a:t>D</a:t>
                </a:r>
                <a:r>
                  <a:rPr lang="cs-CZ" dirty="0" smtClean="0">
                    <a:latin typeface="Times New Roman" pitchFamily="18" charset="0"/>
                    <a:cs typeface="Times New Roman" pitchFamily="18" charset="0"/>
                  </a:rPr>
                  <a:t> </a:t>
                </a:r>
                <a:r>
                  <a:rPr lang="cs-CZ" dirty="0">
                    <a:latin typeface="Times New Roman" pitchFamily="18" charset="0"/>
                    <a:cs typeface="Times New Roman" pitchFamily="18" charset="0"/>
                  </a:rPr>
                  <a:t>leží na </a:t>
                </a:r>
                <a:r>
                  <a:rPr lang="cs-CZ" dirty="0" smtClean="0">
                    <a:latin typeface="Times New Roman" pitchFamily="18" charset="0"/>
                    <a:cs typeface="Times New Roman" pitchFamily="18" charset="0"/>
                  </a:rPr>
                  <a:t>kladné polopřímce</a:t>
                </a: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		zapisujeme </a:t>
                </a:r>
                <a14:m>
                  <m:oMath xmlns:m="http://schemas.openxmlformats.org/officeDocument/2006/math">
                    <m:r>
                      <a:rPr lang="cs-CZ" b="0" i="1" smtClean="0">
                        <a:latin typeface="Cambria Math"/>
                        <a:cs typeface="Times New Roman" pitchFamily="18" charset="0"/>
                      </a:rPr>
                      <m:t>𝐶</m:t>
                    </m:r>
                    <m:r>
                      <a:rPr lang="cs-CZ" i="1">
                        <a:latin typeface="Cambria Math"/>
                        <a:cs typeface="Times New Roman" pitchFamily="18" charset="0"/>
                      </a:rPr>
                      <m:t>=</m:t>
                    </m:r>
                    <m:d>
                      <m:dPr>
                        <m:begChr m:val="["/>
                        <m:endChr m:val="]"/>
                        <m:ctrlPr>
                          <a:rPr lang="cs-CZ" i="1">
                            <a:latin typeface="Cambria Math"/>
                            <a:cs typeface="Times New Roman" pitchFamily="18" charset="0"/>
                          </a:rPr>
                        </m:ctrlPr>
                      </m:dPr>
                      <m:e>
                        <m:r>
                          <a:rPr lang="cs-CZ" b="0" i="1" smtClean="0">
                            <a:latin typeface="Cambria Math"/>
                            <a:cs typeface="Times New Roman" pitchFamily="18" charset="0"/>
                          </a:rPr>
                          <m:t>2</m:t>
                        </m:r>
                      </m:e>
                    </m:d>
                  </m:oMath>
                </a14:m>
                <a:r>
                  <a:rPr lang="cs-CZ" dirty="0">
                    <a:latin typeface="Times New Roman" pitchFamily="18" charset="0"/>
                    <a:cs typeface="Times New Roman" pitchFamily="18" charset="0"/>
                  </a:rPr>
                  <a:t> a </a:t>
                </a:r>
                <a14:m>
                  <m:oMath xmlns:m="http://schemas.openxmlformats.org/officeDocument/2006/math">
                    <m:r>
                      <a:rPr lang="cs-CZ" b="0" i="1" smtClean="0">
                        <a:latin typeface="Cambria Math"/>
                        <a:cs typeface="Times New Roman" pitchFamily="18" charset="0"/>
                      </a:rPr>
                      <m:t>𝐷</m:t>
                    </m:r>
                    <m:r>
                      <a:rPr lang="cs-CZ" i="1">
                        <a:latin typeface="Cambria Math"/>
                        <a:cs typeface="Times New Roman" pitchFamily="18" charset="0"/>
                      </a:rPr>
                      <m:t>=</m:t>
                    </m:r>
                    <m:d>
                      <m:dPr>
                        <m:begChr m:val="["/>
                        <m:endChr m:val="]"/>
                        <m:ctrlPr>
                          <a:rPr lang="cs-CZ" i="1">
                            <a:latin typeface="Cambria Math"/>
                            <a:cs typeface="Times New Roman" pitchFamily="18" charset="0"/>
                          </a:rPr>
                        </m:ctrlPr>
                      </m:dPr>
                      <m:e>
                        <m:r>
                          <a:rPr lang="cs-CZ" b="0" i="1" smtClean="0">
                            <a:latin typeface="Cambria Math"/>
                            <a:cs typeface="Times New Roman" pitchFamily="18" charset="0"/>
                          </a:rPr>
                          <m:t>3</m:t>
                        </m:r>
                      </m:e>
                    </m:d>
                  </m:oMath>
                </a14:m>
                <a:r>
                  <a:rPr lang="cs-CZ" dirty="0">
                    <a:latin typeface="Times New Roman" pitchFamily="18" charset="0"/>
                    <a:cs typeface="Times New Roman" pitchFamily="18" charset="0"/>
                  </a:rPr>
                  <a:t>.</a:t>
                </a:r>
              </a:p>
            </p:txBody>
          </p:sp>
        </mc:Choice>
        <mc:Fallback xmlns="">
          <p:sp>
            <p:nvSpPr>
              <p:cNvPr id="17" name="TextovéPole 16"/>
              <p:cNvSpPr txBox="1">
                <a:spLocks noRot="1" noChangeAspect="1" noMove="1" noResize="1" noEditPoints="1" noAdjustHandles="1" noChangeArrowheads="1" noChangeShapeType="1" noTextEdit="1"/>
              </p:cNvSpPr>
              <p:nvPr/>
            </p:nvSpPr>
            <p:spPr>
              <a:xfrm>
                <a:off x="321377" y="4509120"/>
                <a:ext cx="8416349" cy="923330"/>
              </a:xfrm>
              <a:prstGeom prst="rect">
                <a:avLst/>
              </a:prstGeom>
              <a:blipFill rotWithShape="1">
                <a:blip r:embed="rId4"/>
                <a:stretch>
                  <a:fillRect l="-652" t="-3311" b="-9934"/>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21" name="TextovéPole 20"/>
              <p:cNvSpPr txBox="1"/>
              <p:nvPr/>
            </p:nvSpPr>
            <p:spPr>
              <a:xfrm>
                <a:off x="360000" y="5661248"/>
                <a:ext cx="8377808" cy="523220"/>
              </a:xfrm>
              <a:prstGeom prst="rect">
                <a:avLst/>
              </a:prstGeom>
              <a:solidFill>
                <a:schemeClr val="bg1"/>
              </a:solidFill>
              <a:ln w="38100">
                <a:solidFill>
                  <a:srgbClr val="002060"/>
                </a:solidFill>
              </a:ln>
            </p:spPr>
            <p:txBody>
              <a:bodyPr wrap="square" rtlCol="0">
                <a:spAutoFit/>
              </a:bodyPr>
              <a:lstStyle/>
              <a:p>
                <a:pPr algn="just"/>
                <a14:m>
                  <m:oMathPara xmlns:m="http://schemas.openxmlformats.org/officeDocument/2006/math">
                    <m:oMathParaPr>
                      <m:jc m:val="centerGroup"/>
                    </m:oMathParaPr>
                    <m:oMath xmlns:m="http://schemas.openxmlformats.org/officeDocument/2006/math">
                      <m:r>
                        <a:rPr lang="cs-CZ" sz="2800" b="1" i="1" smtClean="0">
                          <a:latin typeface="Cambria Math"/>
                          <a:cs typeface="Times New Roman" pitchFamily="18" charset="0"/>
                        </a:rPr>
                        <m:t>𝑿</m:t>
                      </m:r>
                      <m:r>
                        <a:rPr lang="cs-CZ" sz="2800" b="1" i="1">
                          <a:latin typeface="Cambria Math"/>
                          <a:cs typeface="Times New Roman" pitchFamily="18" charset="0"/>
                        </a:rPr>
                        <m:t>=</m:t>
                      </m:r>
                      <m:d>
                        <m:dPr>
                          <m:begChr m:val="["/>
                          <m:endChr m:val="]"/>
                          <m:ctrlPr>
                            <a:rPr lang="cs-CZ" sz="2800" b="1" i="1">
                              <a:latin typeface="Cambria Math"/>
                              <a:cs typeface="Times New Roman" pitchFamily="18" charset="0"/>
                            </a:rPr>
                          </m:ctrlPr>
                        </m:dPr>
                        <m:e>
                          <m:sSub>
                            <m:sSubPr>
                              <m:ctrlPr>
                                <a:rPr lang="cs-CZ" sz="2800" b="1" i="1" smtClean="0">
                                  <a:latin typeface="Cambria Math"/>
                                  <a:cs typeface="Times New Roman" pitchFamily="18" charset="0"/>
                                </a:rPr>
                              </m:ctrlPr>
                            </m:sSubPr>
                            <m:e>
                              <m:r>
                                <a:rPr lang="cs-CZ" sz="2800" b="1" i="1" smtClean="0">
                                  <a:latin typeface="Cambria Math"/>
                                  <a:cs typeface="Times New Roman" pitchFamily="18" charset="0"/>
                                </a:rPr>
                                <m:t>𝒙</m:t>
                              </m:r>
                            </m:e>
                            <m:sub>
                              <m:r>
                                <a:rPr lang="cs-CZ" sz="2800" b="1" i="1" smtClean="0">
                                  <a:latin typeface="Cambria Math"/>
                                  <a:cs typeface="Times New Roman" pitchFamily="18" charset="0"/>
                                </a:rPr>
                                <m:t>𝟏</m:t>
                              </m:r>
                            </m:sub>
                          </m:sSub>
                        </m:e>
                      </m:d>
                    </m:oMath>
                  </m:oMathPara>
                </a14:m>
                <a:endParaRPr lang="cs-CZ" sz="2800" b="1" dirty="0" smtClean="0">
                  <a:latin typeface="Times New Roman" pitchFamily="18" charset="0"/>
                  <a:cs typeface="Times New Roman" pitchFamily="18" charset="0"/>
                </a:endParaRPr>
              </a:p>
            </p:txBody>
          </p:sp>
        </mc:Choice>
        <mc:Fallback xmlns="">
          <p:sp>
            <p:nvSpPr>
              <p:cNvPr id="21" name="TextovéPole 20"/>
              <p:cNvSpPr txBox="1">
                <a:spLocks noRot="1" noChangeAspect="1" noMove="1" noResize="1" noEditPoints="1" noAdjustHandles="1" noChangeArrowheads="1" noChangeShapeType="1" noTextEdit="1"/>
              </p:cNvSpPr>
              <p:nvPr/>
            </p:nvSpPr>
            <p:spPr>
              <a:xfrm>
                <a:off x="360000" y="5661248"/>
                <a:ext cx="8377808" cy="523220"/>
              </a:xfrm>
              <a:prstGeom prst="rect">
                <a:avLst/>
              </a:prstGeom>
              <a:blipFill rotWithShape="1">
                <a:blip r:embed="rId5"/>
                <a:stretch>
                  <a:fillRect/>
                </a:stretch>
              </a:blipFill>
              <a:ln w="38100">
                <a:solidFill>
                  <a:srgbClr val="002060"/>
                </a:solidFill>
              </a:ln>
            </p:spPr>
            <p:txBody>
              <a:bodyPr/>
              <a:lstStyle/>
              <a:p>
                <a:r>
                  <a:rPr lang="cs-CZ">
                    <a:noFill/>
                  </a:rPr>
                  <a:t> </a:t>
                </a:r>
              </a:p>
            </p:txBody>
          </p:sp>
        </mc:Fallback>
      </mc:AlternateContent>
    </p:spTree>
    <p:extLst>
      <p:ext uri="{BB962C8B-B14F-4D97-AF65-F5344CB8AC3E}">
        <p14:creationId xmlns:p14="http://schemas.microsoft.com/office/powerpoint/2010/main" val="93591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1+#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1027"/>
                                        </p:tgtEl>
                                        <p:attrNameLst>
                                          <p:attrName>style.visibility</p:attrName>
                                        </p:attrNameLst>
                                      </p:cBhvr>
                                      <p:to>
                                        <p:strVal val="visible"/>
                                      </p:to>
                                    </p:set>
                                    <p:anim calcmode="lin" valueType="num">
                                      <p:cBhvr>
                                        <p:cTn id="13" dur="500" fill="hold"/>
                                        <p:tgtEl>
                                          <p:spTgt spid="1027"/>
                                        </p:tgtEl>
                                        <p:attrNameLst>
                                          <p:attrName>ppt_w</p:attrName>
                                        </p:attrNameLst>
                                      </p:cBhvr>
                                      <p:tavLst>
                                        <p:tav tm="0">
                                          <p:val>
                                            <p:fltVal val="0"/>
                                          </p:val>
                                        </p:tav>
                                        <p:tav tm="100000">
                                          <p:val>
                                            <p:strVal val="#ppt_w"/>
                                          </p:val>
                                        </p:tav>
                                      </p:tavLst>
                                    </p:anim>
                                    <p:anim calcmode="lin" valueType="num">
                                      <p:cBhvr>
                                        <p:cTn id="14" dur="500" fill="hold"/>
                                        <p:tgtEl>
                                          <p:spTgt spid="1027"/>
                                        </p:tgtEl>
                                        <p:attrNameLst>
                                          <p:attrName>ppt_h</p:attrName>
                                        </p:attrNameLst>
                                      </p:cBhvr>
                                      <p:tavLst>
                                        <p:tav tm="0">
                                          <p:val>
                                            <p:fltVal val="0"/>
                                          </p:val>
                                        </p:tav>
                                        <p:tav tm="100000">
                                          <p:val>
                                            <p:strVal val="#ppt_h"/>
                                          </p:val>
                                        </p:tav>
                                      </p:tavLst>
                                    </p:anim>
                                    <p:animEffect transition="in" filter="fade">
                                      <p:cBhvr>
                                        <p:cTn id="15" dur="500"/>
                                        <p:tgtEl>
                                          <p:spTgt spid="1027"/>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2" fill="hold" grpId="0" nodeType="clickEffect">
                                  <p:stCondLst>
                                    <p:cond delay="0"/>
                                  </p:stCondLst>
                                  <p:childTnLst>
                                    <p:set>
                                      <p:cBhvr>
                                        <p:cTn id="19" dur="1" fill="hold">
                                          <p:stCondLst>
                                            <p:cond delay="0"/>
                                          </p:stCondLst>
                                        </p:cTn>
                                        <p:tgtEl>
                                          <p:spTgt spid="17"/>
                                        </p:tgtEl>
                                        <p:attrNameLst>
                                          <p:attrName>style.visibility</p:attrName>
                                        </p:attrNameLst>
                                      </p:cBhvr>
                                      <p:to>
                                        <p:strVal val="visible"/>
                                      </p:to>
                                    </p:set>
                                    <p:anim calcmode="lin" valueType="num">
                                      <p:cBhvr additive="base">
                                        <p:cTn id="20" dur="500" fill="hold"/>
                                        <p:tgtEl>
                                          <p:spTgt spid="17"/>
                                        </p:tgtEl>
                                        <p:attrNameLst>
                                          <p:attrName>ppt_x</p:attrName>
                                        </p:attrNameLst>
                                      </p:cBhvr>
                                      <p:tavLst>
                                        <p:tav tm="0">
                                          <p:val>
                                            <p:strVal val="1+#ppt_w/2"/>
                                          </p:val>
                                        </p:tav>
                                        <p:tav tm="100000">
                                          <p:val>
                                            <p:strVal val="#ppt_x"/>
                                          </p:val>
                                        </p:tav>
                                      </p:tavLst>
                                    </p:anim>
                                    <p:anim calcmode="lin" valueType="num">
                                      <p:cBhvr additive="base">
                                        <p:cTn id="21"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2" fill="hold" grpId="0" nodeType="clickEffect">
                                  <p:stCondLst>
                                    <p:cond delay="0"/>
                                  </p:stCondLst>
                                  <p:childTnLst>
                                    <p:set>
                                      <p:cBhvr>
                                        <p:cTn id="25" dur="1" fill="hold">
                                          <p:stCondLst>
                                            <p:cond delay="0"/>
                                          </p:stCondLst>
                                        </p:cTn>
                                        <p:tgtEl>
                                          <p:spTgt spid="21"/>
                                        </p:tgtEl>
                                        <p:attrNameLst>
                                          <p:attrName>style.visibility</p:attrName>
                                        </p:attrNameLst>
                                      </p:cBhvr>
                                      <p:to>
                                        <p:strVal val="visible"/>
                                      </p:to>
                                    </p:set>
                                    <p:anim calcmode="lin" valueType="num">
                                      <p:cBhvr additive="base">
                                        <p:cTn id="26" dur="500" fill="hold"/>
                                        <p:tgtEl>
                                          <p:spTgt spid="21"/>
                                        </p:tgtEl>
                                        <p:attrNameLst>
                                          <p:attrName>ppt_x</p:attrName>
                                        </p:attrNameLst>
                                      </p:cBhvr>
                                      <p:tavLst>
                                        <p:tav tm="0">
                                          <p:val>
                                            <p:strVal val="1+#ppt_w/2"/>
                                          </p:val>
                                        </p:tav>
                                        <p:tav tm="100000">
                                          <p:val>
                                            <p:strVal val="#ppt_x"/>
                                          </p:val>
                                        </p:tav>
                                      </p:tavLst>
                                    </p:anim>
                                    <p:anim calcmode="lin" valueType="num">
                                      <p:cBhvr additive="base">
                                        <p:cTn id="27" dur="500" fill="hold"/>
                                        <p:tgtEl>
                                          <p:spTgt spid="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7" grpId="0"/>
      <p:bldP spid="2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Šipka doleva 9">
            <a:hlinkClick r:id="rId2" action="ppaction://hlinksldjump"/>
          </p:cNvPr>
          <p:cNvSpPr/>
          <p:nvPr/>
        </p:nvSpPr>
        <p:spPr>
          <a:xfrm>
            <a:off x="467544" y="6309320"/>
            <a:ext cx="1008112" cy="43204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11" name="TextovéPole 10"/>
          <p:cNvSpPr txBox="1"/>
          <p:nvPr/>
        </p:nvSpPr>
        <p:spPr>
          <a:xfrm>
            <a:off x="360000" y="404664"/>
            <a:ext cx="8377808" cy="461665"/>
          </a:xfrm>
          <a:prstGeom prst="rect">
            <a:avLst/>
          </a:prstGeom>
          <a:solidFill>
            <a:schemeClr val="bg1"/>
          </a:solidFill>
        </p:spPr>
        <p:txBody>
          <a:bodyPr wrap="square" rtlCol="0">
            <a:spAutoFit/>
          </a:bodyPr>
          <a:lstStyle/>
          <a:p>
            <a:pPr algn="just"/>
            <a:r>
              <a:rPr lang="cs-CZ" sz="2400" dirty="0" smtClean="0">
                <a:latin typeface="Times New Roman" pitchFamily="18" charset="0"/>
                <a:cs typeface="Times New Roman" pitchFamily="18" charset="0"/>
              </a:rPr>
              <a:t>	</a:t>
            </a:r>
            <a:r>
              <a:rPr lang="cs-CZ" sz="2400" b="1" u="sng" dirty="0" smtClean="0">
                <a:latin typeface="Times New Roman" pitchFamily="18" charset="0"/>
                <a:cs typeface="Times New Roman" pitchFamily="18" charset="0"/>
              </a:rPr>
              <a:t>Souřadnice bodu v rovině</a:t>
            </a:r>
          </a:p>
        </p:txBody>
      </p:sp>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9191" y="2613330"/>
            <a:ext cx="3550661" cy="3384376"/>
          </a:xfrm>
          <a:prstGeom prst="rect">
            <a:avLst/>
          </a:prstGeom>
          <a:noFill/>
          <a:ln>
            <a:noFill/>
          </a:ln>
          <a:effectLst>
            <a:outerShdw blurRad="50800" dist="38100" dir="8100000" algn="tr" rotWithShape="0">
              <a:prstClr val="black">
                <a:alpha val="4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ovéPole 11"/>
          <p:cNvSpPr txBox="1"/>
          <p:nvPr/>
        </p:nvSpPr>
        <p:spPr>
          <a:xfrm>
            <a:off x="360000" y="1052736"/>
            <a:ext cx="8377808" cy="1446550"/>
          </a:xfrm>
          <a:prstGeom prst="rect">
            <a:avLst/>
          </a:prstGeom>
          <a:solidFill>
            <a:schemeClr val="bg1"/>
          </a:solidFill>
        </p:spPr>
        <p:txBody>
          <a:bodyPr wrap="square" rtlCol="0">
            <a:spAutoFit/>
          </a:bodyPr>
          <a:lstStyle/>
          <a:p>
            <a:pPr algn="just"/>
            <a:r>
              <a:rPr lang="cs-CZ" sz="2200" b="1" dirty="0" smtClean="0">
                <a:latin typeface="Times New Roman" pitchFamily="18" charset="0"/>
                <a:cs typeface="Times New Roman" pitchFamily="18" charset="0"/>
              </a:rPr>
              <a:t>Soustava souřadnic v rovině s počátkem </a:t>
            </a:r>
            <a:r>
              <a:rPr lang="cs-CZ" sz="2200" b="1" i="1" dirty="0" smtClean="0">
                <a:latin typeface="Times New Roman" pitchFamily="18" charset="0"/>
                <a:cs typeface="Times New Roman" pitchFamily="18" charset="0"/>
              </a:rPr>
              <a:t>O</a:t>
            </a:r>
            <a:r>
              <a:rPr lang="cs-CZ" sz="2200" b="1" dirty="0" smtClean="0">
                <a:latin typeface="Times New Roman" pitchFamily="18" charset="0"/>
                <a:cs typeface="Times New Roman" pitchFamily="18" charset="0"/>
              </a:rPr>
              <a:t> a navzájem kolmými osami souřadnic </a:t>
            </a:r>
            <a:r>
              <a:rPr lang="cs-CZ" sz="2200" b="1" i="1" dirty="0" smtClean="0">
                <a:latin typeface="Times New Roman" pitchFamily="18" charset="0"/>
                <a:cs typeface="Times New Roman" pitchFamily="18" charset="0"/>
              </a:rPr>
              <a:t>x</a:t>
            </a:r>
            <a:r>
              <a:rPr lang="cs-CZ" sz="2200" b="1" dirty="0" smtClean="0">
                <a:latin typeface="Times New Roman" pitchFamily="18" charset="0"/>
                <a:cs typeface="Times New Roman" pitchFamily="18" charset="0"/>
              </a:rPr>
              <a:t>, </a:t>
            </a:r>
            <a:r>
              <a:rPr lang="cs-CZ" sz="2200" b="1" i="1" dirty="0" smtClean="0">
                <a:latin typeface="Times New Roman" pitchFamily="18" charset="0"/>
                <a:cs typeface="Times New Roman" pitchFamily="18" charset="0"/>
              </a:rPr>
              <a:t>y</a:t>
            </a:r>
            <a:r>
              <a:rPr lang="cs-CZ" sz="2200" b="1" dirty="0" smtClean="0">
                <a:latin typeface="Times New Roman" pitchFamily="18" charset="0"/>
                <a:cs typeface="Times New Roman" pitchFamily="18" charset="0"/>
              </a:rPr>
              <a:t> (označujeme </a:t>
            </a:r>
            <a:r>
              <a:rPr lang="cs-CZ" sz="2200" b="1" i="1" dirty="0" err="1" smtClean="0">
                <a:latin typeface="Times New Roman" pitchFamily="18" charset="0"/>
                <a:cs typeface="Times New Roman" pitchFamily="18" charset="0"/>
              </a:rPr>
              <a:t>Oxy</a:t>
            </a:r>
            <a:r>
              <a:rPr lang="cs-CZ" sz="2200" b="1" dirty="0" smtClean="0">
                <a:latin typeface="Times New Roman" pitchFamily="18" charset="0"/>
                <a:cs typeface="Times New Roman" pitchFamily="18" charset="0"/>
              </a:rPr>
              <a:t>). </a:t>
            </a:r>
            <a:r>
              <a:rPr lang="cs-CZ" sz="2200" dirty="0" smtClean="0">
                <a:latin typeface="Times New Roman" pitchFamily="18" charset="0"/>
                <a:cs typeface="Times New Roman" pitchFamily="18" charset="0"/>
              </a:rPr>
              <a:t>Počátek </a:t>
            </a:r>
            <a:r>
              <a:rPr lang="cs-CZ" sz="2200" i="1" dirty="0" smtClean="0">
                <a:latin typeface="Times New Roman" pitchFamily="18" charset="0"/>
                <a:cs typeface="Times New Roman" pitchFamily="18" charset="0"/>
              </a:rPr>
              <a:t>O</a:t>
            </a:r>
            <a:r>
              <a:rPr lang="cs-CZ" sz="2200" dirty="0" smtClean="0">
                <a:latin typeface="Times New Roman" pitchFamily="18" charset="0"/>
                <a:cs typeface="Times New Roman" pitchFamily="18" charset="0"/>
              </a:rPr>
              <a:t> rozdělí osu </a:t>
            </a:r>
            <a:r>
              <a:rPr lang="cs-CZ" sz="2200" i="1" dirty="0" smtClean="0">
                <a:latin typeface="Times New Roman" pitchFamily="18" charset="0"/>
                <a:cs typeface="Times New Roman" pitchFamily="18" charset="0"/>
              </a:rPr>
              <a:t>x</a:t>
            </a:r>
            <a:r>
              <a:rPr lang="cs-CZ" sz="2200" dirty="0" smtClean="0">
                <a:latin typeface="Times New Roman" pitchFamily="18" charset="0"/>
                <a:cs typeface="Times New Roman" pitchFamily="18" charset="0"/>
              </a:rPr>
              <a:t> i osu </a:t>
            </a:r>
            <a:r>
              <a:rPr lang="cs-CZ" sz="2200" i="1" dirty="0" smtClean="0">
                <a:latin typeface="Times New Roman" pitchFamily="18" charset="0"/>
                <a:cs typeface="Times New Roman" pitchFamily="18" charset="0"/>
              </a:rPr>
              <a:t>y</a:t>
            </a:r>
            <a:r>
              <a:rPr lang="cs-CZ" sz="2200" dirty="0" smtClean="0">
                <a:latin typeface="Times New Roman" pitchFamily="18" charset="0"/>
                <a:cs typeface="Times New Roman" pitchFamily="18" charset="0"/>
              </a:rPr>
              <a:t> na kladnou a zápornou poloosu. Osy souřadnic rozdělují rovinu na čtyři kvadranty.</a:t>
            </a:r>
          </a:p>
        </p:txBody>
      </p:sp>
      <mc:AlternateContent xmlns:mc="http://schemas.openxmlformats.org/markup-compatibility/2006" xmlns:a14="http://schemas.microsoft.com/office/drawing/2010/main">
        <mc:Choice Requires="a14">
          <p:sp>
            <p:nvSpPr>
              <p:cNvPr id="14" name="TextovéPole 13"/>
              <p:cNvSpPr txBox="1"/>
              <p:nvPr/>
            </p:nvSpPr>
            <p:spPr>
              <a:xfrm>
                <a:off x="360001" y="2952000"/>
                <a:ext cx="4716056" cy="2031325"/>
              </a:xfrm>
              <a:prstGeom prst="rect">
                <a:avLst/>
              </a:prstGeom>
              <a:noFill/>
            </p:spPr>
            <p:txBody>
              <a:bodyPr wrap="square" rtlCol="0">
                <a:spAutoFit/>
              </a:bodyPr>
              <a:lstStyle/>
              <a:p>
                <a:pPr algn="just"/>
                <a:r>
                  <a:rPr lang="cs-CZ" dirty="0" smtClean="0">
                    <a:latin typeface="Times New Roman" pitchFamily="18" charset="0"/>
                    <a:cs typeface="Times New Roman" pitchFamily="18" charset="0"/>
                  </a:rPr>
                  <a:t>Bodu </a:t>
                </a:r>
                <a:r>
                  <a:rPr lang="cs-CZ" i="1" dirty="0" smtClean="0">
                    <a:latin typeface="Times New Roman" pitchFamily="18" charset="0"/>
                    <a:cs typeface="Times New Roman" pitchFamily="18" charset="0"/>
                  </a:rPr>
                  <a:t>O</a:t>
                </a:r>
                <a:r>
                  <a:rPr lang="cs-CZ" dirty="0" smtClean="0">
                    <a:latin typeface="Times New Roman" pitchFamily="18" charset="0"/>
                    <a:cs typeface="Times New Roman" pitchFamily="18" charset="0"/>
                  </a:rPr>
                  <a:t> přiřadíme souřadnici 0 na ose </a:t>
                </a:r>
                <a:r>
                  <a:rPr lang="cs-CZ" i="1" dirty="0">
                    <a:latin typeface="Times New Roman" pitchFamily="18" charset="0"/>
                    <a:cs typeface="Times New Roman" pitchFamily="18" charset="0"/>
                  </a:rPr>
                  <a:t>x</a:t>
                </a:r>
                <a:r>
                  <a:rPr lang="cs-CZ" dirty="0">
                    <a:latin typeface="Times New Roman" pitchFamily="18" charset="0"/>
                    <a:cs typeface="Times New Roman" pitchFamily="18" charset="0"/>
                  </a:rPr>
                  <a:t> a souřadnici 0 na ose </a:t>
                </a:r>
                <a:r>
                  <a:rPr lang="cs-CZ" i="1" dirty="0" smtClean="0">
                    <a:latin typeface="Times New Roman" pitchFamily="18" charset="0"/>
                    <a:cs typeface="Times New Roman" pitchFamily="18" charset="0"/>
                  </a:rPr>
                  <a:t>y</a:t>
                </a:r>
                <a:r>
                  <a:rPr lang="cs-CZ" dirty="0" smtClean="0">
                    <a:latin typeface="Times New Roman" pitchFamily="18" charset="0"/>
                    <a:cs typeface="Times New Roman" pitchFamily="18" charset="0"/>
                  </a:rPr>
                  <a:t>; 			</a:t>
                </a: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         zapíšeme </a:t>
                </a:r>
                <a14:m>
                  <m:oMath xmlns:m="http://schemas.openxmlformats.org/officeDocument/2006/math">
                    <m:r>
                      <a:rPr lang="cs-CZ" b="0" i="1" smtClean="0">
                        <a:latin typeface="Cambria Math"/>
                        <a:cs typeface="Times New Roman" pitchFamily="18" charset="0"/>
                      </a:rPr>
                      <m:t>𝑂</m:t>
                    </m:r>
                    <m:r>
                      <a:rPr lang="cs-CZ" b="0" i="1" smtClean="0">
                        <a:latin typeface="Cambria Math"/>
                        <a:cs typeface="Times New Roman" pitchFamily="18" charset="0"/>
                      </a:rPr>
                      <m:t>=</m:t>
                    </m:r>
                    <m:d>
                      <m:dPr>
                        <m:begChr m:val="["/>
                        <m:endChr m:val="]"/>
                        <m:ctrlPr>
                          <a:rPr lang="cs-CZ" b="0" i="1" smtClean="0">
                            <a:latin typeface="Cambria Math"/>
                            <a:cs typeface="Times New Roman" pitchFamily="18" charset="0"/>
                          </a:rPr>
                        </m:ctrlPr>
                      </m:dPr>
                      <m:e>
                        <m:r>
                          <a:rPr lang="cs-CZ" b="0" i="1" smtClean="0">
                            <a:latin typeface="Cambria Math"/>
                            <a:cs typeface="Times New Roman" pitchFamily="18" charset="0"/>
                          </a:rPr>
                          <m:t>0;0</m:t>
                        </m:r>
                      </m:e>
                    </m:d>
                  </m:oMath>
                </a14:m>
                <a:r>
                  <a:rPr lang="cs-CZ" dirty="0" smtClean="0">
                    <a:latin typeface="Times New Roman" pitchFamily="18" charset="0"/>
                    <a:cs typeface="Times New Roman" pitchFamily="18" charset="0"/>
                  </a:rPr>
                  <a:t>.</a:t>
                </a:r>
              </a:p>
              <a:p>
                <a:pPr algn="just"/>
                <a:endParaRPr lang="cs-CZ" dirty="0" smtClean="0">
                  <a:latin typeface="Times New Roman" pitchFamily="18" charset="0"/>
                  <a:cs typeface="Times New Roman" pitchFamily="18" charset="0"/>
                </a:endParaRPr>
              </a:p>
              <a:p>
                <a:pPr algn="just"/>
                <a:r>
                  <a:rPr lang="cs-CZ" dirty="0" smtClean="0">
                    <a:latin typeface="Times New Roman" pitchFamily="18" charset="0"/>
                    <a:cs typeface="Times New Roman" pitchFamily="18" charset="0"/>
                  </a:rPr>
                  <a:t>Na obrázku jsou zakresleny body:</a:t>
                </a:r>
              </a:p>
              <a:p>
                <a:pPr algn="just"/>
                <a:r>
                  <a:rPr lang="cs-CZ" b="0" dirty="0" smtClean="0">
                    <a:cs typeface="Times New Roman" pitchFamily="18" charset="0"/>
                  </a:rPr>
                  <a:t>           </a:t>
                </a:r>
                <a14:m>
                  <m:oMath xmlns:m="http://schemas.openxmlformats.org/officeDocument/2006/math">
                    <m:r>
                      <a:rPr lang="cs-CZ" b="0" i="1" smtClean="0">
                        <a:latin typeface="Cambria Math"/>
                        <a:cs typeface="Times New Roman" pitchFamily="18" charset="0"/>
                      </a:rPr>
                      <m:t>𝐴</m:t>
                    </m:r>
                    <m:r>
                      <a:rPr lang="cs-CZ" i="1">
                        <a:latin typeface="Cambria Math"/>
                        <a:cs typeface="Times New Roman" pitchFamily="18" charset="0"/>
                      </a:rPr>
                      <m:t>=</m:t>
                    </m:r>
                    <m:d>
                      <m:dPr>
                        <m:begChr m:val="["/>
                        <m:endChr m:val="]"/>
                        <m:ctrlPr>
                          <a:rPr lang="cs-CZ" i="1">
                            <a:latin typeface="Cambria Math"/>
                            <a:cs typeface="Times New Roman" pitchFamily="18" charset="0"/>
                          </a:rPr>
                        </m:ctrlPr>
                      </m:dPr>
                      <m:e>
                        <m:r>
                          <a:rPr lang="cs-CZ" b="0" i="1" smtClean="0">
                            <a:latin typeface="Cambria Math"/>
                            <a:cs typeface="Times New Roman" pitchFamily="18" charset="0"/>
                          </a:rPr>
                          <m:t>−3;0</m:t>
                        </m:r>
                      </m:e>
                    </m:d>
                  </m:oMath>
                </a14:m>
                <a:r>
                  <a:rPr lang="cs-CZ" dirty="0" smtClean="0">
                    <a:latin typeface="Times New Roman" pitchFamily="18" charset="0"/>
                    <a:cs typeface="Times New Roman" pitchFamily="18" charset="0"/>
                  </a:rPr>
                  <a:t>, </a:t>
                </a:r>
                <a14:m>
                  <m:oMath xmlns:m="http://schemas.openxmlformats.org/officeDocument/2006/math">
                    <m:r>
                      <a:rPr lang="cs-CZ" b="0" i="1" smtClean="0">
                        <a:latin typeface="Cambria Math"/>
                        <a:cs typeface="Times New Roman" pitchFamily="18" charset="0"/>
                      </a:rPr>
                      <m:t>𝐵</m:t>
                    </m:r>
                    <m:r>
                      <a:rPr lang="cs-CZ" i="1">
                        <a:latin typeface="Cambria Math"/>
                        <a:cs typeface="Times New Roman" pitchFamily="18" charset="0"/>
                      </a:rPr>
                      <m:t>=</m:t>
                    </m:r>
                    <m:d>
                      <m:dPr>
                        <m:begChr m:val="["/>
                        <m:endChr m:val="]"/>
                        <m:ctrlPr>
                          <a:rPr lang="cs-CZ" i="1">
                            <a:latin typeface="Cambria Math"/>
                            <a:cs typeface="Times New Roman" pitchFamily="18" charset="0"/>
                          </a:rPr>
                        </m:ctrlPr>
                      </m:dPr>
                      <m:e>
                        <m:r>
                          <a:rPr lang="cs-CZ" i="1">
                            <a:latin typeface="Cambria Math"/>
                            <a:cs typeface="Times New Roman" pitchFamily="18" charset="0"/>
                          </a:rPr>
                          <m:t>−</m:t>
                        </m:r>
                        <m:r>
                          <a:rPr lang="cs-CZ" b="0" i="1" smtClean="0">
                            <a:latin typeface="Cambria Math"/>
                            <a:cs typeface="Times New Roman" pitchFamily="18" charset="0"/>
                          </a:rPr>
                          <m:t>5;−2</m:t>
                        </m:r>
                      </m:e>
                    </m:d>
                  </m:oMath>
                </a14:m>
                <a:r>
                  <a:rPr lang="cs-CZ" dirty="0" smtClean="0">
                    <a:latin typeface="Times New Roman" pitchFamily="18" charset="0"/>
                    <a:cs typeface="Times New Roman" pitchFamily="18" charset="0"/>
                  </a:rPr>
                  <a:t>, </a:t>
                </a:r>
                <a14:m>
                  <m:oMath xmlns:m="http://schemas.openxmlformats.org/officeDocument/2006/math">
                    <m:r>
                      <a:rPr lang="cs-CZ" b="0" i="1" smtClean="0">
                        <a:latin typeface="Cambria Math"/>
                        <a:cs typeface="Times New Roman" pitchFamily="18" charset="0"/>
                      </a:rPr>
                      <m:t>𝐶</m:t>
                    </m:r>
                    <m:r>
                      <a:rPr lang="cs-CZ" i="1">
                        <a:latin typeface="Cambria Math"/>
                        <a:cs typeface="Times New Roman" pitchFamily="18" charset="0"/>
                      </a:rPr>
                      <m:t>=</m:t>
                    </m:r>
                    <m:d>
                      <m:dPr>
                        <m:begChr m:val="["/>
                        <m:endChr m:val="]"/>
                        <m:ctrlPr>
                          <a:rPr lang="cs-CZ" i="1">
                            <a:latin typeface="Cambria Math"/>
                            <a:cs typeface="Times New Roman" pitchFamily="18" charset="0"/>
                          </a:rPr>
                        </m:ctrlPr>
                      </m:dPr>
                      <m:e>
                        <m:r>
                          <a:rPr lang="cs-CZ" b="0" i="1" smtClean="0">
                            <a:latin typeface="Cambria Math"/>
                            <a:cs typeface="Times New Roman" pitchFamily="18" charset="0"/>
                          </a:rPr>
                          <m:t>1;−1</m:t>
                        </m:r>
                      </m:e>
                    </m:d>
                  </m:oMath>
                </a14:m>
                <a:endParaRPr lang="cs-CZ" dirty="0" smtClean="0">
                  <a:latin typeface="Times New Roman" pitchFamily="18" charset="0"/>
                  <a:cs typeface="Times New Roman" pitchFamily="18" charset="0"/>
                </a:endParaRPr>
              </a:p>
              <a:p>
                <a:pPr algn="just"/>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       a </a:t>
                </a:r>
                <a14:m>
                  <m:oMath xmlns:m="http://schemas.openxmlformats.org/officeDocument/2006/math">
                    <m:r>
                      <a:rPr lang="cs-CZ" b="0" i="1" smtClean="0">
                        <a:latin typeface="Cambria Math"/>
                        <a:cs typeface="Times New Roman" pitchFamily="18" charset="0"/>
                      </a:rPr>
                      <m:t>𝐷</m:t>
                    </m:r>
                    <m:r>
                      <a:rPr lang="cs-CZ" i="1">
                        <a:latin typeface="Cambria Math"/>
                        <a:cs typeface="Times New Roman" pitchFamily="18" charset="0"/>
                      </a:rPr>
                      <m:t>=</m:t>
                    </m:r>
                    <m:d>
                      <m:dPr>
                        <m:begChr m:val="["/>
                        <m:endChr m:val="]"/>
                        <m:ctrlPr>
                          <a:rPr lang="cs-CZ" i="1">
                            <a:latin typeface="Cambria Math"/>
                            <a:cs typeface="Times New Roman" pitchFamily="18" charset="0"/>
                          </a:rPr>
                        </m:ctrlPr>
                      </m:dPr>
                      <m:e>
                        <m:r>
                          <a:rPr lang="cs-CZ" b="0" i="1" smtClean="0">
                            <a:latin typeface="Cambria Math"/>
                            <a:cs typeface="Times New Roman" pitchFamily="18" charset="0"/>
                          </a:rPr>
                          <m:t>2;3</m:t>
                        </m:r>
                      </m:e>
                    </m:d>
                  </m:oMath>
                </a14:m>
                <a:r>
                  <a:rPr lang="cs-CZ" dirty="0">
                    <a:latin typeface="Times New Roman" pitchFamily="18" charset="0"/>
                    <a:cs typeface="Times New Roman" pitchFamily="18" charset="0"/>
                  </a:rPr>
                  <a:t>.</a:t>
                </a:r>
              </a:p>
            </p:txBody>
          </p:sp>
        </mc:Choice>
        <mc:Fallback xmlns="">
          <p:sp>
            <p:nvSpPr>
              <p:cNvPr id="14" name="TextovéPole 13"/>
              <p:cNvSpPr txBox="1">
                <a:spLocks noRot="1" noChangeAspect="1" noMove="1" noResize="1" noEditPoints="1" noAdjustHandles="1" noChangeArrowheads="1" noChangeShapeType="1" noTextEdit="1"/>
              </p:cNvSpPr>
              <p:nvPr/>
            </p:nvSpPr>
            <p:spPr>
              <a:xfrm>
                <a:off x="360001" y="2952000"/>
                <a:ext cx="4716056" cy="2031325"/>
              </a:xfrm>
              <a:prstGeom prst="rect">
                <a:avLst/>
              </a:prstGeom>
              <a:blipFill rotWithShape="1">
                <a:blip r:embed="rId4"/>
                <a:stretch>
                  <a:fillRect l="-1034" t="-1502" r="-1163" b="-3904"/>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5" name="TextovéPole 14"/>
              <p:cNvSpPr txBox="1"/>
              <p:nvPr/>
            </p:nvSpPr>
            <p:spPr>
              <a:xfrm>
                <a:off x="360000" y="5455031"/>
                <a:ext cx="4356000" cy="523220"/>
              </a:xfrm>
              <a:prstGeom prst="rect">
                <a:avLst/>
              </a:prstGeom>
              <a:solidFill>
                <a:schemeClr val="bg1"/>
              </a:solidFill>
              <a:ln w="38100">
                <a:solidFill>
                  <a:srgbClr val="002060"/>
                </a:solidFill>
              </a:ln>
            </p:spPr>
            <p:txBody>
              <a:bodyPr wrap="square" rtlCol="0">
                <a:spAutoFit/>
              </a:bodyPr>
              <a:lstStyle/>
              <a:p>
                <a:pPr algn="just"/>
                <a14:m>
                  <m:oMathPara xmlns:m="http://schemas.openxmlformats.org/officeDocument/2006/math">
                    <m:oMathParaPr>
                      <m:jc m:val="center"/>
                    </m:oMathParaPr>
                    <m:oMath xmlns:m="http://schemas.openxmlformats.org/officeDocument/2006/math">
                      <m:r>
                        <a:rPr lang="cs-CZ" sz="2800" b="1" i="1" smtClean="0">
                          <a:latin typeface="Cambria Math"/>
                          <a:cs typeface="Times New Roman" pitchFamily="18" charset="0"/>
                        </a:rPr>
                        <m:t>𝑿</m:t>
                      </m:r>
                      <m:r>
                        <a:rPr lang="cs-CZ" sz="2800" b="1" i="1">
                          <a:latin typeface="Cambria Math"/>
                          <a:cs typeface="Times New Roman" pitchFamily="18" charset="0"/>
                        </a:rPr>
                        <m:t>=</m:t>
                      </m:r>
                      <m:d>
                        <m:dPr>
                          <m:begChr m:val="["/>
                          <m:endChr m:val="]"/>
                          <m:ctrlPr>
                            <a:rPr lang="cs-CZ" sz="2800" b="1" i="1">
                              <a:latin typeface="Cambria Math"/>
                              <a:cs typeface="Times New Roman" pitchFamily="18" charset="0"/>
                            </a:rPr>
                          </m:ctrlPr>
                        </m:dPr>
                        <m:e>
                          <m:sSub>
                            <m:sSubPr>
                              <m:ctrlPr>
                                <a:rPr lang="cs-CZ" sz="2800" b="1" i="1" smtClean="0">
                                  <a:latin typeface="Cambria Math"/>
                                  <a:cs typeface="Times New Roman" pitchFamily="18" charset="0"/>
                                </a:rPr>
                              </m:ctrlPr>
                            </m:sSubPr>
                            <m:e>
                              <m:r>
                                <a:rPr lang="cs-CZ" sz="2800" b="1" i="1" smtClean="0">
                                  <a:latin typeface="Cambria Math"/>
                                  <a:cs typeface="Times New Roman" pitchFamily="18" charset="0"/>
                                </a:rPr>
                                <m:t>𝒙</m:t>
                              </m:r>
                            </m:e>
                            <m:sub>
                              <m:r>
                                <a:rPr lang="cs-CZ" sz="2800" b="1" i="1" smtClean="0">
                                  <a:latin typeface="Cambria Math"/>
                                  <a:cs typeface="Times New Roman" pitchFamily="18" charset="0"/>
                                </a:rPr>
                                <m:t>𝟏</m:t>
                              </m:r>
                            </m:sub>
                          </m:sSub>
                          <m:r>
                            <a:rPr lang="cs-CZ" sz="2800" b="1" i="1" smtClean="0">
                              <a:latin typeface="Cambria Math"/>
                              <a:cs typeface="Times New Roman" pitchFamily="18" charset="0"/>
                            </a:rPr>
                            <m:t>;</m:t>
                          </m:r>
                          <m:sSub>
                            <m:sSubPr>
                              <m:ctrlPr>
                                <a:rPr lang="cs-CZ" sz="2800" b="1" i="1" smtClean="0">
                                  <a:latin typeface="Cambria Math"/>
                                  <a:cs typeface="Times New Roman" pitchFamily="18" charset="0"/>
                                </a:rPr>
                              </m:ctrlPr>
                            </m:sSubPr>
                            <m:e>
                              <m:r>
                                <a:rPr lang="cs-CZ" sz="2800" b="1" i="1" smtClean="0">
                                  <a:latin typeface="Cambria Math"/>
                                  <a:cs typeface="Times New Roman" pitchFamily="18" charset="0"/>
                                </a:rPr>
                                <m:t>𝒚</m:t>
                              </m:r>
                            </m:e>
                            <m:sub>
                              <m:r>
                                <a:rPr lang="cs-CZ" sz="2800" b="1" i="1" smtClean="0">
                                  <a:latin typeface="Cambria Math"/>
                                  <a:cs typeface="Times New Roman" pitchFamily="18" charset="0"/>
                                </a:rPr>
                                <m:t>𝟏</m:t>
                              </m:r>
                            </m:sub>
                          </m:sSub>
                        </m:e>
                      </m:d>
                    </m:oMath>
                  </m:oMathPara>
                </a14:m>
                <a:endParaRPr lang="cs-CZ" sz="2800" b="1" dirty="0" smtClean="0">
                  <a:latin typeface="Times New Roman" pitchFamily="18" charset="0"/>
                  <a:cs typeface="Times New Roman" pitchFamily="18" charset="0"/>
                </a:endParaRPr>
              </a:p>
            </p:txBody>
          </p:sp>
        </mc:Choice>
        <mc:Fallback xmlns="">
          <p:sp>
            <p:nvSpPr>
              <p:cNvPr id="15" name="TextovéPole 14"/>
              <p:cNvSpPr txBox="1">
                <a:spLocks noRot="1" noChangeAspect="1" noMove="1" noResize="1" noEditPoints="1" noAdjustHandles="1" noChangeArrowheads="1" noChangeShapeType="1" noTextEdit="1"/>
              </p:cNvSpPr>
              <p:nvPr/>
            </p:nvSpPr>
            <p:spPr>
              <a:xfrm>
                <a:off x="360000" y="5455031"/>
                <a:ext cx="4356000" cy="523220"/>
              </a:xfrm>
              <a:prstGeom prst="rect">
                <a:avLst/>
              </a:prstGeom>
              <a:blipFill rotWithShape="1">
                <a:blip r:embed="rId5"/>
                <a:stretch>
                  <a:fillRect/>
                </a:stretch>
              </a:blipFill>
              <a:ln w="38100">
                <a:solidFill>
                  <a:srgbClr val="002060"/>
                </a:solidFill>
              </a:ln>
            </p:spPr>
            <p:txBody>
              <a:bodyPr/>
              <a:lstStyle/>
              <a:p>
                <a:r>
                  <a:rPr lang="cs-CZ">
                    <a:noFill/>
                  </a:rPr>
                  <a:t> </a:t>
                </a:r>
              </a:p>
            </p:txBody>
          </p:sp>
        </mc:Fallback>
      </mc:AlternateContent>
    </p:spTree>
    <p:extLst>
      <p:ext uri="{BB962C8B-B14F-4D97-AF65-F5344CB8AC3E}">
        <p14:creationId xmlns:p14="http://schemas.microsoft.com/office/powerpoint/2010/main" val="688644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1+#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2"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 calcmode="lin" valueType="num">
                                      <p:cBhvr additive="base">
                                        <p:cTn id="20" dur="500" fill="hold"/>
                                        <p:tgtEl>
                                          <p:spTgt spid="14"/>
                                        </p:tgtEl>
                                        <p:attrNameLst>
                                          <p:attrName>ppt_x</p:attrName>
                                        </p:attrNameLst>
                                      </p:cBhvr>
                                      <p:tavLst>
                                        <p:tav tm="0">
                                          <p:val>
                                            <p:strVal val="1+#ppt_w/2"/>
                                          </p:val>
                                        </p:tav>
                                        <p:tav tm="100000">
                                          <p:val>
                                            <p:strVal val="#ppt_x"/>
                                          </p:val>
                                        </p:tav>
                                      </p:tavLst>
                                    </p:anim>
                                    <p:anim calcmode="lin" valueType="num">
                                      <p:cBhvr additive="base">
                                        <p:cTn id="21"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2" fill="hold" grpId="0" nodeType="click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additive="base">
                                        <p:cTn id="26" dur="500" fill="hold"/>
                                        <p:tgtEl>
                                          <p:spTgt spid="15"/>
                                        </p:tgtEl>
                                        <p:attrNameLst>
                                          <p:attrName>ppt_x</p:attrName>
                                        </p:attrNameLst>
                                      </p:cBhvr>
                                      <p:tavLst>
                                        <p:tav tm="0">
                                          <p:val>
                                            <p:strVal val="1+#ppt_w/2"/>
                                          </p:val>
                                        </p:tav>
                                        <p:tav tm="100000">
                                          <p:val>
                                            <p:strVal val="#ppt_x"/>
                                          </p:val>
                                        </p:tav>
                                      </p:tavLst>
                                    </p:anim>
                                    <p:anim calcmode="lin" valueType="num">
                                      <p:cBhvr additive="base">
                                        <p:cTn id="27" dur="50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Šipka doleva 9">
            <a:hlinkClick r:id="rId2" action="ppaction://hlinksldjump"/>
          </p:cNvPr>
          <p:cNvSpPr/>
          <p:nvPr/>
        </p:nvSpPr>
        <p:spPr>
          <a:xfrm>
            <a:off x="467544" y="6309320"/>
            <a:ext cx="1008112" cy="43204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2657175"/>
            <a:ext cx="3517736" cy="3308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ovéPole 5"/>
          <p:cNvSpPr txBox="1"/>
          <p:nvPr/>
        </p:nvSpPr>
        <p:spPr>
          <a:xfrm>
            <a:off x="360000" y="404664"/>
            <a:ext cx="8377808" cy="461665"/>
          </a:xfrm>
          <a:prstGeom prst="rect">
            <a:avLst/>
          </a:prstGeom>
          <a:solidFill>
            <a:schemeClr val="bg1"/>
          </a:solidFill>
        </p:spPr>
        <p:txBody>
          <a:bodyPr wrap="square" rtlCol="0">
            <a:spAutoFit/>
          </a:bodyPr>
          <a:lstStyle/>
          <a:p>
            <a:pPr algn="just"/>
            <a:r>
              <a:rPr lang="cs-CZ" sz="2400" dirty="0" smtClean="0">
                <a:latin typeface="Times New Roman" pitchFamily="18" charset="0"/>
                <a:cs typeface="Times New Roman" pitchFamily="18" charset="0"/>
              </a:rPr>
              <a:t>	</a:t>
            </a:r>
            <a:r>
              <a:rPr lang="cs-CZ" sz="2400" b="1" u="sng" dirty="0" smtClean="0">
                <a:latin typeface="Times New Roman" pitchFamily="18" charset="0"/>
                <a:cs typeface="Times New Roman" pitchFamily="18" charset="0"/>
              </a:rPr>
              <a:t>Souřadnice bodu v prostoru</a:t>
            </a:r>
          </a:p>
        </p:txBody>
      </p:sp>
      <p:sp>
        <p:nvSpPr>
          <p:cNvPr id="8" name="TextovéPole 7"/>
          <p:cNvSpPr txBox="1"/>
          <p:nvPr/>
        </p:nvSpPr>
        <p:spPr>
          <a:xfrm>
            <a:off x="378434" y="1196752"/>
            <a:ext cx="8377808" cy="1107996"/>
          </a:xfrm>
          <a:prstGeom prst="rect">
            <a:avLst/>
          </a:prstGeom>
          <a:solidFill>
            <a:schemeClr val="bg1"/>
          </a:solidFill>
        </p:spPr>
        <p:txBody>
          <a:bodyPr wrap="square" rtlCol="0">
            <a:spAutoFit/>
          </a:bodyPr>
          <a:lstStyle/>
          <a:p>
            <a:pPr algn="just"/>
            <a:r>
              <a:rPr lang="cs-CZ" sz="2200" b="1" dirty="0" smtClean="0">
                <a:latin typeface="Times New Roman" pitchFamily="18" charset="0"/>
                <a:cs typeface="Times New Roman" pitchFamily="18" charset="0"/>
              </a:rPr>
              <a:t>Soustava souřadnic v prostoru s počátkem </a:t>
            </a:r>
            <a:r>
              <a:rPr lang="cs-CZ" sz="2200" b="1" i="1" dirty="0" smtClean="0">
                <a:latin typeface="Times New Roman" pitchFamily="18" charset="0"/>
                <a:cs typeface="Times New Roman" pitchFamily="18" charset="0"/>
              </a:rPr>
              <a:t>O</a:t>
            </a:r>
            <a:r>
              <a:rPr lang="cs-CZ" sz="2200" b="1" dirty="0" smtClean="0">
                <a:latin typeface="Times New Roman" pitchFamily="18" charset="0"/>
                <a:cs typeface="Times New Roman" pitchFamily="18" charset="0"/>
              </a:rPr>
              <a:t> a třemi navzájem kolmými osami souřadnic </a:t>
            </a:r>
            <a:r>
              <a:rPr lang="cs-CZ" sz="2200" b="1" i="1" dirty="0" smtClean="0">
                <a:latin typeface="Times New Roman" pitchFamily="18" charset="0"/>
                <a:cs typeface="Times New Roman" pitchFamily="18" charset="0"/>
              </a:rPr>
              <a:t>x</a:t>
            </a:r>
            <a:r>
              <a:rPr lang="cs-CZ" sz="2200" b="1" dirty="0" smtClean="0">
                <a:latin typeface="Times New Roman" pitchFamily="18" charset="0"/>
                <a:cs typeface="Times New Roman" pitchFamily="18" charset="0"/>
              </a:rPr>
              <a:t>, </a:t>
            </a:r>
            <a:r>
              <a:rPr lang="cs-CZ" sz="2200" b="1" i="1" dirty="0" smtClean="0">
                <a:latin typeface="Times New Roman" pitchFamily="18" charset="0"/>
                <a:cs typeface="Times New Roman" pitchFamily="18" charset="0"/>
              </a:rPr>
              <a:t>y</a:t>
            </a:r>
            <a:r>
              <a:rPr lang="cs-CZ" sz="2200" b="1" dirty="0" smtClean="0">
                <a:latin typeface="Times New Roman" pitchFamily="18" charset="0"/>
                <a:cs typeface="Times New Roman" pitchFamily="18" charset="0"/>
              </a:rPr>
              <a:t>, </a:t>
            </a:r>
            <a:r>
              <a:rPr lang="cs-CZ" sz="2200" b="1" i="1" dirty="0" smtClean="0">
                <a:latin typeface="Times New Roman" pitchFamily="18" charset="0"/>
                <a:cs typeface="Times New Roman" pitchFamily="18" charset="0"/>
              </a:rPr>
              <a:t>z</a:t>
            </a:r>
            <a:r>
              <a:rPr lang="cs-CZ" sz="2200" b="1" dirty="0" smtClean="0">
                <a:latin typeface="Times New Roman" pitchFamily="18" charset="0"/>
                <a:cs typeface="Times New Roman" pitchFamily="18" charset="0"/>
              </a:rPr>
              <a:t> (označujeme </a:t>
            </a:r>
            <a:r>
              <a:rPr lang="cs-CZ" sz="2200" b="1" i="1" dirty="0" err="1" smtClean="0">
                <a:latin typeface="Times New Roman" pitchFamily="18" charset="0"/>
                <a:cs typeface="Times New Roman" pitchFamily="18" charset="0"/>
              </a:rPr>
              <a:t>Oxyz</a:t>
            </a:r>
            <a:r>
              <a:rPr lang="cs-CZ" sz="2200" b="1" dirty="0" smtClean="0">
                <a:latin typeface="Times New Roman" pitchFamily="18" charset="0"/>
                <a:cs typeface="Times New Roman" pitchFamily="18" charset="0"/>
              </a:rPr>
              <a:t>). </a:t>
            </a:r>
            <a:r>
              <a:rPr lang="cs-CZ" sz="2200" dirty="0" smtClean="0">
                <a:latin typeface="Times New Roman" pitchFamily="18" charset="0"/>
                <a:cs typeface="Times New Roman" pitchFamily="18" charset="0"/>
              </a:rPr>
              <a:t>Počátek </a:t>
            </a:r>
            <a:r>
              <a:rPr lang="cs-CZ" sz="2200" i="1" dirty="0" smtClean="0">
                <a:latin typeface="Times New Roman" pitchFamily="18" charset="0"/>
                <a:cs typeface="Times New Roman" pitchFamily="18" charset="0"/>
              </a:rPr>
              <a:t>O</a:t>
            </a:r>
            <a:r>
              <a:rPr lang="cs-CZ" sz="2200" dirty="0" smtClean="0">
                <a:latin typeface="Times New Roman" pitchFamily="18" charset="0"/>
                <a:cs typeface="Times New Roman" pitchFamily="18" charset="0"/>
              </a:rPr>
              <a:t> rozdělí osy </a:t>
            </a:r>
            <a:r>
              <a:rPr lang="cs-CZ" sz="2200" i="1" dirty="0" smtClean="0">
                <a:latin typeface="Times New Roman" pitchFamily="18" charset="0"/>
                <a:cs typeface="Times New Roman" pitchFamily="18" charset="0"/>
              </a:rPr>
              <a:t>x</a:t>
            </a:r>
            <a:r>
              <a:rPr lang="cs-CZ" sz="2200" dirty="0" smtClean="0">
                <a:latin typeface="Times New Roman" pitchFamily="18" charset="0"/>
                <a:cs typeface="Times New Roman" pitchFamily="18" charset="0"/>
              </a:rPr>
              <a:t>, </a:t>
            </a:r>
            <a:r>
              <a:rPr lang="cs-CZ" sz="2200" i="1" dirty="0" smtClean="0">
                <a:latin typeface="Times New Roman" pitchFamily="18" charset="0"/>
                <a:cs typeface="Times New Roman" pitchFamily="18" charset="0"/>
              </a:rPr>
              <a:t>y</a:t>
            </a:r>
            <a:r>
              <a:rPr lang="cs-CZ" sz="2200" dirty="0" smtClean="0">
                <a:latin typeface="Times New Roman" pitchFamily="18" charset="0"/>
                <a:cs typeface="Times New Roman" pitchFamily="18" charset="0"/>
              </a:rPr>
              <a:t>, </a:t>
            </a:r>
            <a:r>
              <a:rPr lang="cs-CZ" sz="2200" i="1" dirty="0" smtClean="0">
                <a:latin typeface="Times New Roman" pitchFamily="18" charset="0"/>
                <a:cs typeface="Times New Roman" pitchFamily="18" charset="0"/>
              </a:rPr>
              <a:t>z</a:t>
            </a:r>
            <a:r>
              <a:rPr lang="cs-CZ" sz="2200" dirty="0" smtClean="0">
                <a:latin typeface="Times New Roman" pitchFamily="18" charset="0"/>
                <a:cs typeface="Times New Roman" pitchFamily="18" charset="0"/>
              </a:rPr>
              <a:t> na kladné a záporné poloosy.</a:t>
            </a:r>
          </a:p>
        </p:txBody>
      </p:sp>
      <mc:AlternateContent xmlns:mc="http://schemas.openxmlformats.org/markup-compatibility/2006" xmlns:a14="http://schemas.microsoft.com/office/drawing/2010/main">
        <mc:Choice Requires="a14">
          <p:sp>
            <p:nvSpPr>
              <p:cNvPr id="9" name="TextovéPole 8"/>
              <p:cNvSpPr txBox="1"/>
              <p:nvPr/>
            </p:nvSpPr>
            <p:spPr>
              <a:xfrm>
                <a:off x="360000" y="3284984"/>
                <a:ext cx="4716056" cy="1200329"/>
              </a:xfrm>
              <a:prstGeom prst="rect">
                <a:avLst/>
              </a:prstGeom>
              <a:noFill/>
            </p:spPr>
            <p:txBody>
              <a:bodyPr wrap="square" rtlCol="0">
                <a:spAutoFit/>
              </a:bodyPr>
              <a:lstStyle/>
              <a:p>
                <a:pPr algn="just"/>
                <a:r>
                  <a:rPr lang="cs-CZ" dirty="0" smtClean="0">
                    <a:latin typeface="Times New Roman" pitchFamily="18" charset="0"/>
                    <a:cs typeface="Times New Roman" pitchFamily="18" charset="0"/>
                  </a:rPr>
                  <a:t>Bodu </a:t>
                </a:r>
                <a:r>
                  <a:rPr lang="cs-CZ" i="1" dirty="0" smtClean="0">
                    <a:latin typeface="Times New Roman" pitchFamily="18" charset="0"/>
                    <a:cs typeface="Times New Roman" pitchFamily="18" charset="0"/>
                  </a:rPr>
                  <a:t>O</a:t>
                </a:r>
                <a:r>
                  <a:rPr lang="cs-CZ" dirty="0" smtClean="0">
                    <a:latin typeface="Times New Roman" pitchFamily="18" charset="0"/>
                    <a:cs typeface="Times New Roman" pitchFamily="18" charset="0"/>
                  </a:rPr>
                  <a:t> přiřadíme souřadnici 0 na ose </a:t>
                </a:r>
                <a:r>
                  <a:rPr lang="cs-CZ" i="1" dirty="0" smtClean="0">
                    <a:latin typeface="Times New Roman" pitchFamily="18" charset="0"/>
                    <a:cs typeface="Times New Roman" pitchFamily="18" charset="0"/>
                  </a:rPr>
                  <a:t>x</a:t>
                </a:r>
                <a:r>
                  <a:rPr lang="cs-CZ" dirty="0" smtClean="0">
                    <a:latin typeface="Times New Roman" pitchFamily="18" charset="0"/>
                    <a:cs typeface="Times New Roman" pitchFamily="18" charset="0"/>
                  </a:rPr>
                  <a:t>, </a:t>
                </a:r>
                <a:r>
                  <a:rPr lang="cs-CZ" i="1" dirty="0" smtClean="0">
                    <a:latin typeface="Times New Roman" pitchFamily="18" charset="0"/>
                    <a:cs typeface="Times New Roman" pitchFamily="18" charset="0"/>
                  </a:rPr>
                  <a:t>y </a:t>
                </a:r>
                <a:r>
                  <a:rPr lang="cs-CZ" dirty="0" smtClean="0">
                    <a:latin typeface="Times New Roman" pitchFamily="18" charset="0"/>
                    <a:cs typeface="Times New Roman" pitchFamily="18" charset="0"/>
                  </a:rPr>
                  <a:t>i </a:t>
                </a:r>
                <a:r>
                  <a:rPr lang="cs-CZ" i="1" dirty="0" smtClean="0">
                    <a:latin typeface="Times New Roman" pitchFamily="18" charset="0"/>
                    <a:cs typeface="Times New Roman" pitchFamily="18" charset="0"/>
                  </a:rPr>
                  <a:t>z</a:t>
                </a:r>
                <a:r>
                  <a:rPr lang="cs-CZ" dirty="0" smtClean="0">
                    <a:latin typeface="Times New Roman" pitchFamily="18" charset="0"/>
                    <a:cs typeface="Times New Roman" pitchFamily="18" charset="0"/>
                  </a:rPr>
                  <a:t>; 	</a:t>
                </a: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        zapíšeme </a:t>
                </a:r>
                <a14:m>
                  <m:oMath xmlns:m="http://schemas.openxmlformats.org/officeDocument/2006/math">
                    <m:r>
                      <a:rPr lang="cs-CZ" b="0" i="1" smtClean="0">
                        <a:latin typeface="Cambria Math"/>
                        <a:cs typeface="Times New Roman" pitchFamily="18" charset="0"/>
                      </a:rPr>
                      <m:t>𝑂</m:t>
                    </m:r>
                    <m:r>
                      <a:rPr lang="cs-CZ" b="0" i="1" smtClean="0">
                        <a:latin typeface="Cambria Math"/>
                        <a:cs typeface="Times New Roman" pitchFamily="18" charset="0"/>
                      </a:rPr>
                      <m:t>=</m:t>
                    </m:r>
                    <m:d>
                      <m:dPr>
                        <m:begChr m:val="["/>
                        <m:endChr m:val="]"/>
                        <m:ctrlPr>
                          <a:rPr lang="cs-CZ" b="0" i="1" smtClean="0">
                            <a:latin typeface="Cambria Math"/>
                            <a:cs typeface="Times New Roman" pitchFamily="18" charset="0"/>
                          </a:rPr>
                        </m:ctrlPr>
                      </m:dPr>
                      <m:e>
                        <m:r>
                          <a:rPr lang="cs-CZ" b="0" i="1" smtClean="0">
                            <a:latin typeface="Cambria Math"/>
                            <a:cs typeface="Times New Roman" pitchFamily="18" charset="0"/>
                          </a:rPr>
                          <m:t>0;0;0</m:t>
                        </m:r>
                      </m:e>
                    </m:d>
                  </m:oMath>
                </a14:m>
                <a:r>
                  <a:rPr lang="cs-CZ" dirty="0" smtClean="0">
                    <a:latin typeface="Times New Roman" pitchFamily="18" charset="0"/>
                    <a:cs typeface="Times New Roman" pitchFamily="18" charset="0"/>
                  </a:rPr>
                  <a:t>.</a:t>
                </a:r>
              </a:p>
              <a:p>
                <a:pPr algn="just"/>
                <a:endParaRPr lang="cs-CZ" dirty="0" smtClean="0">
                  <a:latin typeface="Times New Roman" pitchFamily="18" charset="0"/>
                  <a:cs typeface="Times New Roman" pitchFamily="18" charset="0"/>
                </a:endParaRPr>
              </a:p>
              <a:p>
                <a:pPr algn="just"/>
                <a:r>
                  <a:rPr lang="cs-CZ" dirty="0" smtClean="0">
                    <a:latin typeface="Times New Roman" pitchFamily="18" charset="0"/>
                    <a:cs typeface="Times New Roman" pitchFamily="18" charset="0"/>
                  </a:rPr>
                  <a:t>Na obrázku je zakreslen bod </a:t>
                </a:r>
                <a14:m>
                  <m:oMath xmlns:m="http://schemas.openxmlformats.org/officeDocument/2006/math">
                    <m:r>
                      <a:rPr lang="cs-CZ" b="0" i="1" smtClean="0">
                        <a:latin typeface="Cambria Math"/>
                        <a:cs typeface="Times New Roman" pitchFamily="18" charset="0"/>
                      </a:rPr>
                      <m:t>𝐵</m:t>
                    </m:r>
                    <m:r>
                      <a:rPr lang="cs-CZ" i="1">
                        <a:latin typeface="Cambria Math"/>
                        <a:cs typeface="Times New Roman" pitchFamily="18" charset="0"/>
                      </a:rPr>
                      <m:t>=</m:t>
                    </m:r>
                    <m:d>
                      <m:dPr>
                        <m:begChr m:val="["/>
                        <m:endChr m:val="]"/>
                        <m:ctrlPr>
                          <a:rPr lang="cs-CZ" i="1">
                            <a:latin typeface="Cambria Math"/>
                            <a:cs typeface="Times New Roman" pitchFamily="18" charset="0"/>
                          </a:rPr>
                        </m:ctrlPr>
                      </m:dPr>
                      <m:e>
                        <m:r>
                          <a:rPr lang="cs-CZ" b="0" i="1" smtClean="0">
                            <a:latin typeface="Cambria Math"/>
                            <a:cs typeface="Times New Roman" pitchFamily="18" charset="0"/>
                          </a:rPr>
                          <m:t>4;3;3</m:t>
                        </m:r>
                      </m:e>
                    </m:d>
                  </m:oMath>
                </a14:m>
                <a:r>
                  <a:rPr lang="cs-CZ" dirty="0">
                    <a:latin typeface="Times New Roman" pitchFamily="18" charset="0"/>
                    <a:cs typeface="Times New Roman" pitchFamily="18" charset="0"/>
                  </a:rPr>
                  <a:t>.</a:t>
                </a:r>
              </a:p>
            </p:txBody>
          </p:sp>
        </mc:Choice>
        <mc:Fallback xmlns="">
          <p:sp>
            <p:nvSpPr>
              <p:cNvPr id="9" name="TextovéPole 8"/>
              <p:cNvSpPr txBox="1">
                <a:spLocks noRot="1" noChangeAspect="1" noMove="1" noResize="1" noEditPoints="1" noAdjustHandles="1" noChangeArrowheads="1" noChangeShapeType="1" noTextEdit="1"/>
              </p:cNvSpPr>
              <p:nvPr/>
            </p:nvSpPr>
            <p:spPr>
              <a:xfrm>
                <a:off x="360000" y="3284984"/>
                <a:ext cx="4716056" cy="1200329"/>
              </a:xfrm>
              <a:prstGeom prst="rect">
                <a:avLst/>
              </a:prstGeom>
              <a:blipFill rotWithShape="1">
                <a:blip r:embed="rId4"/>
                <a:stretch>
                  <a:fillRect l="-1034" t="-2538" r="-1163" b="-7107"/>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 name="TextovéPole 11"/>
              <p:cNvSpPr txBox="1"/>
              <p:nvPr/>
            </p:nvSpPr>
            <p:spPr>
              <a:xfrm>
                <a:off x="360000" y="5455031"/>
                <a:ext cx="4356000" cy="523220"/>
              </a:xfrm>
              <a:prstGeom prst="rect">
                <a:avLst/>
              </a:prstGeom>
              <a:solidFill>
                <a:schemeClr val="bg1"/>
              </a:solidFill>
              <a:ln w="38100">
                <a:solidFill>
                  <a:srgbClr val="002060"/>
                </a:solidFill>
              </a:ln>
            </p:spPr>
            <p:txBody>
              <a:bodyPr wrap="square" rtlCol="0">
                <a:spAutoFit/>
              </a:bodyPr>
              <a:lstStyle/>
              <a:p>
                <a:pPr algn="just"/>
                <a14:m>
                  <m:oMathPara xmlns:m="http://schemas.openxmlformats.org/officeDocument/2006/math">
                    <m:oMathParaPr>
                      <m:jc m:val="center"/>
                    </m:oMathParaPr>
                    <m:oMath xmlns:m="http://schemas.openxmlformats.org/officeDocument/2006/math">
                      <m:r>
                        <a:rPr lang="cs-CZ" sz="2800" b="1" i="1" smtClean="0">
                          <a:latin typeface="Cambria Math"/>
                          <a:cs typeface="Times New Roman" pitchFamily="18" charset="0"/>
                        </a:rPr>
                        <m:t>𝑿</m:t>
                      </m:r>
                      <m:r>
                        <a:rPr lang="cs-CZ" sz="2800" b="1" i="1">
                          <a:latin typeface="Cambria Math"/>
                          <a:cs typeface="Times New Roman" pitchFamily="18" charset="0"/>
                        </a:rPr>
                        <m:t>=</m:t>
                      </m:r>
                      <m:d>
                        <m:dPr>
                          <m:begChr m:val="["/>
                          <m:endChr m:val="]"/>
                          <m:ctrlPr>
                            <a:rPr lang="cs-CZ" sz="2800" b="1" i="1">
                              <a:latin typeface="Cambria Math"/>
                              <a:cs typeface="Times New Roman" pitchFamily="18" charset="0"/>
                            </a:rPr>
                          </m:ctrlPr>
                        </m:dPr>
                        <m:e>
                          <m:sSub>
                            <m:sSubPr>
                              <m:ctrlPr>
                                <a:rPr lang="cs-CZ" sz="2800" b="1" i="1" smtClean="0">
                                  <a:latin typeface="Cambria Math"/>
                                  <a:cs typeface="Times New Roman" pitchFamily="18" charset="0"/>
                                </a:rPr>
                              </m:ctrlPr>
                            </m:sSubPr>
                            <m:e>
                              <m:r>
                                <a:rPr lang="cs-CZ" sz="2800" b="1" i="1" smtClean="0">
                                  <a:latin typeface="Cambria Math"/>
                                  <a:cs typeface="Times New Roman" pitchFamily="18" charset="0"/>
                                </a:rPr>
                                <m:t>𝒙</m:t>
                              </m:r>
                            </m:e>
                            <m:sub>
                              <m:r>
                                <a:rPr lang="cs-CZ" sz="2800" b="1" i="1" smtClean="0">
                                  <a:latin typeface="Cambria Math"/>
                                  <a:cs typeface="Times New Roman" pitchFamily="18" charset="0"/>
                                </a:rPr>
                                <m:t>𝟏</m:t>
                              </m:r>
                            </m:sub>
                          </m:sSub>
                          <m:r>
                            <a:rPr lang="cs-CZ" sz="2800" b="1" i="1" smtClean="0">
                              <a:latin typeface="Cambria Math"/>
                              <a:cs typeface="Times New Roman" pitchFamily="18" charset="0"/>
                            </a:rPr>
                            <m:t>;</m:t>
                          </m:r>
                          <m:sSub>
                            <m:sSubPr>
                              <m:ctrlPr>
                                <a:rPr lang="cs-CZ" sz="2800" b="1" i="1" smtClean="0">
                                  <a:latin typeface="Cambria Math"/>
                                  <a:cs typeface="Times New Roman" pitchFamily="18" charset="0"/>
                                </a:rPr>
                              </m:ctrlPr>
                            </m:sSubPr>
                            <m:e>
                              <m:r>
                                <a:rPr lang="cs-CZ" sz="2800" b="1" i="1" smtClean="0">
                                  <a:latin typeface="Cambria Math"/>
                                  <a:cs typeface="Times New Roman" pitchFamily="18" charset="0"/>
                                </a:rPr>
                                <m:t>𝒚</m:t>
                              </m:r>
                            </m:e>
                            <m:sub>
                              <m:r>
                                <a:rPr lang="cs-CZ" sz="2800" b="1" i="1" smtClean="0">
                                  <a:latin typeface="Cambria Math"/>
                                  <a:cs typeface="Times New Roman" pitchFamily="18" charset="0"/>
                                </a:rPr>
                                <m:t>𝟏</m:t>
                              </m:r>
                            </m:sub>
                          </m:sSub>
                          <m:r>
                            <a:rPr lang="cs-CZ" sz="2800" b="1" i="1" smtClean="0">
                              <a:latin typeface="Cambria Math"/>
                              <a:cs typeface="Times New Roman" pitchFamily="18" charset="0"/>
                            </a:rPr>
                            <m:t>;</m:t>
                          </m:r>
                          <m:sSub>
                            <m:sSubPr>
                              <m:ctrlPr>
                                <a:rPr lang="cs-CZ" sz="2800" b="1" i="1" smtClean="0">
                                  <a:latin typeface="Cambria Math"/>
                                  <a:cs typeface="Times New Roman" pitchFamily="18" charset="0"/>
                                </a:rPr>
                              </m:ctrlPr>
                            </m:sSubPr>
                            <m:e>
                              <m:r>
                                <a:rPr lang="cs-CZ" sz="2800" b="1" i="1" smtClean="0">
                                  <a:latin typeface="Cambria Math"/>
                                  <a:cs typeface="Times New Roman" pitchFamily="18" charset="0"/>
                                </a:rPr>
                                <m:t>𝒛</m:t>
                              </m:r>
                            </m:e>
                            <m:sub>
                              <m:r>
                                <a:rPr lang="cs-CZ" sz="2800" b="1" i="1" smtClean="0">
                                  <a:latin typeface="Cambria Math"/>
                                  <a:cs typeface="Times New Roman" pitchFamily="18" charset="0"/>
                                </a:rPr>
                                <m:t>𝟏</m:t>
                              </m:r>
                            </m:sub>
                          </m:sSub>
                        </m:e>
                      </m:d>
                    </m:oMath>
                  </m:oMathPara>
                </a14:m>
                <a:endParaRPr lang="cs-CZ" sz="2800" b="1" dirty="0" smtClean="0">
                  <a:latin typeface="Times New Roman" pitchFamily="18" charset="0"/>
                  <a:cs typeface="Times New Roman" pitchFamily="18" charset="0"/>
                </a:endParaRPr>
              </a:p>
            </p:txBody>
          </p:sp>
        </mc:Choice>
        <mc:Fallback xmlns="">
          <p:sp>
            <p:nvSpPr>
              <p:cNvPr id="12" name="TextovéPole 11"/>
              <p:cNvSpPr txBox="1">
                <a:spLocks noRot="1" noChangeAspect="1" noMove="1" noResize="1" noEditPoints="1" noAdjustHandles="1" noChangeArrowheads="1" noChangeShapeType="1" noTextEdit="1"/>
              </p:cNvSpPr>
              <p:nvPr/>
            </p:nvSpPr>
            <p:spPr>
              <a:xfrm>
                <a:off x="360000" y="5455031"/>
                <a:ext cx="4356000" cy="523220"/>
              </a:xfrm>
              <a:prstGeom prst="rect">
                <a:avLst/>
              </a:prstGeom>
              <a:blipFill rotWithShape="1">
                <a:blip r:embed="rId5"/>
                <a:stretch>
                  <a:fillRect/>
                </a:stretch>
              </a:blipFill>
              <a:ln w="38100">
                <a:solidFill>
                  <a:srgbClr val="002060"/>
                </a:solidFill>
              </a:ln>
            </p:spPr>
            <p:txBody>
              <a:bodyPr/>
              <a:lstStyle/>
              <a:p>
                <a:r>
                  <a:rPr lang="cs-CZ">
                    <a:noFill/>
                  </a:rPr>
                  <a:t> </a:t>
                </a:r>
              </a:p>
            </p:txBody>
          </p:sp>
        </mc:Fallback>
      </mc:AlternateContent>
    </p:spTree>
    <p:extLst>
      <p:ext uri="{BB962C8B-B14F-4D97-AF65-F5344CB8AC3E}">
        <p14:creationId xmlns:p14="http://schemas.microsoft.com/office/powerpoint/2010/main" val="3924119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1+#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2050"/>
                                        </p:tgtEl>
                                        <p:attrNameLst>
                                          <p:attrName>style.visibility</p:attrName>
                                        </p:attrNameLst>
                                      </p:cBhvr>
                                      <p:to>
                                        <p:strVal val="visible"/>
                                      </p:to>
                                    </p:set>
                                    <p:anim calcmode="lin" valueType="num">
                                      <p:cBhvr>
                                        <p:cTn id="13" dur="500" fill="hold"/>
                                        <p:tgtEl>
                                          <p:spTgt spid="2050"/>
                                        </p:tgtEl>
                                        <p:attrNameLst>
                                          <p:attrName>ppt_w</p:attrName>
                                        </p:attrNameLst>
                                      </p:cBhvr>
                                      <p:tavLst>
                                        <p:tav tm="0">
                                          <p:val>
                                            <p:fltVal val="0"/>
                                          </p:val>
                                        </p:tav>
                                        <p:tav tm="100000">
                                          <p:val>
                                            <p:strVal val="#ppt_w"/>
                                          </p:val>
                                        </p:tav>
                                      </p:tavLst>
                                    </p:anim>
                                    <p:anim calcmode="lin" valueType="num">
                                      <p:cBhvr>
                                        <p:cTn id="14" dur="500" fill="hold"/>
                                        <p:tgtEl>
                                          <p:spTgt spid="2050"/>
                                        </p:tgtEl>
                                        <p:attrNameLst>
                                          <p:attrName>ppt_h</p:attrName>
                                        </p:attrNameLst>
                                      </p:cBhvr>
                                      <p:tavLst>
                                        <p:tav tm="0">
                                          <p:val>
                                            <p:fltVal val="0"/>
                                          </p:val>
                                        </p:tav>
                                        <p:tav tm="100000">
                                          <p:val>
                                            <p:strVal val="#ppt_h"/>
                                          </p:val>
                                        </p:tav>
                                      </p:tavLst>
                                    </p:anim>
                                    <p:animEffect transition="in" filter="fade">
                                      <p:cBhvr>
                                        <p:cTn id="15" dur="500"/>
                                        <p:tgtEl>
                                          <p:spTgt spid="2050"/>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2"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1+#ppt_w/2"/>
                                          </p:val>
                                        </p:tav>
                                        <p:tav tm="100000">
                                          <p:val>
                                            <p:strVal val="#ppt_x"/>
                                          </p:val>
                                        </p:tav>
                                      </p:tavLst>
                                    </p:anim>
                                    <p:anim calcmode="lin" valueType="num">
                                      <p:cBhvr additive="base">
                                        <p:cTn id="21"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2"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additive="base">
                                        <p:cTn id="26" dur="500" fill="hold"/>
                                        <p:tgtEl>
                                          <p:spTgt spid="12"/>
                                        </p:tgtEl>
                                        <p:attrNameLst>
                                          <p:attrName>ppt_x</p:attrName>
                                        </p:attrNameLst>
                                      </p:cBhvr>
                                      <p:tavLst>
                                        <p:tav tm="0">
                                          <p:val>
                                            <p:strVal val="1+#ppt_w/2"/>
                                          </p:val>
                                        </p:tav>
                                        <p:tav tm="100000">
                                          <p:val>
                                            <p:strVal val="#ppt_x"/>
                                          </p:val>
                                        </p:tav>
                                      </p:tavLst>
                                    </p:anim>
                                    <p:anim calcmode="lin" valueType="num">
                                      <p:cBhvr additive="base">
                                        <p:cTn id="27"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262817" y="260648"/>
            <a:ext cx="8640960" cy="5974923"/>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6" name="TextovéPole 5"/>
          <p:cNvSpPr txBox="1"/>
          <p:nvPr/>
        </p:nvSpPr>
        <p:spPr>
          <a:xfrm>
            <a:off x="371097" y="404664"/>
            <a:ext cx="8352928" cy="2862322"/>
          </a:xfrm>
          <a:prstGeom prst="rect">
            <a:avLst/>
          </a:prstGeom>
          <a:noFill/>
        </p:spPr>
        <p:txBody>
          <a:bodyPr wrap="square" rtlCol="0">
            <a:spAutoFit/>
          </a:bodyPr>
          <a:lstStyle/>
          <a:p>
            <a:r>
              <a:rPr lang="cs-CZ" b="1" u="sng" dirty="0" smtClean="0">
                <a:latin typeface="Times New Roman" pitchFamily="18" charset="0"/>
                <a:cs typeface="Times New Roman" pitchFamily="18" charset="0"/>
              </a:rPr>
              <a:t>Anotace:</a:t>
            </a:r>
          </a:p>
          <a:p>
            <a:pPr algn="just"/>
            <a:r>
              <a:rPr lang="cs-CZ" dirty="0">
                <a:latin typeface="Times New Roman" pitchFamily="18" charset="0"/>
                <a:cs typeface="Times New Roman" pitchFamily="18" charset="0"/>
              </a:rPr>
              <a:t>Tato prezentace slouží k výkladu </a:t>
            </a:r>
            <a:r>
              <a:rPr lang="cs-CZ" dirty="0" smtClean="0">
                <a:latin typeface="Times New Roman" pitchFamily="18" charset="0"/>
                <a:cs typeface="Times New Roman" pitchFamily="18" charset="0"/>
              </a:rPr>
              <a:t>Vektorová algebra a Analytická geometrie – úvod a souřadnice bodů na přímce, v rovině a v prostoru. </a:t>
            </a:r>
            <a:r>
              <a:rPr lang="cs-CZ" dirty="0">
                <a:latin typeface="Times New Roman" pitchFamily="18" charset="0"/>
                <a:cs typeface="Times New Roman" pitchFamily="18" charset="0"/>
              </a:rPr>
              <a:t>Žáci </a:t>
            </a:r>
            <a:r>
              <a:rPr lang="cs-CZ" dirty="0" smtClean="0">
                <a:latin typeface="Times New Roman" pitchFamily="18" charset="0"/>
                <a:cs typeface="Times New Roman" pitchFamily="18" charset="0"/>
              </a:rPr>
              <a:t>zakreslují body dle zadaných souřadnic </a:t>
            </a:r>
            <a:r>
              <a:rPr lang="cs-CZ" smtClean="0">
                <a:latin typeface="Times New Roman" pitchFamily="18" charset="0"/>
                <a:cs typeface="Times New Roman" pitchFamily="18" charset="0"/>
              </a:rPr>
              <a:t>do obrázků, </a:t>
            </a:r>
            <a:r>
              <a:rPr lang="cs-CZ" dirty="0" smtClean="0">
                <a:latin typeface="Times New Roman" pitchFamily="18" charset="0"/>
                <a:cs typeface="Times New Roman" pitchFamily="18" charset="0"/>
              </a:rPr>
              <a:t>určují souřadnice bodů.</a:t>
            </a:r>
          </a:p>
          <a:p>
            <a:r>
              <a:rPr lang="cs-CZ" dirty="0">
                <a:latin typeface="Times New Roman" pitchFamily="18" charset="0"/>
                <a:cs typeface="Times New Roman" pitchFamily="18" charset="0"/>
              </a:rPr>
              <a:t/>
            </a:r>
            <a:br>
              <a:rPr lang="cs-CZ" dirty="0">
                <a:latin typeface="Times New Roman" pitchFamily="18" charset="0"/>
                <a:cs typeface="Times New Roman" pitchFamily="18" charset="0"/>
              </a:rPr>
            </a:br>
            <a:r>
              <a:rPr lang="cs-CZ" b="1" u="sng" dirty="0" smtClean="0">
                <a:latin typeface="Times New Roman" pitchFamily="18" charset="0"/>
                <a:cs typeface="Times New Roman" pitchFamily="18" charset="0"/>
              </a:rPr>
              <a:t>Použité </a:t>
            </a:r>
            <a:r>
              <a:rPr lang="cs-CZ" b="1" u="sng" dirty="0">
                <a:latin typeface="Times New Roman" pitchFamily="18" charset="0"/>
                <a:cs typeface="Times New Roman" pitchFamily="18" charset="0"/>
              </a:rPr>
              <a:t>zdroje:</a:t>
            </a:r>
          </a:p>
          <a:p>
            <a:pPr algn="just">
              <a:buNone/>
            </a:pPr>
            <a:r>
              <a:rPr lang="cs-CZ" dirty="0" smtClean="0">
                <a:latin typeface="Times New Roman" pitchFamily="18" charset="0"/>
                <a:cs typeface="Times New Roman" pitchFamily="18" charset="0"/>
              </a:rPr>
              <a:t>Dr. Jana Kolouchová a kol.: Matematika pro SOŠ a studijní obory SOU, 5. část,             1. vydání 1987, SPN</a:t>
            </a:r>
          </a:p>
          <a:p>
            <a:pPr algn="just"/>
            <a:r>
              <a:rPr lang="cs-CZ" dirty="0" smtClean="0">
                <a:latin typeface="Times New Roman" pitchFamily="18" charset="0"/>
                <a:cs typeface="Times New Roman" pitchFamily="18" charset="0"/>
              </a:rPr>
              <a:t>Doc. RNDr</a:t>
            </a: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František Jirásek, DrSc. a kol</a:t>
            </a: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Sbírka úloh z matematiky pro </a:t>
            </a:r>
            <a:r>
              <a:rPr lang="cs-CZ" dirty="0">
                <a:latin typeface="Times New Roman" pitchFamily="18" charset="0"/>
                <a:cs typeface="Times New Roman" pitchFamily="18" charset="0"/>
              </a:rPr>
              <a:t>SOŠ a studijní obory SOU, </a:t>
            </a:r>
            <a:r>
              <a:rPr lang="cs-CZ" dirty="0" smtClean="0">
                <a:latin typeface="Times New Roman" pitchFamily="18" charset="0"/>
                <a:cs typeface="Times New Roman" pitchFamily="18" charset="0"/>
              </a:rPr>
              <a:t>2. </a:t>
            </a:r>
            <a:r>
              <a:rPr lang="cs-CZ" dirty="0">
                <a:latin typeface="Times New Roman" pitchFamily="18" charset="0"/>
                <a:cs typeface="Times New Roman" pitchFamily="18" charset="0"/>
              </a:rPr>
              <a:t>část, </a:t>
            </a:r>
            <a:r>
              <a:rPr lang="cs-CZ" dirty="0" smtClean="0">
                <a:latin typeface="Times New Roman" pitchFamily="18" charset="0"/>
                <a:cs typeface="Times New Roman" pitchFamily="18" charset="0"/>
              </a:rPr>
              <a:t>3. </a:t>
            </a:r>
            <a:r>
              <a:rPr lang="cs-CZ" dirty="0">
                <a:latin typeface="Times New Roman" pitchFamily="18" charset="0"/>
                <a:cs typeface="Times New Roman" pitchFamily="18" charset="0"/>
              </a:rPr>
              <a:t>vydání </a:t>
            </a:r>
            <a:r>
              <a:rPr lang="cs-CZ" dirty="0" smtClean="0">
                <a:latin typeface="Times New Roman" pitchFamily="18" charset="0"/>
                <a:cs typeface="Times New Roman" pitchFamily="18" charset="0"/>
              </a:rPr>
              <a:t>2000, </a:t>
            </a:r>
            <a:r>
              <a:rPr lang="cs-CZ" dirty="0">
                <a:latin typeface="Times New Roman" pitchFamily="18" charset="0"/>
                <a:cs typeface="Times New Roman" pitchFamily="18" charset="0"/>
              </a:rPr>
              <a:t>Prometheus, ISBN </a:t>
            </a:r>
            <a:r>
              <a:rPr lang="cs-CZ" dirty="0" smtClean="0">
                <a:latin typeface="Times New Roman" pitchFamily="18" charset="0"/>
                <a:cs typeface="Times New Roman" pitchFamily="18" charset="0"/>
              </a:rPr>
              <a:t>80-7196-012-8</a:t>
            </a:r>
            <a:endParaRPr lang="cs-CZ" dirty="0">
              <a:latin typeface="Times New Roman" pitchFamily="18" charset="0"/>
              <a:cs typeface="Times New Roman" pitchFamily="18" charset="0"/>
            </a:endParaRPr>
          </a:p>
        </p:txBody>
      </p:sp>
      <p:sp>
        <p:nvSpPr>
          <p:cNvPr id="3" name="TextovéPole 2"/>
          <p:cNvSpPr txBox="1"/>
          <p:nvPr/>
        </p:nvSpPr>
        <p:spPr>
          <a:xfrm>
            <a:off x="392801" y="5420638"/>
            <a:ext cx="8352928" cy="646331"/>
          </a:xfrm>
          <a:prstGeom prst="rect">
            <a:avLst/>
          </a:prstGeom>
          <a:noFill/>
        </p:spPr>
        <p:txBody>
          <a:bodyPr wrap="square" rtlCol="0">
            <a:spAutoFit/>
          </a:bodyPr>
          <a:lstStyle/>
          <a:p>
            <a:r>
              <a:rPr lang="cs-CZ" dirty="0">
                <a:latin typeface="Arial" pitchFamily="34" charset="0"/>
                <a:cs typeface="Arial" pitchFamily="34" charset="0"/>
              </a:rPr>
              <a:t>Autorem materiálu a všech jeho částí, není-li uvedeno jinak, </a:t>
            </a:r>
            <a:r>
              <a:rPr lang="cs-CZ" dirty="0" smtClean="0">
                <a:latin typeface="Arial" pitchFamily="34" charset="0"/>
                <a:cs typeface="Arial" pitchFamily="34" charset="0"/>
              </a:rPr>
              <a:t>je</a:t>
            </a:r>
          </a:p>
          <a:p>
            <a:r>
              <a:rPr lang="cs-CZ" dirty="0">
                <a:latin typeface="Arial" pitchFamily="34" charset="0"/>
                <a:cs typeface="Arial" pitchFamily="34" charset="0"/>
              </a:rPr>
              <a:t>	</a:t>
            </a:r>
            <a:r>
              <a:rPr lang="cs-CZ" dirty="0" smtClean="0">
                <a:latin typeface="Arial" pitchFamily="34" charset="0"/>
                <a:cs typeface="Arial" pitchFamily="34" charset="0"/>
              </a:rPr>
              <a:t>					       </a:t>
            </a:r>
            <a:r>
              <a:rPr lang="cs-CZ" dirty="0">
                <a:latin typeface="Arial" pitchFamily="34" charset="0"/>
                <a:cs typeface="Arial" pitchFamily="34" charset="0"/>
              </a:rPr>
              <a:t>Mgr. </a:t>
            </a:r>
            <a:r>
              <a:rPr lang="cs-CZ" dirty="0" smtClean="0">
                <a:latin typeface="Arial" pitchFamily="34" charset="0"/>
                <a:cs typeface="Arial" pitchFamily="34" charset="0"/>
              </a:rPr>
              <a:t>Stanislav </a:t>
            </a:r>
            <a:r>
              <a:rPr lang="cs-CZ" dirty="0" err="1" smtClean="0">
                <a:latin typeface="Arial" pitchFamily="34" charset="0"/>
                <a:cs typeface="Arial" pitchFamily="34" charset="0"/>
              </a:rPr>
              <a:t>Prucek</a:t>
            </a:r>
            <a:endParaRPr lang="cs-CZ" dirty="0">
              <a:latin typeface="Arial" pitchFamily="34" charset="0"/>
              <a:cs typeface="Arial" pitchFamily="34" charset="0"/>
            </a:endParaRPr>
          </a:p>
        </p:txBody>
      </p:sp>
      <p:cxnSp>
        <p:nvCxnSpPr>
          <p:cNvPr id="7" name="Přímá spojnice 6"/>
          <p:cNvCxnSpPr/>
          <p:nvPr/>
        </p:nvCxnSpPr>
        <p:spPr>
          <a:xfrm>
            <a:off x="262817" y="5373216"/>
            <a:ext cx="864096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Přímá spojnice 8"/>
          <p:cNvCxnSpPr/>
          <p:nvPr/>
        </p:nvCxnSpPr>
        <p:spPr>
          <a:xfrm>
            <a:off x="262817" y="1700808"/>
            <a:ext cx="8640960" cy="0"/>
          </a:xfrm>
          <a:prstGeom prst="line">
            <a:avLst/>
          </a:prstGeom>
        </p:spPr>
        <p:style>
          <a:lnRef idx="1">
            <a:schemeClr val="accent1"/>
          </a:lnRef>
          <a:fillRef idx="0">
            <a:schemeClr val="accent1"/>
          </a:fillRef>
          <a:effectRef idx="0">
            <a:schemeClr val="accent1"/>
          </a:effectRef>
          <a:fontRef idx="minor">
            <a:schemeClr val="tx1"/>
          </a:fontRef>
        </p:style>
      </p:cxnSp>
      <p:sp>
        <p:nvSpPr>
          <p:cNvPr id="12" name="Šipka doleva 11">
            <a:hlinkClick r:id="rId2" action="ppaction://hlinksldjump"/>
          </p:cNvPr>
          <p:cNvSpPr/>
          <p:nvPr/>
        </p:nvSpPr>
        <p:spPr>
          <a:xfrm>
            <a:off x="467544" y="6309320"/>
            <a:ext cx="1008112" cy="43204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Tree>
    <p:extLst>
      <p:ext uri="{BB962C8B-B14F-4D97-AF65-F5344CB8AC3E}">
        <p14:creationId xmlns:p14="http://schemas.microsoft.com/office/powerpoint/2010/main" val="308939652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1412</TotalTime>
  <Words>353</Words>
  <Application>Microsoft Office PowerPoint</Application>
  <PresentationFormat>Předvádění na obrazovce (4:3)</PresentationFormat>
  <Paragraphs>52</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Tok</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Prucek Stanislav</dc:creator>
  <cp:lastModifiedBy>NB3</cp:lastModifiedBy>
  <cp:revision>130</cp:revision>
  <dcterms:created xsi:type="dcterms:W3CDTF">2013-01-11T17:11:37Z</dcterms:created>
  <dcterms:modified xsi:type="dcterms:W3CDTF">2014-09-23T15:53:53Z</dcterms:modified>
</cp:coreProperties>
</file>