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3" r:id="rId4"/>
    <p:sldId id="284" r:id="rId5"/>
    <p:sldId id="286" r:id="rId6"/>
    <p:sldId id="287" r:id="rId7"/>
    <p:sldId id="288" r:id="rId8"/>
    <p:sldId id="26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429000"/>
            <a:ext cx="53285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Vzdálenost dvou bodů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III-2-10-02_Vzdalenost-dvou-bodu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září 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188640"/>
            <a:ext cx="837780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600" b="1" dirty="0" smtClean="0">
                <a:latin typeface="Arial Black" pitchFamily="34" charset="0"/>
              </a:rPr>
              <a:t>VZDÁLENOST DVOU BODŮ</a:t>
            </a:r>
            <a:endParaRPr lang="cs-CZ" sz="1800" b="1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0000" y="1188000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Vzdálenost dvou bodů na přímce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60000" y="1908000"/>
                <a:ext cx="8377808" cy="83099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Vzdálenost dvou bodů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𝑨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𝑩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𝟐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na číselné ose je rovna absolutní hodnotě rozdílu reálných čísel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908000"/>
                <a:ext cx="8377808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092" t="-5882" r="-1164" b="-16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0" y="5215544"/>
                <a:ext cx="841634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𝐴𝐵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3−</m:t>
                        </m:r>
                        <m:d>
                          <m:dPr>
                            <m:ctrlP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−4</m:t>
                            </m:r>
                          </m:e>
                        </m:d>
                      </m:e>
                    </m:d>
                  </m:oMath>
                </a14:m>
                <a:endParaRPr lang="cs-CZ" b="0" i="1" dirty="0" smtClean="0">
                  <a:latin typeface="Cambria Math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𝐴𝐵</m:t>
                        </m:r>
                      </m:e>
                    </m:d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=7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Vzdálenost bodů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err="1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je 7.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215544"/>
                <a:ext cx="8416349" cy="1200329"/>
              </a:xfrm>
              <a:prstGeom prst="rect">
                <a:avLst/>
              </a:prstGeom>
              <a:blipFill rotWithShape="1">
                <a:blip r:embed="rId3"/>
                <a:stretch>
                  <a:fillRect b="-76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2916000"/>
                <a:ext cx="8377808" cy="523220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800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1" i="1" smtClean="0">
                              <a:latin typeface="Cambria Math"/>
                              <a:cs typeface="Times New Roman" pitchFamily="18" charset="0"/>
                            </a:rPr>
                            <m:t>𝑨𝑩</m:t>
                          </m:r>
                        </m:e>
                      </m:d>
                      <m:r>
                        <a:rPr lang="cs-CZ" sz="2800" b="1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800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800" b="1" i="1" smtClean="0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latin typeface="Cambria Math"/>
                                  <a:cs typeface="Times New Roman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2800" b="1" i="1" smtClean="0">
                                  <a:latin typeface="Cambria Math"/>
                                  <a:cs typeface="Times New Roman" pitchFamily="18" charset="0"/>
                                </a:rPr>
                                <m:t>𝟐</m:t>
                              </m:r>
                            </m:sub>
                          </m:sSub>
                          <m:r>
                            <a:rPr lang="cs-CZ" sz="2800" b="1" i="1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800" b="1" i="1" smtClean="0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 smtClean="0">
                                  <a:latin typeface="Cambria Math"/>
                                  <a:cs typeface="Times New Roman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cs-CZ" sz="2800" b="1" i="1" smtClean="0">
                                  <a:latin typeface="Cambria Math"/>
                                  <a:cs typeface="Times New Roman" pitchFamily="18" charset="0"/>
                                </a:rPr>
                                <m:t>𝟏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916000"/>
                <a:ext cx="8377808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60000" y="3645024"/>
                <a:ext cx="8377808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2400" b="0" i="1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b="0" i="1" smtClean="0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400" i="1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latin typeface="Cambria Math"/>
                                  <a:cs typeface="Times New Roman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2400" i="1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sz="2400" i="1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latin typeface="Cambria Math"/>
                                  <a:cs typeface="Times New Roman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24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645024"/>
                <a:ext cx="8377808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013712" y="4676060"/>
                <a:ext cx="76850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Určete, jaká je vzdálenost dvou bodů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𝐴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−4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𝐵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712" y="4676060"/>
                <a:ext cx="7685085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63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360000" y="4599116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91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/>
      <p:bldP spid="21" grpId="0" animBg="1"/>
      <p:bldP spid="9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Šipka doleva 9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0000" y="404664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Vzdálenost </a:t>
            </a:r>
            <a:r>
              <a:rPr lang="cs-CZ" sz="2400" b="1" u="sng" dirty="0">
                <a:latin typeface="Times New Roman" pitchFamily="18" charset="0"/>
                <a:cs typeface="Times New Roman" pitchFamily="18" charset="0"/>
              </a:rPr>
              <a:t>dvou bodů 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v rovině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60000" y="4581128"/>
                <a:ext cx="8377808" cy="1539780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Vzdálenost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40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𝐴𝐵</m:t>
                        </m:r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dvou bodů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𝐴</m:t>
                    </m:r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𝐵</m:t>
                    </m:r>
                    <m:r>
                      <a:rPr lang="cs-CZ" sz="2400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sz="2400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cs-CZ" sz="24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  <a:cs typeface="Times New Roman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v rovině je dána vzorcem: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800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sz="2800" b="1" i="1" smtClean="0">
                              <a:latin typeface="Cambria Math"/>
                              <a:cs typeface="Times New Roman" pitchFamily="18" charset="0"/>
                            </a:rPr>
                            <m:t>𝑨𝑩</m:t>
                          </m:r>
                        </m:e>
                      </m:d>
                      <m:r>
                        <a:rPr lang="cs-CZ" sz="2800" b="1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800" b="1" i="1" smtClean="0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2800" b="1" i="1" smtClean="0"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sz="2800" b="1" i="1" smtClean="0">
                                          <a:latin typeface="Cambria Math"/>
                                          <a:cs typeface="Times New Roman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2800" b="1" i="1" smtClean="0">
                                          <a:latin typeface="Cambria Math"/>
                                          <a:cs typeface="Times New Roman" pitchFamily="18" charset="0"/>
                                        </a:rPr>
                                        <m:t>𝒙</m:t>
                                      </m:r>
                                    </m:e>
                                    <m:sub>
                                      <m:r>
                                        <a:rPr lang="cs-CZ" sz="2800" b="1" i="1" smtClean="0">
                                          <a:latin typeface="Cambria Math"/>
                                          <a:cs typeface="Times New Roman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cs-CZ" sz="2800" b="1" i="1" smtClean="0">
                                      <a:latin typeface="Cambria Math"/>
                                      <a:cs typeface="Times New Roman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cs-CZ" sz="2800" b="1" i="1" smtClean="0">
                                          <a:latin typeface="Cambria Math"/>
                                          <a:cs typeface="Times New Roman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2800" b="1" i="1" smtClean="0">
                                          <a:latin typeface="Cambria Math"/>
                                          <a:cs typeface="Times New Roman" pitchFamily="18" charset="0"/>
                                        </a:rPr>
                                        <m:t>𝒙</m:t>
                                      </m:r>
                                    </m:e>
                                    <m:sub>
                                      <m:r>
                                        <a:rPr lang="cs-CZ" sz="2800" b="1" i="1" smtClean="0">
                                          <a:latin typeface="Cambria Math"/>
                                          <a:cs typeface="Times New Roman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sz="2800" b="1" i="1" smtClean="0">
                                  <a:latin typeface="Cambria Math"/>
                                  <a:cs typeface="Times New Roman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2800" b="1" i="1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sz="2800" b="1" i="1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2800" b="1" i="1"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sz="2800" b="1" i="1">
                                          <a:latin typeface="Cambria Math"/>
                                          <a:cs typeface="Times New Roman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2800" b="1" i="1" smtClean="0">
                                          <a:latin typeface="Cambria Math"/>
                                          <a:cs typeface="Times New Roman" pitchFamily="18" charset="0"/>
                                        </a:rPr>
                                        <m:t>𝒚</m:t>
                                      </m:r>
                                    </m:e>
                                    <m:sub>
                                      <m:r>
                                        <a:rPr lang="cs-CZ" sz="2800" b="1" i="1">
                                          <a:latin typeface="Cambria Math"/>
                                          <a:cs typeface="Times New Roman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cs-CZ" sz="2800" b="1" i="1">
                                      <a:latin typeface="Cambria Math"/>
                                      <a:cs typeface="Times New Roman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cs-CZ" sz="2800" b="1" i="1">
                                          <a:latin typeface="Cambria Math"/>
                                          <a:cs typeface="Times New Roman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sz="2800" b="1" i="1" smtClean="0">
                                          <a:latin typeface="Cambria Math"/>
                                          <a:cs typeface="Times New Roman" pitchFamily="18" charset="0"/>
                                        </a:rPr>
                                        <m:t>𝒚</m:t>
                                      </m:r>
                                    </m:e>
                                    <m:sub>
                                      <m:r>
                                        <a:rPr lang="cs-CZ" sz="2800" b="1" i="1">
                                          <a:latin typeface="Cambria Math"/>
                                          <a:cs typeface="Times New Roman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sz="2800" b="1" i="1">
                                  <a:latin typeface="Cambria Math"/>
                                  <a:cs typeface="Times New Roman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sz="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581128"/>
                <a:ext cx="8377808" cy="1539780"/>
              </a:xfrm>
              <a:prstGeom prst="rect">
                <a:avLst/>
              </a:prstGeom>
              <a:blipFill rotWithShape="1">
                <a:blip r:embed="rId3"/>
                <a:stretch>
                  <a:fillRect l="-870" t="-2703" r="-94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900" y="1052736"/>
            <a:ext cx="456600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864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045034" y="262507"/>
                <a:ext cx="765550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Dokažte, že trojúhelník o vrcholech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𝐾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0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𝐿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3;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𝑀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je pravoúhlý.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034" y="262507"/>
                <a:ext cx="7655505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637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60000" y="32406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0000" y="1052736"/>
            <a:ext cx="8340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Určíme velikosti stran trojúhelníku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KLM.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59999" y="1556792"/>
                <a:ext cx="8340539" cy="1114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𝐾𝐿</m:t>
                        </m:r>
                      </m:e>
                    </m: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3</m:t>
                                </m:r>
                                <m:r>
                                  <a:rPr lang="cs-CZ" b="0" i="1">
                                    <a:latin typeface="Cambria Math"/>
                                    <a:cs typeface="Times New Roman" pitchFamily="18" charset="0"/>
                                  </a:rPr>
                                  <m:t>−</m:t>
                                </m:r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0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1</m:t>
                                </m:r>
                                <m:r>
                                  <a:rPr lang="cs-CZ" b="0" i="1">
                                    <a:latin typeface="Cambria Math"/>
                                    <a:cs typeface="Times New Roman" pitchFamily="18" charset="0"/>
                                  </a:rPr>
                                  <m:t>−</m:t>
                                </m:r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0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9+1</m:t>
                        </m:r>
                      </m:e>
                    </m:ra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e>
                    </m:ra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endParaRPr lang="cs-CZ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𝐾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𝑀</m:t>
                        </m:r>
                      </m:e>
                    </m: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1</m:t>
                                </m:r>
                                <m:r>
                                  <a:rPr lang="cs-CZ" b="0" i="1">
                                    <a:latin typeface="Cambria Math"/>
                                    <a:cs typeface="Times New Roman" pitchFamily="18" charset="0"/>
                                  </a:rPr>
                                  <m:t>−0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7</m:t>
                                </m:r>
                                <m:r>
                                  <a:rPr lang="cs-CZ" b="0" i="1">
                                    <a:latin typeface="Cambria Math"/>
                                    <a:cs typeface="Times New Roman" pitchFamily="18" charset="0"/>
                                  </a:rPr>
                                  <m:t>−0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49</m:t>
                        </m:r>
                      </m:e>
                    </m:ra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5</m:t>
                        </m:r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0</m:t>
                        </m:r>
                      </m:e>
                    </m:ra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=5</m:t>
                    </m:r>
                    <m:rad>
                      <m:radPr>
                        <m:degHide m:val="on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cs-CZ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𝐿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𝑀</m:t>
                        </m:r>
                      </m:e>
                    </m: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1</m:t>
                                </m:r>
                                <m:r>
                                  <a:rPr lang="cs-CZ" b="0" i="1">
                                    <a:latin typeface="Cambria Math"/>
                                    <a:cs typeface="Times New Roman" pitchFamily="18" charset="0"/>
                                  </a:rPr>
                                  <m:t>−</m:t>
                                </m:r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3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7</m:t>
                                </m:r>
                                <m:r>
                                  <a:rPr lang="cs-CZ" b="0" i="1">
                                    <a:latin typeface="Cambria Math"/>
                                    <a:cs typeface="Times New Roman" pitchFamily="18" charset="0"/>
                                  </a:rPr>
                                  <m:t>−</m:t>
                                </m:r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1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36</m:t>
                        </m:r>
                      </m:e>
                    </m:rad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0</m:t>
                        </m:r>
                      </m:e>
                    </m:ra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10</m:t>
                        </m:r>
                      </m:e>
                    </m:rad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1556792"/>
                <a:ext cx="8340539" cy="111427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60000" y="2812286"/>
            <a:ext cx="8340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Ověříme pomocí Pythagorovy věty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60001" y="3316341"/>
                <a:ext cx="8340538" cy="11122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𝐾𝐿</m:t>
                            </m:r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𝐿</m:t>
                            </m:r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𝑀</m:t>
                            </m:r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𝐾</m:t>
                            </m:r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𝑀</m:t>
                            </m:r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ad>
                          <m:radPr>
                            <m:degHide m:val="on"/>
                            <m:ctrlPr>
                              <a:rPr lang="cs-CZ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10</m:t>
                            </m:r>
                          </m:e>
                        </m:rad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ad>
                          <m:radPr>
                            <m:degHide m:val="on"/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4</m:t>
                            </m:r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0</m:t>
                            </m:r>
                          </m:e>
                        </m:rad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ad>
                          <m:radPr>
                            <m:degHide m:val="on"/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cs-CZ" b="0" i="1" smtClean="0">
                                <a:latin typeface="Cambria Math"/>
                                <a:cs typeface="Times New Roman" pitchFamily="18" charset="0"/>
                              </a:rPr>
                              <m:t>5</m:t>
                            </m:r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0</m:t>
                            </m:r>
                          </m:e>
                        </m:rad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>
                  <a:cs typeface="Times New Roman" pitchFamily="18" charset="0"/>
                </a:endParaRPr>
              </a:p>
              <a:p>
                <a:endParaRPr lang="cs-CZ" sz="800" b="1" dirty="0" smtClean="0">
                  <a:cs typeface="Times New Roman" pitchFamily="18" charset="0"/>
                </a:endParaRPr>
              </a:p>
              <a:p>
                <a:r>
                  <a:rPr lang="cs-CZ" b="1" dirty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𝟏𝟎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𝟒𝟎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𝟓𝟎</m:t>
                    </m:r>
                  </m:oMath>
                </a14:m>
                <a:endParaRPr lang="cs-CZ" sz="2000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1" y="3316341"/>
                <a:ext cx="8340538" cy="111229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41032" y="4874633"/>
            <a:ext cx="48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Trojúhelník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KLM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je pravoúhlý s pravým úhlem při vrcholu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Ovál 11"/>
          <p:cNvSpPr/>
          <p:nvPr/>
        </p:nvSpPr>
        <p:spPr>
          <a:xfrm>
            <a:off x="2286000" y="4018566"/>
            <a:ext cx="322878" cy="41006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210" y="2753594"/>
            <a:ext cx="2952328" cy="37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06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  <p:bldP spid="11" grpId="0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045032" y="477951"/>
                <a:ext cx="76555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Na ose </a:t>
                </a:r>
                <a:r>
                  <a:rPr lang="cs-CZ" b="1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určete bod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B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tak, aby od bodu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𝐴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−5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 6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byl ve vzdálenosti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=10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032" y="477951"/>
                <a:ext cx="7655505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63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59998" y="401007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60000" y="1221160"/>
                <a:ext cx="834053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Souřadnice bodu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𝐵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dosadíme do vzorce pro výpočet vzdálenosti dvou bodů v rovině.</a:t>
                </a:r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221160"/>
                <a:ext cx="8340539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585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59998" y="1844824"/>
                <a:ext cx="8340539" cy="1323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10</m:t>
                    </m:r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𝑥</m:t>
                                </m:r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−(−5)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0</m:t>
                                </m:r>
                                <m:r>
                                  <a:rPr lang="cs-CZ" b="0" i="1">
                                    <a:latin typeface="Cambria Math"/>
                                    <a:cs typeface="Times New Roman" pitchFamily="18" charset="0"/>
                                  </a:rPr>
                                  <m:t>−</m:t>
                                </m:r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6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cs-CZ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10</m:t>
                    </m:r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𝑥</m:t>
                                </m:r>
                                <m:r>
                                  <a:rPr lang="cs-CZ" b="0" i="1" smtClean="0">
                                    <a:latin typeface="Cambria Math"/>
                                    <a:cs typeface="Times New Roman" pitchFamily="18" charset="0"/>
                                  </a:rPr>
                                  <m:t>+5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36</m:t>
                        </m:r>
                      </m:e>
                    </m:rad>
                  </m:oMath>
                </a14:m>
                <a:endParaRPr lang="cs-CZ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100</m:t>
                    </m:r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+10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+25+36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b="0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+10</m:t>
                    </m:r>
                    <m:r>
                      <a:rPr lang="cs-CZ" b="0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−39=0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8" y="1844824"/>
                <a:ext cx="8340539" cy="132337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60000" y="5417296"/>
                <a:ext cx="538309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Řešením jsou dva body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𝑩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𝑩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𝟏𝟑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e>
                    </m:d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417296"/>
                <a:ext cx="5383096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906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60000" y="3429000"/>
                <a:ext cx="8354091" cy="1650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 pro výpočet kořenů kvadratické rovnice.</a:t>
                </a:r>
              </a:p>
              <a:p>
                <a:pPr algn="just"/>
                <a:endParaRPr lang="cs-CZ" sz="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1,2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−10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−4∙1∙(−39)</m:t>
                              </m:r>
                            </m:e>
                          </m:rad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∙1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−10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256</m:t>
                              </m:r>
                            </m:e>
                          </m:rad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0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−10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±16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cs typeface="Times New Roman" pitchFamily="18" charset="0"/>
                  </a:rPr>
                  <a:t>	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𝟏𝟑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429000"/>
                <a:ext cx="8354091" cy="1650067"/>
              </a:xfrm>
              <a:prstGeom prst="rect">
                <a:avLst/>
              </a:prstGeom>
              <a:blipFill rotWithShape="1">
                <a:blip r:embed="rId7"/>
                <a:stretch>
                  <a:fillRect l="-584" t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215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Šipka doleva 9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0000" y="404664"/>
            <a:ext cx="837780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Střed úsečky v rovině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60000" y="1196752"/>
                <a:ext cx="8377808" cy="1663084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Pro střed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𝑆</m:t>
                    </m:r>
                    <m:r>
                      <a:rPr lang="cs-CZ" sz="2400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sz="2400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úsečky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AB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kde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𝐴</m:t>
                    </m:r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800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𝐵</m:t>
                    </m:r>
                    <m:r>
                      <a:rPr lang="cs-CZ" sz="2400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sz="2400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sSub>
                          <m:sSubPr>
                            <m:ctrlPr>
                              <a:rPr lang="cs-CZ" sz="24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  <a:cs typeface="Times New Roman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cs-CZ" sz="2400" b="0" i="1" smtClean="0"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platí:</a:t>
                </a:r>
              </a:p>
              <a:p>
                <a:pPr algn="just"/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r>
                          <a:rPr lang="cs-CZ" sz="28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800" b="1" dirty="0" smtClean="0">
                    <a:latin typeface="Times New Roman" pitchFamily="18" charset="0"/>
                    <a:cs typeface="Times New Roman" pitchFamily="18" charset="0"/>
                  </a:rPr>
                  <a:t>, 	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sz="28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8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cs-CZ" sz="2800" b="1" i="1">
                                <a:latin typeface="Cambria Math"/>
                                <a:cs typeface="Times New Roman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800" b="1" i="1" smtClean="0"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cs-CZ" sz="2800" b="1" i="1">
                                <a:latin typeface="Cambria Math"/>
                                <a:cs typeface="Times New Roman" pitchFamily="18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r>
                          <a:rPr lang="cs-CZ" sz="2800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cs-CZ" sz="28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sz="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196752"/>
                <a:ext cx="8377808" cy="1663084"/>
              </a:xfrm>
              <a:prstGeom prst="rect">
                <a:avLst/>
              </a:prstGeom>
              <a:blipFill rotWithShape="1">
                <a:blip r:embed="rId3"/>
                <a:stretch>
                  <a:fillRect l="-870" t="-2509" r="-94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4365104"/>
                <a:ext cx="8416349" cy="16900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−1=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3+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000" dirty="0" smtClean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4=</m:t>
                    </m:r>
                    <m:f>
                      <m:f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−1+</m:t>
                        </m:r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>
                    <a:cs typeface="Times New Roman" pitchFamily="18" charset="0"/>
                  </a:rPr>
                  <a:t>	</a:t>
                </a:r>
                <a:endParaRPr lang="cs-CZ" dirty="0" smtClean="0"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sz="2000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3+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r>
                  <a:rPr lang="cs-CZ" sz="2000" dirty="0">
                    <a:cs typeface="Times New Roman" pitchFamily="18" charset="0"/>
                  </a:rPr>
                  <a:t>	</a:t>
                </a:r>
                <a:r>
                  <a:rPr lang="cs-CZ" sz="2000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8</m:t>
                    </m:r>
                    <m:r>
                      <a:rPr lang="cs-CZ" sz="2000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−1+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0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r>
                  <a:rPr lang="cs-CZ" dirty="0">
                    <a:cs typeface="Times New Roman" pitchFamily="18" charset="0"/>
                  </a:rPr>
                  <a:t>		</a:t>
                </a:r>
                <a:r>
                  <a:rPr lang="cs-CZ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sz="20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𝟗</m:t>
                    </m:r>
                  </m:oMath>
                </a14:m>
                <a:endParaRPr lang="cs-CZ" sz="20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Krajní bod úsečky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𝑁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−5</m:t>
                        </m:r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9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365104"/>
                <a:ext cx="8416349" cy="1690014"/>
              </a:xfrm>
              <a:prstGeom prst="rect">
                <a:avLst/>
              </a:prstGeom>
              <a:blipFill rotWithShape="1">
                <a:blip r:embed="rId4"/>
                <a:stretch>
                  <a:fillRect b="-5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980340" y="3316600"/>
                <a:ext cx="768508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Úsečka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MN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má krajní bod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𝑀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3; −1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střed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𝑆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−1; 4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 Určete její druhý krajní bod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0340" y="3316600"/>
                <a:ext cx="7685085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714" t="-4717" r="-714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60000" y="3378156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8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Vzdálenost dvou bodů v rovině.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odvodí vzorec pro výpočet vzdálenosti dvou bodů v rovině, řeší příklady na dané téma.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Dr. Jana Kolouchová a kol.: Matematika pro SOŠ a studijní obory SOU, 5. část,             1. vydání 1987, SPN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Jirásek, DrSc. a kol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2000,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80-7196-012-8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1277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2157</TotalTime>
  <Words>483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152</cp:revision>
  <dcterms:created xsi:type="dcterms:W3CDTF">2013-01-11T17:11:37Z</dcterms:created>
  <dcterms:modified xsi:type="dcterms:W3CDTF">2014-09-23T15:53:21Z</dcterms:modified>
</cp:coreProperties>
</file>