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84" r:id="rId5"/>
    <p:sldId id="289" r:id="rId6"/>
    <p:sldId id="290" r:id="rId7"/>
    <p:sldId id="291" r:id="rId8"/>
    <p:sldId id="292" r:id="rId9"/>
    <p:sldId id="28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" Target="slide8.xml"/><Relationship Id="rId7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			  Vektory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III-2-10-03_Vektory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září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18864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800" b="1" dirty="0" smtClean="0">
                <a:latin typeface="Arial Black" pitchFamily="34" charset="0"/>
              </a:rPr>
              <a:t>VEKTORY</a:t>
            </a:r>
            <a:endParaRPr lang="cs-CZ" sz="38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9999" y="1309936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Orientovaná úsečka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úsečka, jejíž jeden krajní bod je označen jako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počáteční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druhý jako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koncový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807" y="2348880"/>
            <a:ext cx="3678193" cy="2112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60000" y="5367119"/>
            <a:ext cx="8377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Pozn.: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Splývá-li koncový bod orientované úsečky s jejím počátečním bodem, nazývá se taková orientovaná úsečka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nulová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0000" y="4811960"/>
            <a:ext cx="83778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Bod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je počáteční bod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bod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je koncový bod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Značíme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AB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Šipka doleva 9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9999" y="509771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Velikost (délka) orientované úsečk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rovna vzdálenosti mezi jejím počátečním a koncovým bodem.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9999" y="1556792"/>
            <a:ext cx="8377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Pozn.: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Velikost nulové orientované úsečky je nula.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8217" y="2276872"/>
            <a:ext cx="837780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dvou nenulových orientovaných úsečkách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AB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řekneme, že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rovnoběžné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jestliže přímky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CD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jsou buď rovnoběžné různé, nebo splývající.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17" y="3717032"/>
            <a:ext cx="2553795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317" y="3718134"/>
            <a:ext cx="1827896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853" y="3718136"/>
            <a:ext cx="3394215" cy="1872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635115" y="6080966"/>
            <a:ext cx="71269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Souhlasně rovnoběžné		Nesouhlasně rovnoběžné</a:t>
            </a:r>
          </a:p>
        </p:txBody>
      </p:sp>
      <p:cxnSp>
        <p:nvCxnSpPr>
          <p:cNvPr id="3" name="Přímá spojnice se šipkou 2"/>
          <p:cNvCxnSpPr>
            <a:endCxn id="3074" idx="2"/>
          </p:cNvCxnSpPr>
          <p:nvPr/>
        </p:nvCxnSpPr>
        <p:spPr>
          <a:xfrm flipV="1">
            <a:off x="1635114" y="5589240"/>
            <a:ext cx="1" cy="49172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11" idx="0"/>
            <a:endCxn id="3076" idx="2"/>
          </p:cNvCxnSpPr>
          <p:nvPr/>
        </p:nvCxnSpPr>
        <p:spPr>
          <a:xfrm flipV="1">
            <a:off x="5198592" y="5590342"/>
            <a:ext cx="1866369" cy="49062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1" idx="0"/>
            <a:endCxn id="3075" idx="2"/>
          </p:cNvCxnSpPr>
          <p:nvPr/>
        </p:nvCxnSpPr>
        <p:spPr>
          <a:xfrm flipH="1" flipV="1">
            <a:off x="4090265" y="5590342"/>
            <a:ext cx="1108327" cy="49062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864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430336" y="1124744"/>
            <a:ext cx="837780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Všechny orientované úsečky, které mají stejnou velikost a jsou souhlasně rovnoběžné, určují tentýž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vektor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Každou z těchto orientovaných úseček nazýváme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umístění daného vektoru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5445224"/>
            <a:ext cx="8377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Pozn.: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Všechny nulové orientované úsečky určují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nulový vektor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579" y="2682453"/>
            <a:ext cx="44386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016" y="2944390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678" y="3883188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016" y="3839297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366" y="3218303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410645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803" y="2894453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72956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525" y="2884214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958" y="4207038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72530"/>
            <a:ext cx="9048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Šipka doleva 22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810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78790" y="1988840"/>
                <a:ext cx="8377808" cy="120032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Někdy budeme říkat, že orientovaná úsečka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AB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je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umístění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𝑨𝑩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do bodu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kde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je počáteční bod orientované úsečky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AB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790" y="1988840"/>
                <a:ext cx="8377808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1092" t="-4061" r="-1164" b="-10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leva 7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840" y="3573016"/>
            <a:ext cx="3413708" cy="2327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34491" y="836712"/>
                <a:ext cx="8377808" cy="88556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Vektory se označují, </a:t>
                </a:r>
                <a:r>
                  <a:rPr lang="cs-CZ" sz="2400" dirty="0" err="1" smtClean="0">
                    <a:latin typeface="Times New Roman" pitchFamily="18" charset="0"/>
                    <a:cs typeface="Times New Roman" pitchFamily="18" charset="0"/>
                  </a:rPr>
                  <a:t>např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</m:acc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𝑏</m:t>
                        </m:r>
                      </m:e>
                    </m:acc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𝑤</m:t>
                        </m:r>
                      </m:e>
                    </m:acc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Nulový vektory zpravidla označujeme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𝑜</m:t>
                        </m:r>
                      </m:e>
                    </m:acc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491" y="836712"/>
                <a:ext cx="8377808" cy="885563"/>
              </a:xfrm>
              <a:prstGeom prst="rect">
                <a:avLst/>
              </a:prstGeom>
              <a:blipFill rotWithShape="1">
                <a:blip r:embed="rId5"/>
                <a:stretch>
                  <a:fillRect l="-1164" b="-143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608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5242" y="650305"/>
            <a:ext cx="83778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Souřadnice vektoru na přímce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5242" y="1988840"/>
                <a:ext cx="8377808" cy="2246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 vektor na přímce a </a:t>
                </a:r>
                <a:r>
                  <a:rPr lang="cs-CZ" sz="2800" b="1" i="1" dirty="0" smtClean="0">
                    <a:latin typeface="Times New Roman" pitchFamily="18" charset="0"/>
                    <a:cs typeface="Times New Roman" pitchFamily="18" charset="0"/>
                  </a:rPr>
                  <a:t>AB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 jeho umístění, </a:t>
                </a:r>
                <a14:m>
                  <m:oMath xmlns:m="http://schemas.openxmlformats.org/officeDocument/2006/math"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800" b="0" i="1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 Číslo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budeme nazývat 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 na přímce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Zapisujeme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242" y="1988840"/>
                <a:ext cx="8377808" cy="2246769"/>
              </a:xfrm>
              <a:prstGeom prst="rect">
                <a:avLst/>
              </a:prstGeom>
              <a:blipFill rotWithShape="1">
                <a:blip r:embed="rId2"/>
                <a:stretch>
                  <a:fillRect l="-1231" t="-1867" r="-1231" b="-5600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eva 8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7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5242" y="650305"/>
            <a:ext cx="83778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Souřadnice vektoru v rovině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5242" y="1988840"/>
                <a:ext cx="8377808" cy="267765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 vektor v rovině a nechť </a:t>
                </a:r>
                <a:r>
                  <a:rPr lang="cs-CZ" sz="2800" b="1" i="1" dirty="0" smtClean="0">
                    <a:latin typeface="Times New Roman" pitchFamily="18" charset="0"/>
                    <a:cs typeface="Times New Roman" pitchFamily="18" charset="0"/>
                  </a:rPr>
                  <a:t>AB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 jeho umístění, </a:t>
                </a:r>
                <a14:m>
                  <m:oMath xmlns:m="http://schemas.openxmlformats.org/officeDocument/2006/math"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800" b="0" i="1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𝑦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𝑦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 Uspořádanou dvojici čísel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kde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budeme nazývat 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 v rovině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Zapisujeme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242" y="1988840"/>
                <a:ext cx="8377808" cy="2677656"/>
              </a:xfrm>
              <a:prstGeom prst="rect">
                <a:avLst/>
              </a:prstGeom>
              <a:blipFill rotWithShape="1">
                <a:blip r:embed="rId2"/>
                <a:stretch>
                  <a:fillRect l="-1231" t="-1570" r="-1231" b="-448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eva 8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5242" y="4941168"/>
                <a:ext cx="8377808" cy="120032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Někdy skutečnost, že vektor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je dán svým umístěním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AB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zapisujeme též 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242" y="4941168"/>
                <a:ext cx="8377808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1091" t="-4082" r="-1091" b="-1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228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58586" y="477951"/>
                <a:ext cx="76555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𝐴𝐵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je-li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3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6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8586" y="477951"/>
                <a:ext cx="7655505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1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59998" y="401007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9997" y="1183136"/>
                <a:ext cx="834053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=−7−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−5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=−2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6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=(−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7" y="1183136"/>
                <a:ext cx="8340539" cy="923330"/>
              </a:xfrm>
              <a:prstGeom prst="rect">
                <a:avLst/>
              </a:prstGeom>
              <a:blipFill rotWithShape="1">
                <a:blip r:embed="rId4"/>
                <a:stretch>
                  <a:fillRect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2258866"/>
                <a:ext cx="834053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nebo</a:t>
                </a:r>
              </a:p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−7−</m:t>
                        </m:r>
                        <m:d>
                          <m:dPr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−5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;6−3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(−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58866"/>
                <a:ext cx="8340539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585" t="-4717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58582" y="3520293"/>
                <a:ext cx="797791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dán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=(4; −6)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bod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3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Určete bod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tak, aby bylo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𝐴𝐵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8582" y="3520293"/>
                <a:ext cx="7977914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68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59994" y="344334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59993" y="4225478"/>
                <a:ext cx="834053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=−5+4=−1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−6</m:t>
                        </m:r>
                      </m:e>
                    </m:d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3" y="4225478"/>
                <a:ext cx="8340539" cy="92333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59996" y="5301208"/>
                <a:ext cx="834053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nebo</a:t>
                </a:r>
              </a:p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−5+4; 3+(−6)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6" y="5301208"/>
                <a:ext cx="8340539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585" t="-4717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215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Vektory.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rozumí pojmu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Vektor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Orientovaná úsečka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Umístění vektoru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Znají souřadnice vektoru a řeší jednoduché příklady.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2319</TotalTime>
  <Words>554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176</cp:revision>
  <dcterms:created xsi:type="dcterms:W3CDTF">2013-01-11T17:11:37Z</dcterms:created>
  <dcterms:modified xsi:type="dcterms:W3CDTF">2014-09-23T15:50:41Z</dcterms:modified>
</cp:coreProperties>
</file>