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84" r:id="rId5"/>
    <p:sldId id="289" r:id="rId6"/>
    <p:sldId id="290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		Velikost vektoru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III-2-10-04_Velikost-vektoru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září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188640"/>
            <a:ext cx="8377808" cy="7200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800" b="1" dirty="0" smtClean="0">
                <a:latin typeface="Arial Black" pitchFamily="34" charset="0"/>
              </a:rPr>
              <a:t>VELIKOST VEKTORU</a:t>
            </a:r>
            <a:endParaRPr lang="cs-CZ" sz="3800" b="1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9270" y="1478952"/>
            <a:ext cx="83778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Velikost vektoru na přímce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5085184"/>
                <a:ext cx="841634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</m:acc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</m:t>
                    </m:r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		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Velikost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4.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85184"/>
                <a:ext cx="8416349" cy="923330"/>
              </a:xfrm>
              <a:prstGeom prst="rect">
                <a:avLst/>
              </a:prstGeom>
              <a:blipFill rotWithShape="1">
                <a:blip r:embed="rId2"/>
                <a:stretch>
                  <a:fillRect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2348880"/>
                <a:ext cx="8377808" cy="95410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Velikost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na přímce je:</a:t>
                </a:r>
                <a:endParaRPr lang="cs-CZ" sz="28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r>
                  <a:rPr lang="cs-CZ" sz="2800" b="1" dirty="0" smtClean="0">
                    <a:cs typeface="Times New Roman" pitchFamily="18" charset="0"/>
                  </a:rPr>
                  <a:t>					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</m:acc>
                      </m:e>
                    </m:d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348880"/>
                <a:ext cx="8377808" cy="954107"/>
              </a:xfrm>
              <a:prstGeom prst="rect">
                <a:avLst/>
              </a:prstGeom>
              <a:blipFill rotWithShape="1">
                <a:blip r:embed="rId3"/>
                <a:stretch>
                  <a:fillRect l="-1232" t="-429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13712" y="4306728"/>
                <a:ext cx="768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velikost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=(−4)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3712" y="4306728"/>
                <a:ext cx="7685085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3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60000" y="422978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1" grpId="0" animBg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Šipka doleva 9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0000" y="884821"/>
            <a:ext cx="83778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Velikost vektoru v rovině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4593748"/>
                <a:ext cx="8416349" cy="10186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</m:acc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6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(−4)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52</m:t>
                        </m:r>
                      </m:e>
                    </m:ra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𝟏𝟑</m:t>
                        </m:r>
                      </m:e>
                    </m:rad>
                  </m:oMath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		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Velikost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je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𝟏𝟑</m:t>
                        </m:r>
                      </m:e>
                    </m:ra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93748"/>
                <a:ext cx="8416349" cy="1018612"/>
              </a:xfrm>
              <a:prstGeom prst="rect">
                <a:avLst/>
              </a:prstGeom>
              <a:blipFill rotWithShape="1">
                <a:blip r:embed="rId3"/>
                <a:stretch>
                  <a:fillRect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1748917"/>
                <a:ext cx="8377808" cy="1229696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Velikost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sSub>
                      <m:sSub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v rovině je:</a:t>
                </a:r>
              </a:p>
              <a:p>
                <a:pPr algn="just"/>
                <a:endParaRPr lang="cs-CZ" sz="12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800" b="1" dirty="0" smtClean="0">
                    <a:cs typeface="Times New Roman" pitchFamily="18" charset="0"/>
                  </a:rPr>
                  <a:t>					    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</m:acc>
                      </m:e>
                    </m:d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8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2800" b="1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2800" b="1" i="1">
                                    <a:latin typeface="Cambria Math"/>
                                    <a:cs typeface="Times New Roman" pitchFamily="18" charset="0"/>
                                  </a:rPr>
                                  <m:t>𝒖</m:t>
                                </m:r>
                              </m:e>
                              <m:sub>
                                <m:r>
                                  <a:rPr lang="cs-CZ" sz="2800" b="1" i="1">
                                    <a:latin typeface="Cambria Math"/>
                                    <a:cs typeface="Times New Roman" pitchFamily="18" charset="0"/>
                                  </a:rPr>
                                  <m:t>𝟏</m:t>
                                </m:r>
                              </m:sub>
                            </m:sSub>
                          </m:e>
                          <m:sup>
                            <m:r>
                              <a:rPr lang="cs-CZ" sz="2800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sz="28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2800" b="1" i="1" smtClean="0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2800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𝒖</m:t>
                                </m:r>
                              </m:e>
                              <m:sub>
                                <m:r>
                                  <a:rPr lang="cs-CZ" sz="2800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𝟐</m:t>
                                </m:r>
                              </m:sub>
                            </m:sSub>
                          </m:e>
                          <m:sup>
                            <m:r>
                              <a:rPr lang="cs-CZ" sz="2800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748917"/>
                <a:ext cx="8377808" cy="1229696"/>
              </a:xfrm>
              <a:prstGeom prst="rect">
                <a:avLst/>
              </a:prstGeom>
              <a:blipFill rotWithShape="1">
                <a:blip r:embed="rId4"/>
                <a:stretch>
                  <a:fillRect l="-1232" t="-336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13712" y="3815292"/>
                <a:ext cx="768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velikost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=(6; −4)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3712" y="3815292"/>
                <a:ext cx="7685085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63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60000" y="373834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64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4092335"/>
                <a:ext cx="8416349" cy="22974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(−1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6)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𝑣</m:t>
                                </m:r>
                              </m:e>
                              <m:sub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b>
                            </m:sSub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5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1156=256+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50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=900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50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𝒗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±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𝟑𝟎</m:t>
                    </m:r>
                  </m:oMath>
                </a14:m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</a:t>
                </a:r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	</a:t>
                </a:r>
                <a:r>
                  <a:rPr lang="cs-CZ" b="1" dirty="0" smtClean="0">
                    <a:cs typeface="Times New Roman" pitchFamily="18" charset="0"/>
                  </a:rPr>
                  <a:t>Řešením jsou dva vektory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𝟏𝟔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𝟑𝟎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𝒗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acc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𝟏𝟔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𝟑𝟎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92335"/>
                <a:ext cx="8416349" cy="2297488"/>
              </a:xfrm>
              <a:prstGeom prst="rect">
                <a:avLst/>
              </a:prstGeom>
              <a:blipFill rotWithShape="1">
                <a:blip r:embed="rId2"/>
                <a:stretch>
                  <a:fillRect r="-507"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58586" y="477951"/>
                <a:ext cx="76555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velikost 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𝐴𝐵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je-li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−4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8586" y="477951"/>
                <a:ext cx="7655505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71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59998" y="401007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9997" y="1183136"/>
                <a:ext cx="8340539" cy="1008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=0−</m:t>
                    </m:r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7" y="1183136"/>
                <a:ext cx="8340539" cy="10080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58582" y="3520293"/>
                <a:ext cx="797791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chybějící souřadnici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je-li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𝑣</m:t>
                            </m:r>
                          </m:e>
                        </m:acc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=34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=(−16;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8582" y="3520293"/>
                <a:ext cx="7977914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688" t="-21311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59994" y="344334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60000" y="2155923"/>
                <a:ext cx="8416349" cy="9245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</m:acc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4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20</m:t>
                        </m:r>
                      </m:e>
                    </m:ra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e>
                    </m:rad>
                  </m:oMath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Velikost vektoru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je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e>
                    </m:ra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155923"/>
                <a:ext cx="8416349" cy="924548"/>
              </a:xfrm>
              <a:prstGeom prst="rect">
                <a:avLst/>
              </a:prstGeom>
              <a:blipFill rotWithShape="1">
                <a:blip r:embed="rId7"/>
                <a:stretch>
                  <a:fillRect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223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" grpId="0"/>
      <p:bldP spid="7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3534835"/>
                <a:ext cx="8416349" cy="30214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cs typeface="Times New Roman" pitchFamily="18" charset="0"/>
                      </a:rPr>
                      <m:t>1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p>
                              <m:sSupPr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pPr>
                              <m:e>
                                <m:sSub>
                                  <m:sSubPr>
                                    <m:ctrlPr>
                                      <a:rPr lang="cs-CZ" i="1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𝑢</m:t>
                                    </m:r>
                                  </m:e>
                                  <m:sub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  <m:sup>
                                <m: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+</m:t>
                            </m:r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cs-CZ" b="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5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1=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25</m:t>
                        </m:r>
                      </m:den>
                    </m:f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50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25</m:t>
                        </m:r>
                      </m:den>
                    </m:f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sz="1050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±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</a:t>
                </a:r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	</a:t>
                </a:r>
                <a:r>
                  <a:rPr lang="cs-CZ" b="1" dirty="0" smtClean="0">
                    <a:cs typeface="Times New Roman" pitchFamily="18" charset="0"/>
                  </a:rPr>
                  <a:t>Řešením jsou dva vektory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acc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𝟒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𝟓</m:t>
                            </m:r>
                          </m:den>
                        </m:f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;−</m:t>
                        </m:r>
                        <m:f>
                          <m:f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𝟓</m:t>
                            </m:r>
                          </m:den>
                        </m:f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acc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𝟒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𝟓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;−</m:t>
                        </m:r>
                        <m:f>
                          <m:f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</m:num>
                          <m:den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𝟓</m:t>
                            </m:r>
                          </m:den>
                        </m:f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534835"/>
                <a:ext cx="8416349" cy="302146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53111" y="3003420"/>
                <a:ext cx="7977914" cy="5168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𝑢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; −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5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je jednotkový. Určete jeho zbývající souřadnici.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3111" y="3003420"/>
                <a:ext cx="7977914" cy="516873"/>
              </a:xfrm>
              <a:prstGeom prst="rect">
                <a:avLst/>
              </a:prstGeom>
              <a:blipFill rotWithShape="1">
                <a:blip r:embed="rId4"/>
                <a:stretch>
                  <a:fillRect l="-688" b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54523" y="292647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9994" y="332656"/>
                <a:ext cx="8377808" cy="233910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Každý v vektor, který má velikost rovnu jedné, se nazývá </a:t>
                </a:r>
                <a:r>
                  <a:rPr lang="cs-CZ" sz="2800" b="1" dirty="0" smtClean="0">
                    <a:latin typeface="Times New Roman" pitchFamily="18" charset="0"/>
                    <a:cs typeface="Times New Roman" pitchFamily="18" charset="0"/>
                  </a:rPr>
                  <a:t>jednotkový vektor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</a:p>
              <a:p>
                <a:pPr algn="just"/>
                <a:endParaRPr lang="cs-CZ" sz="1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nebo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Je-li vektor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=(</m:t>
                    </m:r>
                    <m:sSub>
                      <m:sSubPr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; </m:t>
                    </m:r>
                    <m:sSub>
                      <m:sSub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jednotkový, pak platí: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accPr>
                          <m:e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</m:acc>
                      </m:e>
                    </m:d>
                    <m:r>
                      <a:rPr lang="cs-CZ" sz="28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4" y="332656"/>
                <a:ext cx="8377808" cy="2339102"/>
              </a:xfrm>
              <a:prstGeom prst="rect">
                <a:avLst/>
              </a:prstGeom>
              <a:blipFill rotWithShape="1">
                <a:blip r:embed="rId5"/>
                <a:stretch>
                  <a:fillRect l="-1232" t="-1799" r="-1304" b="-5656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5838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Velikost vektoru.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vzorec pro výpočet vzdálenosti vektoru, 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1277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2295</TotalTime>
  <Words>263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165</cp:revision>
  <dcterms:created xsi:type="dcterms:W3CDTF">2013-01-11T17:11:37Z</dcterms:created>
  <dcterms:modified xsi:type="dcterms:W3CDTF">2014-09-23T15:50:12Z</dcterms:modified>
</cp:coreProperties>
</file>