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6" r:id="rId4"/>
    <p:sldId id="283" r:id="rId5"/>
    <p:sldId id="291" r:id="rId6"/>
    <p:sldId id="297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slide" Target="slide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slide" Target="slide4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Součin vektoru a čísla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III-2-10-06_Soucin-vektoru-a-cisla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září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59999" y="556855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SOUČIN VEKTORU A ČÍSLA</a:t>
            </a:r>
            <a:endParaRPr lang="cs-CZ" sz="3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59999" y="1844824"/>
                <a:ext cx="8377808" cy="267765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Součin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 a 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(značíme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) je vektor rovnoběžný s 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pro který platí:</a:t>
                </a:r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514350" indent="-514350" algn="just">
                  <a:buAutoNum type="arabicPeriod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80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𝑤</m:t>
                            </m:r>
                          </m:e>
                        </m:acc>
                      </m:e>
                    </m:d>
                    <m:r>
                      <a:rPr lang="cs-CZ" sz="28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𝑘</m:t>
                        </m:r>
                      </m:e>
                    </m:d>
                    <m:r>
                      <a:rPr lang="cs-CZ" sz="28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80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514350" indent="-514350" algn="just">
                  <a:buAutoNum type="arabicPeriod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Je-li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nenulový a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jsou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rovnoběžné, a to 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souhlasně rovnoběžné, 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&lt;0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nesouhlasně rovnoběžné.</a:t>
                </a: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1844824"/>
                <a:ext cx="8377808" cy="2677656"/>
              </a:xfrm>
              <a:prstGeom prst="rect">
                <a:avLst/>
              </a:prstGeom>
              <a:blipFill rotWithShape="1">
                <a:blip r:embed="rId2"/>
                <a:stretch>
                  <a:fillRect l="-1232" t="-1573" r="-1304" b="-471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9999" y="52292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Pozn.: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nebo je-li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𝒐</m:t>
                        </m:r>
                      </m:e>
                    </m:acc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je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nulový vektor.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5229200"/>
                <a:ext cx="8377808" cy="400110"/>
              </a:xfrm>
              <a:prstGeom prst="rect">
                <a:avLst/>
              </a:prstGeom>
              <a:blipFill rotWithShape="1">
                <a:blip r:embed="rId3"/>
                <a:stretch>
                  <a:fillRect l="-728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416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360001" y="2509644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Součin vektoru a čísla na přímce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5720543"/>
                <a:ext cx="8358122" cy="582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</m:acc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d>
                          <m:d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−4</m:t>
                            </m:r>
                          </m:e>
                        </m:d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20543"/>
                <a:ext cx="8358122" cy="58214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3212976"/>
                <a:ext cx="8377808" cy="138499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vektor na přímce a 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 Pak je:</a:t>
                </a:r>
                <a:endParaRPr lang="cs-CZ" sz="28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sz="2800" b="1" dirty="0" smtClean="0">
                    <a:cs typeface="Times New Roman" pitchFamily="18" charset="0"/>
                  </a:rPr>
                  <a:t>				</a:t>
                </a:r>
                <a:r>
                  <a:rPr lang="cs-CZ" sz="2800" b="1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12976"/>
                <a:ext cx="8377808" cy="1384995"/>
              </a:xfrm>
              <a:prstGeom prst="rect">
                <a:avLst/>
              </a:prstGeom>
              <a:blipFill rotWithShape="1">
                <a:blip r:embed="rId3"/>
                <a:stretch>
                  <a:fillRect l="-1232" t="-3004" r="-130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52724" y="4882776"/>
                <a:ext cx="7685085" cy="487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dán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=(−4)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Vypočítejte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2724" y="4882776"/>
                <a:ext cx="7685085" cy="487954"/>
              </a:xfrm>
              <a:prstGeom prst="rect">
                <a:avLst/>
              </a:prstGeom>
              <a:blipFill rotWithShape="1">
                <a:blip r:embed="rId4"/>
                <a:stretch>
                  <a:fillRect l="-714" t="-5000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60000" y="4865143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35" y="332656"/>
            <a:ext cx="6621339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/>
      <p:bldP spid="2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360000" y="845967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Součin vektoru a čísla v rovině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4844316"/>
                <a:ext cx="8358122" cy="1463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∙3=9</m:t>
                    </m:r>
                  </m:oMath>
                </a14:m>
                <a:endParaRPr lang="cs-CZ" dirty="0" smtClean="0"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</a:t>
                </a:r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−2=3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</m:oMath>
                </a14:m>
                <a:r>
                  <a:rPr lang="cs-CZ" dirty="0" smtClean="0"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>
                  <a:cs typeface="Times New Roman" pitchFamily="18" charset="0"/>
                </a:endParaRPr>
              </a:p>
              <a:p>
                <a:pPr algn="just"/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;−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den>
                        </m:f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;−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844316"/>
                <a:ext cx="8358122" cy="14639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1916832"/>
                <a:ext cx="8377808" cy="138499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 vektor v rovině a 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 Pak je:</a:t>
                </a:r>
                <a:endParaRPr lang="cs-CZ" sz="28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sz="2800" b="1" dirty="0" smtClean="0">
                    <a:cs typeface="Times New Roman" pitchFamily="18" charset="0"/>
                  </a:rPr>
                  <a:t>				</a:t>
                </a:r>
                <a:r>
                  <a:rPr lang="cs-CZ" sz="2800" b="1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16832"/>
                <a:ext cx="8377808" cy="1384995"/>
              </a:xfrm>
              <a:prstGeom prst="rect">
                <a:avLst/>
              </a:prstGeom>
              <a:blipFill rotWithShape="1">
                <a:blip r:embed="rId3"/>
                <a:stretch>
                  <a:fillRect l="-1232" t="-2991" r="-130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33036" y="4012131"/>
                <a:ext cx="768508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Vypočítejte chybějící souřadnice vektorů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=(3;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; −2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tak, aby platilo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036" y="4012131"/>
                <a:ext cx="7685085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34" t="-12264" r="-714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9999" y="3935187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3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63983" y="3600337"/>
                <a:ext cx="8416349" cy="2651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8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ra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8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+(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0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128=64+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0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64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0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=16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±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40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cs typeface="Times New Roman" pitchFamily="18" charset="0"/>
                  </a:rPr>
                  <a:t>Řešením jsou dva vektory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acc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83" y="3600337"/>
                <a:ext cx="8416349" cy="2651431"/>
              </a:xfrm>
              <a:prstGeom prst="rect">
                <a:avLst/>
              </a:prstGeom>
              <a:blipFill rotWithShape="1">
                <a:blip r:embed="rId2"/>
                <a:stretch>
                  <a:fillRect b="-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5031" y="319991"/>
                <a:ext cx="7655505" cy="6852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chybějící souřadnice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tak, aby platilo: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(1;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−2; 0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acc>
                          <m:accPr>
                            <m:chr m:val="⃗"/>
                            <m:ctrlPr>
                              <a:rPr lang="cs-CZ" b="0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dirty="0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  <m:acc>
                          <m:accPr>
                            <m:chr m:val="⃗"/>
                            <m:ctrlPr>
                              <a:rPr lang="cs-CZ" b="0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dirty="0" smtClean="0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</m:acc>
                      </m:e>
                    </m:d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=8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5031" y="319991"/>
                <a:ext cx="7655505" cy="685252"/>
              </a:xfrm>
              <a:prstGeom prst="rect">
                <a:avLst/>
              </a:prstGeom>
              <a:blipFill rotWithShape="1">
                <a:blip r:embed="rId3"/>
                <a:stretch>
                  <a:fillRect l="-637" t="-4425" b="-11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9998" y="40100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997" y="1183136"/>
                <a:ext cx="8340539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𝟐</m:t>
                    </m:r>
                    <m:acc>
                      <m:accPr>
                        <m:chr m:val="⃗"/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𝟑</m:t>
                    </m:r>
                    <m:acc>
                      <m:accPr>
                        <m:chr m:val="⃗"/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</m:oMath>
                </a14:m>
                <a:endParaRPr lang="cs-CZ" b="1" i="1" dirty="0" smtClean="0">
                  <a:cs typeface="Times New Roman" pitchFamily="18" charset="0"/>
                </a:endParaRPr>
              </a:p>
              <a:p>
                <a:endParaRPr lang="cs-CZ" sz="1000" b="1" i="1" dirty="0" smtClean="0"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𝑤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∙1−3∙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𝑤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−3∙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000" dirty="0" smtClean="0"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𝒘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1183136"/>
                <a:ext cx="8340539" cy="1508105"/>
              </a:xfrm>
              <a:prstGeom prst="rect">
                <a:avLst/>
              </a:prstGeom>
              <a:blipFill rotWithShape="1">
                <a:blip r:embed="rId5"/>
                <a:stretch>
                  <a:fillRect b="-2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2695611"/>
                <a:ext cx="8416349" cy="8856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𝒘</m:t>
                            </m:r>
                          </m:e>
                        </m:acc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rad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ra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𝒘</m:t>
                                </m:r>
                              </m:e>
                              <m:sub>
                                <m: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𝟏</m:t>
                                </m:r>
                              </m:sub>
                            </m:sSub>
                          </m:e>
                          <m:sup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b="1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𝒘</m:t>
                                </m:r>
                              </m:e>
                              <m:sub>
                                <m:r>
                                  <a:rPr lang="cs-CZ" b="1" i="1"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sub>
                            </m:sSub>
                          </m:e>
                          <m:sup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95611"/>
                <a:ext cx="8416349" cy="88562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8584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Součin čísla a vektoru.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vzorce pro součin čísla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a vektoru,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2579</TotalTime>
  <Words>382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193</cp:revision>
  <dcterms:created xsi:type="dcterms:W3CDTF">2013-01-11T17:11:37Z</dcterms:created>
  <dcterms:modified xsi:type="dcterms:W3CDTF">2014-09-23T15:51:30Z</dcterms:modified>
</cp:coreProperties>
</file>