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6" r:id="rId4"/>
    <p:sldId id="298" r:id="rId5"/>
    <p:sldId id="283" r:id="rId6"/>
    <p:sldId id="299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429000"/>
            <a:ext cx="53285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Lineární závislost a 	  nezávislost vektorů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III-2-10-07_Linearni-zavislost-a-nezavislost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září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59999" y="556855"/>
            <a:ext cx="8377808" cy="150399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000" b="1" dirty="0" smtClean="0">
                <a:latin typeface="Arial Black" pitchFamily="34" charset="0"/>
              </a:rPr>
              <a:t>LINEÁRNÍ ZÁVISLOST A NEZÁVISLOST VEKTORŮ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ovéPole 20"/>
              <p:cNvSpPr txBox="1"/>
              <p:nvPr/>
            </p:nvSpPr>
            <p:spPr>
              <a:xfrm>
                <a:off x="360001" y="3789040"/>
                <a:ext cx="8377808" cy="1815882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Dva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</m:oMath>
                </a14:m>
                <a:r>
                  <a:rPr lang="cs-CZ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nazýváme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 lineárně závislé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lze-li jeden z nich napsat jako násobek druhého vektoru, např.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sz="2800" b="1" i="1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sz="2800" b="1" i="1">
                        <a:latin typeface="Cambria Math"/>
                        <a:ea typeface="Cambria Math"/>
                        <a:cs typeface="Times New Roman" pitchFamily="18" charset="0"/>
                      </a:rPr>
                      <m:t>𝑹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 Tento případ nastane, právě když je lze umístit na jednu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přímku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1" y="3789040"/>
                <a:ext cx="8377808" cy="1815882"/>
              </a:xfrm>
              <a:prstGeom prst="rect">
                <a:avLst/>
              </a:prstGeom>
              <a:blipFill rotWithShape="1">
                <a:blip r:embed="rId2"/>
                <a:stretch>
                  <a:fillRect l="-1232" t="-2310" r="-1304" b="-7591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360001" y="3054151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Lineární závislost a nezávislost vektorů v rovině</a:t>
            </a:r>
          </a:p>
        </p:txBody>
      </p:sp>
    </p:spTree>
    <p:extLst>
      <p:ext uri="{BB962C8B-B14F-4D97-AF65-F5344CB8AC3E}">
        <p14:creationId xmlns:p14="http://schemas.microsoft.com/office/powerpoint/2010/main" val="43416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332656"/>
            <a:ext cx="8377808" cy="100341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000" b="1" dirty="0" smtClean="0">
                <a:latin typeface="Arial Black" pitchFamily="34" charset="0"/>
              </a:rPr>
              <a:t>ROVNOBĚŽNOST VEKTORŮ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1700808"/>
                <a:ext cx="8377808" cy="1513107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Dva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</m:acc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</m:oMath>
                </a14:m>
                <a:r>
                  <a:rPr lang="cs-CZ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jsou </a:t>
                </a:r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rovnoběžné</a:t>
                </a:r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právě tehdy, když jeden z nich je násobkem druhého, tj., když existuje takové reálné číslo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𝒌</m:t>
                    </m:r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že platí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</m:e>
                    </m:acc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acc>
                      <m:accPr>
                        <m:chr m:val="⃗"/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700808"/>
                <a:ext cx="8377808" cy="1513107"/>
              </a:xfrm>
              <a:prstGeom prst="rect">
                <a:avLst/>
              </a:prstGeom>
              <a:blipFill rotWithShape="1">
                <a:blip r:embed="rId2"/>
                <a:stretch>
                  <a:fillRect l="-1232" r="-1304" b="-9055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70000" y="5004000"/>
                <a:ext cx="3480416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−6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 smtClean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000" y="5004000"/>
                <a:ext cx="3480416" cy="68012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013885" y="3473521"/>
                <a:ext cx="768508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Vypočítejte chybějící souřadnici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=(3; 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tak, aby byl s vektorem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−6; 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rovnoběžný.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885" y="3473521"/>
                <a:ext cx="7685085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634" t="-4717" r="-714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60000" y="3535077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60000" y="4264720"/>
                <a:ext cx="83581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	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Musí platit, že jeden vektor je násobkem druhého,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např.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264720"/>
                <a:ext cx="8358122" cy="646331"/>
              </a:xfrm>
              <a:prstGeom prst="rect">
                <a:avLst/>
              </a:prstGeom>
              <a:blipFill rotWithShape="1">
                <a:blip r:embed="rId6"/>
                <a:stretch>
                  <a:fillRect t="-5660" b="-132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995936" y="5004000"/>
                <a:ext cx="4032448" cy="713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2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−2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∙</m:t>
                    </m:r>
                    <m:sSub>
                      <m:sSubPr>
                        <m:ctrlPr>
                          <a:rPr lang="cs-CZ" i="1" smtClean="0">
                            <a:latin typeface="Cambria Math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nor/>
                      </m:rPr>
                      <a:rPr lang="cs-CZ" b="1" i="1" dirty="0">
                        <a:latin typeface="+mj-lt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 smtClean="0">
                  <a:latin typeface="+mj-lt"/>
                  <a:cs typeface="Times New Roman" pitchFamily="18" charset="0"/>
                </a:endParaRPr>
              </a:p>
              <a:p>
                <a:pPr algn="just"/>
                <a:r>
                  <a:rPr lang="cs-CZ" b="1" dirty="0" smtClean="0">
                    <a:ea typeface="Cambria Math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𝒖</m:t>
                        </m:r>
                      </m:e>
                      <m:sub>
                        <m: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</m:t>
                    </m:r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5004000"/>
                <a:ext cx="4032448" cy="71391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60000" y="5750541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má souřadnice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; −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e>
                    </m:d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750541"/>
                <a:ext cx="8358122" cy="369332"/>
              </a:xfrm>
              <a:prstGeom prst="rect">
                <a:avLst/>
              </a:prstGeom>
              <a:blipFill rotWithShape="1">
                <a:blip r:embed="rId8"/>
                <a:stretch>
                  <a:fillRect t="-11475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918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59999" y="1935143"/>
                <a:ext cx="8338969" cy="819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6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∙(−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9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1" dirty="0">
                    <a:cs typeface="Times New Roman" pitchFamily="18" charset="0"/>
                  </a:rPr>
                  <a:t>			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 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1935143"/>
                <a:ext cx="8338969" cy="81932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013884" y="404664"/>
                <a:ext cx="768508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Zjistěte, zda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=(6; −9)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−2; 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jsou lineárně závislé, či lineárně nezávislé.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884" y="404664"/>
                <a:ext cx="7685085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34" t="-12264" r="-714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359999" y="466220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ovéPole 14"/>
              <p:cNvSpPr txBox="1"/>
              <p:nvPr/>
            </p:nvSpPr>
            <p:spPr>
              <a:xfrm>
                <a:off x="359999" y="1195863"/>
                <a:ext cx="83581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Aby vektory </a:t>
                </a:r>
                <a:r>
                  <a:rPr lang="cs-CZ" dirty="0" smtClean="0">
                    <a:cs typeface="Times New Roman" pitchFamily="18" charset="0"/>
                  </a:rPr>
                  <a:t>byly lineárně </a:t>
                </a:r>
                <a:r>
                  <a:rPr lang="cs-CZ" dirty="0" smtClean="0">
                    <a:cs typeface="Times New Roman" pitchFamily="18" charset="0"/>
                  </a:rPr>
                  <a:t>závislé, musí existovat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takové, aby platilo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1195863"/>
                <a:ext cx="8358122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584" t="-13208" b="-132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59999" y="2799050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jsou lineárně nezávislé (nejsou rovnoběžné).</a:t>
                </a:r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2799050"/>
                <a:ext cx="8358122" cy="369332"/>
              </a:xfrm>
              <a:prstGeom prst="rect">
                <a:avLst/>
              </a:prstGeom>
              <a:blipFill rotWithShape="1">
                <a:blip r:embed="rId6"/>
                <a:stretch>
                  <a:fillRect t="-22951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59999" y="5057918"/>
                <a:ext cx="8338969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 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7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(−1)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42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6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</m:t>
                    </m:r>
                  </m:oMath>
                </a14:m>
                <a:r>
                  <a:rPr lang="cs-CZ" b="1" dirty="0">
                    <a:cs typeface="Times New Roman" pitchFamily="18" charset="0"/>
                  </a:rPr>
                  <a:t>			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  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𝒌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</m:t>
                    </m:r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5057918"/>
                <a:ext cx="8338969" cy="68012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ovéPole 19"/>
              <p:cNvSpPr txBox="1"/>
              <p:nvPr/>
            </p:nvSpPr>
            <p:spPr>
              <a:xfrm>
                <a:off x="1013884" y="3527439"/>
                <a:ext cx="768508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Zjistěte, zda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=(−1; 6)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−7; 42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jsou lineárně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závislé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či lineárně nezávislé.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884" y="3527439"/>
                <a:ext cx="7685085" cy="646331"/>
              </a:xfrm>
              <a:prstGeom prst="rect">
                <a:avLst/>
              </a:prstGeom>
              <a:blipFill rotWithShape="1">
                <a:blip r:embed="rId8"/>
                <a:stretch>
                  <a:fillRect l="-634" t="-12264" r="-714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359999" y="3588995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/>
              <p:cNvSpPr txBox="1"/>
              <p:nvPr/>
            </p:nvSpPr>
            <p:spPr>
              <a:xfrm>
                <a:off x="359999" y="4318638"/>
                <a:ext cx="83581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Aby vektory </a:t>
                </a:r>
                <a:r>
                  <a:rPr lang="cs-CZ" dirty="0" smtClean="0">
                    <a:cs typeface="Times New Roman" pitchFamily="18" charset="0"/>
                  </a:rPr>
                  <a:t>byly lineárně </a:t>
                </a:r>
                <a:r>
                  <a:rPr lang="cs-CZ" dirty="0" smtClean="0">
                    <a:cs typeface="Times New Roman" pitchFamily="18" charset="0"/>
                  </a:rPr>
                  <a:t>závislé, musí existovat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takové, aby platilo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4318638"/>
                <a:ext cx="8358122" cy="646331"/>
              </a:xfrm>
              <a:prstGeom prst="rect">
                <a:avLst/>
              </a:prstGeom>
              <a:blipFill rotWithShape="1">
                <a:blip r:embed="rId9"/>
                <a:stretch>
                  <a:fillRect l="-584" t="-13208" b="-132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59999" y="5921825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Platí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</m:acc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𝒖</m:t>
                        </m:r>
                      </m:e>
                    </m:acc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jsou lineárně závislé (jsou rovnoběžné).</a:t>
                </a:r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5921825"/>
                <a:ext cx="8358122" cy="369332"/>
              </a:xfrm>
              <a:prstGeom prst="rect">
                <a:avLst/>
              </a:prstGeom>
              <a:blipFill rotWithShape="1">
                <a:blip r:embed="rId10"/>
                <a:stretch>
                  <a:fillRect t="-22951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591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5" grpId="0"/>
      <p:bldP spid="18" grpId="0"/>
      <p:bldP spid="19" grpId="0"/>
      <p:bldP spid="20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013884" y="404664"/>
                <a:ext cx="768508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Jsou dány body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𝐴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</m:d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𝐵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𝐶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 Určete zbývající souřadnice bodu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tak, aby body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ležely na jedné přímce.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884" y="404664"/>
                <a:ext cx="7685085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634" t="-4717" r="-714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359999" y="466220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60000" y="1380529"/>
            <a:ext cx="8358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cs typeface="Times New Roman" pitchFamily="18" charset="0"/>
              </a:rPr>
              <a:t>Využijeme  lineární závislosti, tj., když dva vektory lze umístit na jednu přímku</a:t>
            </a:r>
            <a:endParaRPr lang="cs-CZ" b="1" i="1" dirty="0" smtClean="0">
              <a:latin typeface="Cambria Math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60000" y="1877671"/>
                <a:ext cx="7685085" cy="18256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Zvolíme dva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𝐴𝐵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𝐴𝐶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algn="just"/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𝐵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𝐴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−2−2;−1−</m:t>
                        </m:r>
                        <m:d>
                          <m:dPr>
                            <m:ctrlP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−3</m:t>
                            </m:r>
                          </m:e>
                        </m:d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−4; 2</m:t>
                        </m:r>
                      </m:e>
                    </m:d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𝐶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𝐴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10−2; 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</m:t>
                        </m:r>
                        <m:d>
                          <m:dPr>
                            <m:ctrlP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−3</m:t>
                            </m:r>
                          </m:e>
                        </m:d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8;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+3</m:t>
                        </m:r>
                      </m:e>
                    </m:d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877671"/>
                <a:ext cx="7685085" cy="1825628"/>
              </a:xfrm>
              <a:prstGeom prst="rect">
                <a:avLst/>
              </a:prstGeom>
              <a:blipFill rotWithShape="1">
                <a:blip r:embed="rId4"/>
                <a:stretch>
                  <a:fillRect l="-634" t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/>
              <p:cNvSpPr txBox="1"/>
              <p:nvPr/>
            </p:nvSpPr>
            <p:spPr>
              <a:xfrm>
                <a:off x="360000" y="3711991"/>
                <a:ext cx="83581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cs typeface="Times New Roman" pitchFamily="18" charset="0"/>
                  </a:rPr>
                  <a:t>Aby vektory </a:t>
                </a:r>
                <a:r>
                  <a:rPr lang="cs-CZ" dirty="0" smtClean="0">
                    <a:cs typeface="Times New Roman" pitchFamily="18" charset="0"/>
                  </a:rPr>
                  <a:t>byly lineárně </a:t>
                </a:r>
                <a:r>
                  <a:rPr lang="cs-CZ" dirty="0" smtClean="0">
                    <a:cs typeface="Times New Roman" pitchFamily="18" charset="0"/>
                  </a:rPr>
                  <a:t>závislé, musí existovat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  <m:r>
                      <a:rPr lang="cs-CZ" b="0" i="1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takové, aby platilo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</m:acc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𝑘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b="1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dirty="0"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sSub>
                      <m:sSub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𝑢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i="1" dirty="0" smtClean="0">
                  <a:latin typeface="Cambria Math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711991"/>
                <a:ext cx="8358122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584" t="-13208" b="-132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26381" y="4517235"/>
                <a:ext cx="3480416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	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8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(−4)</m:t>
                    </m:r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 smtClean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</a:t>
                </a:r>
                <a:r>
                  <a:rPr lang="cs-CZ" dirty="0" smtClean="0">
                    <a:cs typeface="Times New Roman" pitchFamily="18" charset="0"/>
                  </a:rPr>
                  <a:t>	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=−2</m:t>
                    </m:r>
                  </m:oMath>
                </a14:m>
                <a:endParaRPr lang="cs-CZ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381" y="4517235"/>
                <a:ext cx="3480416" cy="68012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969207" y="4517235"/>
                <a:ext cx="4032448" cy="7139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>
                    <a:cs typeface="Times New Roman" pitchFamily="18" charset="0"/>
                  </a:rPr>
                  <a:t> </a:t>
                </a:r>
                <a:r>
                  <a:rPr lang="cs-CZ" dirty="0" smtClean="0">
                    <a:cs typeface="Times New Roman" pitchFamily="18" charset="0"/>
                  </a:rPr>
                  <a:t>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𝑦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/>
                        <a:ea typeface="Cambria Math" panose="02040503050406030204" pitchFamily="18" charset="0"/>
                        <a:cs typeface="Times New Roman" pitchFamily="18" charset="0"/>
                      </a:rPr>
                      <m:t>+3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ea typeface="Cambria Math" panose="02040503050406030204" pitchFamily="18" charset="0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2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 panose="02040503050406030204" pitchFamily="18" charset="0"/>
                        <a:cs typeface="Times New Roman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cs-CZ" b="1" i="1" dirty="0">
                        <a:latin typeface="+mj-lt"/>
                        <a:cs typeface="Times New Roman" pitchFamily="18" charset="0"/>
                      </a:rPr>
                      <m:t>		</m:t>
                    </m:r>
                  </m:oMath>
                </a14:m>
                <a:endParaRPr lang="cs-CZ" dirty="0" smtClean="0">
                  <a:latin typeface="+mj-lt"/>
                  <a:cs typeface="Times New Roman" pitchFamily="18" charset="0"/>
                </a:endParaRPr>
              </a:p>
              <a:p>
                <a:pPr algn="just"/>
                <a:r>
                  <a:rPr lang="cs-CZ" b="1" dirty="0" smtClean="0">
                    <a:ea typeface="Cambria Math"/>
                    <a:cs typeface="Times New Roman" pitchFamily="18" charset="0"/>
                  </a:rPr>
                  <a:t>  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</m:sub>
                    </m:sSub>
                    <m:r>
                      <m:rPr>
                        <m:nor/>
                      </m:rPr>
                      <a:rPr lang="cs-CZ" b="1" i="1" dirty="0">
                        <a:latin typeface="Cambria Math"/>
                        <a:cs typeface="Times New Roman" pitchFamily="18" charset="0"/>
                      </a:rPr>
                      <m:t>		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</m:t>
                    </m:r>
                  </m:oMath>
                </a14:m>
                <a:endParaRPr lang="cs-CZ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9207" y="4517235"/>
                <a:ext cx="4032448" cy="713913"/>
              </a:xfrm>
              <a:prstGeom prst="rect">
                <a:avLst/>
              </a:prstGeom>
              <a:blipFill rotWithShape="1">
                <a:blip r:embed="rId7"/>
                <a:stretch>
                  <a:fillRect b="-25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5624416"/>
                <a:ext cx="8358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Souřadnice bodu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C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jsou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𝑪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𝟏𝟎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 −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𝟕</m:t>
                        </m:r>
                      </m:e>
                    </m:d>
                  </m:oMath>
                </a14:m>
                <a:r>
                  <a:rPr lang="cs-CZ" b="1" i="1" dirty="0" smtClean="0">
                    <a:latin typeface="Cambria Math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624416"/>
                <a:ext cx="8358122" cy="369332"/>
              </a:xfrm>
              <a:prstGeom prst="rect">
                <a:avLst/>
              </a:prstGeom>
              <a:blipFill rotWithShape="1">
                <a:blip r:embed="rId8"/>
                <a:stretch>
                  <a:fillRect l="-584" t="-11667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7777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20" grpId="0"/>
      <p:bldP spid="23" grpId="0"/>
      <p:bldP spid="14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Lineární závislost a nezávislost vektorů v rovině, rovnoběžnost vektorů.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znají teorii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příklady na dané téma.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Dr. Jana Kolouchová a kol.: Matematika pro SOŠ a studijní obory SOU, 5. část,             1. vydání 1987, SPN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1277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2766</TotalTime>
  <Words>454</Words>
  <Application>Microsoft Office PowerPoint</Application>
  <PresentationFormat>Předvádění na obrazovce (4:3)</PresentationFormat>
  <Paragraphs>68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User</cp:lastModifiedBy>
  <cp:revision>207</cp:revision>
  <dcterms:created xsi:type="dcterms:W3CDTF">2013-01-11T17:11:37Z</dcterms:created>
  <dcterms:modified xsi:type="dcterms:W3CDTF">1980-01-03T23:10:19Z</dcterms:modified>
</cp:coreProperties>
</file>