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90" r:id="rId5"/>
    <p:sldId id="286" r:id="rId6"/>
    <p:sldId id="291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5328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         Skalární součin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             dvou vektorů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III-2-10-09_Skalarni-soucin-dvou-vektoru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září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1296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atin typeface="Arial Black" pitchFamily="34" charset="0"/>
              </a:rPr>
              <a:t>SKALÁRNÍ SOUČIN DVOU VEKTORŮ</a:t>
            </a:r>
            <a:endParaRPr lang="cs-CZ" sz="18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60000" y="2060848"/>
                <a:ext cx="8377808" cy="144655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Skalární součin dvou nenulových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a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je reálné číslo</a:t>
                </a:r>
              </a:p>
              <a:p>
                <a:pPr algn="just"/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24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b="1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cs-CZ" sz="2400" b="1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𝒖</m:t>
                            </m:r>
                          </m:e>
                        </m:acc>
                      </m:e>
                    </m:d>
                    <m:r>
                      <a:rPr lang="cs-CZ" sz="2400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d>
                      <m:dPr>
                        <m:begChr m:val="|"/>
                        <m:endChr m:val="|"/>
                        <m:ctrlPr>
                          <a:rPr lang="cs-CZ" sz="24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400" b="1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cs-CZ" sz="2400" b="1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𝒗</m:t>
                            </m:r>
                          </m:e>
                        </m:acc>
                      </m:e>
                    </m:d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𝒄𝒐𝒔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𝝋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1100" b="1" dirty="0" smtClean="0">
                  <a:cs typeface="Times New Roman" pitchFamily="18" charset="0"/>
                </a:endParaRPr>
              </a:p>
              <a:p>
                <a:pPr algn="ctr"/>
                <a:endParaRPr lang="cs-CZ" sz="1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060848"/>
                <a:ext cx="8377808" cy="1446550"/>
              </a:xfrm>
              <a:prstGeom prst="rect">
                <a:avLst/>
              </a:prstGeom>
              <a:blipFill rotWithShape="1">
                <a:blip r:embed="rId2"/>
                <a:stretch>
                  <a:fillRect l="-870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59999" y="3789040"/>
                <a:ext cx="8377808" cy="2164375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cs-CZ" sz="1100" b="1" dirty="0" smtClean="0">
                  <a:cs typeface="Times New Roman" pitchFamily="18" charset="0"/>
                </a:endParaRPr>
              </a:p>
              <a:p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Ze vzorce pro výpočet úhlu</a:t>
                </a:r>
              </a:p>
              <a:p>
                <a:pPr algn="ctr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cs typeface="Times New Roman" pitchFamily="18" charset="0"/>
                      </a:rPr>
                      <m:t>𝑐𝑜𝑠</m:t>
                    </m:r>
                    <m:r>
                      <a:rPr lang="cs-CZ" sz="2400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400" i="1">
                        <a:latin typeface="Cambria Math"/>
                        <a:ea typeface="Cambria Math"/>
                        <a:cs typeface="Times New Roman" pitchFamily="18" charset="0"/>
                      </a:rPr>
                      <m:t>𝜑</m:t>
                    </m:r>
                    <m:r>
                      <a:rPr lang="cs-CZ" sz="2400" i="1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24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𝑢</m:t>
                                </m:r>
                              </m:e>
                            </m:acc>
                          </m:e>
                        </m:d>
                        <m:r>
                          <a:rPr lang="cs-CZ" sz="24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∙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cs-CZ" sz="2400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𝑣</m:t>
                                </m:r>
                              </m:e>
                            </m:acc>
                          </m:e>
                        </m:d>
                      </m:den>
                    </m:f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algn="ctr"/>
                <a:r>
                  <a:rPr lang="cs-CZ" sz="20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			        dostaneme</a:t>
                </a:r>
              </a:p>
              <a:p>
                <a:pPr algn="ctr"/>
                <a:endParaRPr lang="cs-CZ" sz="1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𝒖</m:t>
                              </m:r>
                            </m:e>
                          </m:acc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𝒗</m:t>
                              </m:r>
                            </m:e>
                          </m:acc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𝒄𝒐𝒔</m:t>
                      </m:r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𝝋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𝟐</m:t>
                          </m:r>
                        </m:sub>
                      </m:sSub>
                      <m:sSub>
                        <m:sSubPr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9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3789040"/>
                <a:ext cx="8377808" cy="2164375"/>
              </a:xfrm>
              <a:prstGeom prst="rect">
                <a:avLst/>
              </a:prstGeom>
              <a:blipFill rotWithShape="1">
                <a:blip r:embed="rId3"/>
                <a:stretch>
                  <a:fillRect l="-728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60000" y="980728"/>
                <a:ext cx="8377808" cy="192360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Nechť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; 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jsou vektory v rovině. Pak (podle vzorce pro výpočet úhlu dvou vektorů) lze skalární součin vyjádřit ve tvaru:</a:t>
                </a:r>
              </a:p>
              <a:p>
                <a:endParaRPr lang="cs-CZ" sz="1100" b="1" dirty="0" smtClean="0">
                  <a:cs typeface="Times New Roman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b="1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cs-CZ" sz="2800" b="1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𝒖</m:t>
                          </m:r>
                        </m:e>
                      </m:acc>
                      <m:r>
                        <a:rPr lang="cs-CZ" sz="28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800" b="1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cs-CZ" sz="2800" b="1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𝒗</m:t>
                          </m:r>
                        </m:e>
                      </m:acc>
                      <m:r>
                        <a:rPr lang="cs-CZ" sz="28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28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𝟐</m:t>
                          </m:r>
                        </m:sub>
                      </m:sSub>
                      <m:sSub>
                        <m:sSubPr>
                          <m:ctrlP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8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sz="2800" b="1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:endParaRPr lang="cs-CZ" sz="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980728"/>
                <a:ext cx="8377808" cy="1923604"/>
              </a:xfrm>
              <a:prstGeom prst="rect">
                <a:avLst/>
              </a:prstGeom>
              <a:blipFill rotWithShape="1">
                <a:blip r:embed="rId2"/>
                <a:stretch>
                  <a:fillRect l="-870" t="-1558" r="-94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033037" y="3719743"/>
                <a:ext cx="76850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=(3;−5)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−2; 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37" y="3719743"/>
                <a:ext cx="7685085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34" t="-2131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60000" y="3642799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0" y="5119599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cs typeface="Times New Roman" pitchFamily="18" charset="0"/>
                  </a:rPr>
                  <a:t>S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kalární </a:t>
                </a:r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je číslo -16.</a:t>
                </a:r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119599"/>
                <a:ext cx="8358122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4433379"/>
                <a:ext cx="768508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−2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−5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∙2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𝟏𝟔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4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433379"/>
                <a:ext cx="7685085" cy="430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58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5031" y="1509235"/>
                <a:ext cx="7655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Vypočítejte skalární součin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−5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5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úhel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031" y="1509235"/>
                <a:ext cx="7655505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637" t="-21667" r="-2946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59998" y="1432291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59998" y="2366027"/>
                <a:ext cx="83581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0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0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000" b="1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0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000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sz="2000" b="1" i="1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cs-CZ" sz="20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sz="20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sz="2000" b="0" i="1">
                        <a:latin typeface="Cambria Math"/>
                        <a:ea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20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cs-CZ" sz="200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000" b="0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=4∙5+(−5)∙4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endParaRPr lang="cs-CZ" sz="2000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8" y="2366027"/>
                <a:ext cx="8358122" cy="400110"/>
              </a:xfrm>
              <a:prstGeom prst="rect">
                <a:avLst/>
              </a:prstGeom>
              <a:blipFill rotWithShape="1">
                <a:blip r:embed="rId4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59997" y="5071895"/>
                <a:ext cx="834053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jsou kolmé.</a:t>
                </a:r>
                <a:endParaRPr lang="cs-CZ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7" y="5071895"/>
                <a:ext cx="8340539" cy="461665"/>
              </a:xfrm>
              <a:prstGeom prst="rect">
                <a:avLst/>
              </a:prstGeom>
              <a:blipFill rotWithShape="1"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806676" y="3313092"/>
                <a:ext cx="7685085" cy="1173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𝑐𝑜𝑠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 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𝜑</m:t>
                      </m:r>
                      <m:r>
                        <a:rPr lang="cs-CZ" sz="2000" b="0" i="1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0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𝑢</m:t>
                                  </m:r>
                                </m:e>
                              </m:acc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𝑣</m:t>
                                  </m:r>
                                </m:e>
                              </m:acc>
                            </m:e>
                          </m: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0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𝑢</m:t>
                                  </m:r>
                                </m:e>
                              </m:acc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</m:t>
                          </m:r>
                          <m:d>
                            <m:dPr>
                              <m:begChr m:val="|"/>
                              <m:endChr m:val="|"/>
                              <m:ctrlPr>
                                <a:rPr lang="cs-CZ" sz="2000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2000" i="1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𝑣</m:t>
                                  </m:r>
                                </m:e>
                              </m:acc>
                            </m:e>
                          </m:d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 panose="02040503050406030204" pitchFamily="18" charset="0"/>
                          <a:cs typeface="Times New Roman" pitchFamily="18" charset="0"/>
                        </a:rPr>
                        <m:t>=0</m:t>
                      </m:r>
                    </m:oMath>
                  </m:oMathPara>
                </a14:m>
                <a:endParaRPr lang="cs-CZ" sz="2000" i="1" dirty="0" smtClean="0"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  <a:p>
                <a:endParaRPr lang="cs-CZ" sz="1000" i="1" dirty="0" smtClean="0"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000" b="1" dirty="0" smtClean="0">
                    <a:ea typeface="Cambria Math"/>
                    <a:cs typeface="Times New Roman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𝝋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𝟗𝟎</m:t>
                    </m:r>
                    <m:r>
                      <a:rPr lang="cs-CZ" sz="20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°</m:t>
                    </m:r>
                  </m:oMath>
                </a14:m>
                <a:endParaRPr lang="cs-CZ" sz="2000" b="1" dirty="0" smtClean="0"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676" y="3313092"/>
                <a:ext cx="7685085" cy="1173463"/>
              </a:xfrm>
              <a:prstGeom prst="rect">
                <a:avLst/>
              </a:prstGeom>
              <a:blipFill rotWithShape="1">
                <a:blip r:embed="rId6"/>
                <a:stretch>
                  <a:fillRect b="-20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406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332656"/>
            <a:ext cx="8377808" cy="9361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atin typeface="Arial Black" pitchFamily="34" charset="0"/>
              </a:rPr>
              <a:t>KOLMOST VEKTORŮ</a:t>
            </a:r>
            <a:endParaRPr lang="cs-CZ" sz="18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60000" y="1556792"/>
                <a:ext cx="8377808" cy="2539926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Skalární součin dvou nenulových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</m:acc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16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400" b="1" i="1">
                              <a:latin typeface="Cambria Math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cs-CZ" sz="2400" b="1" i="1" smtClean="0">
                              <a:latin typeface="Cambria Math"/>
                              <a:cs typeface="Times New Roman" pitchFamily="18" charset="0"/>
                            </a:rPr>
                            <m:t>𝒂</m:t>
                          </m:r>
                        </m:e>
                      </m:acc>
                      <m:r>
                        <a:rPr lang="cs-CZ" sz="24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sz="2400" b="1" i="1">
                              <a:latin typeface="Cambria Math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cs-CZ" sz="2400" b="1" i="1" smtClean="0">
                              <a:latin typeface="Cambria Math"/>
                              <a:cs typeface="Times New Roman" pitchFamily="18" charset="0"/>
                            </a:rPr>
                            <m:t>𝒃</m:t>
                          </m:r>
                        </m:e>
                      </m:acc>
                      <m:r>
                        <a:rPr lang="cs-CZ" sz="2400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2400" b="1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</m:d>
                      <m:r>
                        <a:rPr lang="cs-CZ" sz="2400" b="1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b="1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sz="2400" b="1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2400" b="1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𝒃</m:t>
                              </m:r>
                            </m:e>
                          </m:acc>
                        </m:e>
                      </m:d>
                      <m:r>
                        <a:rPr lang="cs-CZ" sz="24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𝒄𝒐𝒔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𝝋</m:t>
                      </m:r>
                    </m:oMath>
                  </m:oMathPara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sz="16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j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e roven nule, jestliže vektory svírají pravý úhel, tj. je-li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𝝋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𝟗𝟎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°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1100" b="1" dirty="0" smtClean="0">
                  <a:cs typeface="Times New Roman" pitchFamily="18" charset="0"/>
                </a:endParaRPr>
              </a:p>
              <a:p>
                <a:pPr algn="ctr"/>
                <a:endParaRPr lang="cs-CZ" sz="1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556792"/>
                <a:ext cx="8377808" cy="2539926"/>
              </a:xfrm>
              <a:prstGeom prst="rect">
                <a:avLst/>
              </a:prstGeom>
              <a:blipFill rotWithShape="1">
                <a:blip r:embed="rId2"/>
                <a:stretch>
                  <a:fillRect l="-870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33035" y="4663172"/>
                <a:ext cx="76850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 libovolné souřadnice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který je kolmý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=(3;−5)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35" y="4663172"/>
                <a:ext cx="7685085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634" t="-2131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359998" y="4586228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59998" y="5376808"/>
                <a:ext cx="768508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Napříkklad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e>
                    </m:d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nebo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e>
                    </m:d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nebo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𝟏𝟎</m:t>
                        </m:r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𝟔</m:t>
                        </m:r>
                      </m:e>
                    </m:d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atd. </a:t>
                </a:r>
              </a:p>
              <a:p>
                <a:pPr algn="just"/>
                <a:endParaRPr lang="cs-CZ" sz="4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8" y="5376808"/>
                <a:ext cx="7685085" cy="430887"/>
              </a:xfrm>
              <a:prstGeom prst="rect">
                <a:avLst/>
              </a:prstGeom>
              <a:blipFill rotWithShape="1">
                <a:blip r:embed="rId5"/>
                <a:stretch>
                  <a:fillRect t="-7042" b="-70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307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Skalární součin dvou vektorů, kolmost vektorů.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vzorec pro výpočet skalárního součinu dvou vektorů v rovině. Znají podmínky pro kolmost dvou vektorů, řeší příklady na dané téma.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7008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2458</TotalTime>
  <Words>424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187</cp:revision>
  <dcterms:created xsi:type="dcterms:W3CDTF">2013-01-11T17:11:37Z</dcterms:created>
  <dcterms:modified xsi:type="dcterms:W3CDTF">2014-09-23T15:49:35Z</dcterms:modified>
</cp:coreProperties>
</file>