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90" r:id="rId5"/>
    <p:sldId id="292" r:id="rId6"/>
    <p:sldId id="286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5328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Parametrické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vyjádření přímky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               v rovině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III-2-10-10_Parametricke-vyjadreni-primky-v-rovine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říjen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918" y="2249913"/>
            <a:ext cx="2130330" cy="179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332656"/>
            <a:ext cx="8377808" cy="12961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PARAMETRICKÉ VYJÁDŘENÍ</a:t>
            </a:r>
          </a:p>
          <a:p>
            <a:pPr algn="ctr"/>
            <a:r>
              <a:rPr lang="cs-CZ" sz="3600" b="1" smtClean="0">
                <a:latin typeface="Arial Black" pitchFamily="34" charset="0"/>
              </a:rPr>
              <a:t>PŘÍMKY V ROVINĚ</a:t>
            </a:r>
            <a:endParaRPr lang="cs-CZ" sz="18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1844824"/>
                <a:ext cx="8377808" cy="2585323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Nechť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𝑿</m:t>
                    </m:r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; </m:t>
                    </m:r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 a nechť </a:t>
                </a:r>
                <a:r>
                  <a:rPr lang="cs-CZ" sz="2800" b="1" i="1" dirty="0" smtClean="0">
                    <a:latin typeface="Times New Roman" pitchFamily="18" charset="0"/>
                    <a:cs typeface="Times New Roman" pitchFamily="18" charset="0"/>
                  </a:rPr>
                  <a:t>t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je libovolné reálné číslo. Rovnici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𝑿</m:t>
                    </m:r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𝒕</m:t>
                    </m:r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můžeme rozepsat takto:</a:t>
                </a:r>
              </a:p>
              <a:p>
                <a:r>
                  <a:rPr lang="cs-CZ" sz="2800" b="1" dirty="0" smtClean="0">
                    <a:cs typeface="Times New Roman" pitchFamily="18" charset="0"/>
                  </a:rPr>
                  <a:t>			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</m:oMath>
                </a14:m>
                <a:endParaRPr lang="cs-CZ" sz="28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b="1" dirty="0">
                    <a:cs typeface="Times New Roman" pitchFamily="18" charset="0"/>
                  </a:rPr>
                  <a:t>		</a:t>
                </a:r>
                <a:r>
                  <a:rPr lang="cs-CZ" sz="2800" b="1" dirty="0" smtClean="0">
                    <a:cs typeface="Times New Roman" pitchFamily="18" charset="0"/>
                  </a:rPr>
                  <a:t>	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cs-CZ" sz="28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844824"/>
                <a:ext cx="8377808" cy="2585323"/>
              </a:xfrm>
              <a:prstGeom prst="rect">
                <a:avLst/>
              </a:prstGeom>
              <a:blipFill rotWithShape="1">
                <a:blip r:embed="rId2"/>
                <a:stretch>
                  <a:fillRect l="-1232" r="-1304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257" y="4581128"/>
            <a:ext cx="6347293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000" y="908720"/>
                <a:ext cx="8377808" cy="76944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endParaRPr lang="cs-CZ" sz="105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nazýváme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směrový vektor přímky.</a:t>
                </a:r>
                <a:endParaRPr lang="cs-CZ" sz="2800" b="1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8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908720"/>
                <a:ext cx="8377808" cy="769441"/>
              </a:xfrm>
              <a:prstGeom prst="rect">
                <a:avLst/>
              </a:prstGeom>
              <a:blipFill rotWithShape="1">
                <a:blip r:embed="rId2"/>
                <a:stretch>
                  <a:fillRect l="-870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0000" y="2132856"/>
            <a:ext cx="8377808" cy="1146468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endParaRPr lang="cs-CZ" sz="105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Směrový vektor přímky je takový nenulový vektor, který je s danou přímkou rovnoběžný.</a:t>
            </a:r>
            <a:endParaRPr lang="cs-CZ" sz="2800" b="1" i="1" dirty="0" smtClean="0">
              <a:latin typeface="Cambria Math"/>
              <a:cs typeface="Times New Roman" pitchFamily="18" charset="0"/>
            </a:endParaRPr>
          </a:p>
          <a:p>
            <a:pPr algn="just"/>
            <a:endParaRPr lang="cs-CZ" sz="10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0000" y="4221088"/>
            <a:ext cx="8377808" cy="151580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endParaRPr lang="cs-CZ" sz="105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Každé hodnotě parametru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odpovídá právě jeden bod přímky a obrácené každému bodu přímky přísluší právě jedna hodnota parametru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i="1" dirty="0" smtClean="0">
              <a:latin typeface="Cambria Math"/>
              <a:cs typeface="Times New Roman" pitchFamily="18" charset="0"/>
            </a:endParaRPr>
          </a:p>
          <a:p>
            <a:pPr algn="just"/>
            <a:endParaRPr lang="cs-CZ" sz="10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58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920880" cy="5597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6008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44213" y="724404"/>
                <a:ext cx="765550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Napište parametrické vyjádření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dané bodem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2; 4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vektorem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4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;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−5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který je s ní rovnoběžný.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213" y="724404"/>
                <a:ext cx="7655505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637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59181" y="78596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59181" y="1719696"/>
                <a:ext cx="835812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		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181" y="1719696"/>
                <a:ext cx="8358122" cy="707886"/>
              </a:xfrm>
              <a:prstGeom prst="rect">
                <a:avLst/>
              </a:prstGeom>
              <a:blipFill rotWithShape="1">
                <a:blip r:embed="rId4"/>
                <a:stretch>
                  <a:fillRect b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44213" y="3009772"/>
                <a:ext cx="765550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Napište parametrické vyjádření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určené dvěma body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3; −2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4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213" y="3009772"/>
                <a:ext cx="7655505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637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59181" y="307132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9181" y="5013176"/>
                <a:ext cx="835812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  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		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181" y="5013176"/>
                <a:ext cx="8358122" cy="707886"/>
              </a:xfrm>
              <a:prstGeom prst="rect">
                <a:avLst/>
              </a:prstGeom>
              <a:blipFill rotWithShape="1">
                <a:blip r:embed="rId6"/>
                <a:stretch>
                  <a:fillRect b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59181" y="3861048"/>
                <a:ext cx="8358122" cy="7475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Zvolíme  vektor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𝒗</m:t>
                        </m:r>
                      </m:e>
                    </m:acc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𝑨𝑩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		          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𝒗</m:t>
                        </m:r>
                      </m:e>
                    </m:acc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0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2−3; 4−</m:t>
                        </m:r>
                        <m:d>
                          <m:dPr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−2</m:t>
                            </m:r>
                          </m:e>
                        </m:d>
                      </m:e>
                    </m:d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=(−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;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181" y="3861048"/>
                <a:ext cx="8358122" cy="747512"/>
              </a:xfrm>
              <a:prstGeom prst="rect">
                <a:avLst/>
              </a:prstGeom>
              <a:blipFill rotWithShape="1">
                <a:blip r:embed="rId7"/>
                <a:stretch>
                  <a:fillRect t="-813" b="-48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4063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8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Parametrické vyjádření přímky v rovině.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parametrické vyjádření přímky v rovině, rozumí pojmům směrový vektor a parametr.. Řeší příklady na dané téma.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7008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2699</TotalTime>
  <Words>272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198</cp:revision>
  <dcterms:created xsi:type="dcterms:W3CDTF">2013-01-11T17:11:37Z</dcterms:created>
  <dcterms:modified xsi:type="dcterms:W3CDTF">2014-09-23T15:49:08Z</dcterms:modified>
</cp:coreProperties>
</file>