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3" r:id="rId4"/>
    <p:sldId id="290" r:id="rId5"/>
    <p:sldId id="292" r:id="rId6"/>
    <p:sldId id="293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slide" Target="slide5.xml"/><Relationship Id="rId7" Type="http://schemas.openxmlformats.org/officeDocument/2006/relationships/image" Target="../media/image23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3463636"/>
            <a:ext cx="5759696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Parametrické vyjádření 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přímky v rovině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	</a:t>
            </a: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Příklady</a:t>
            </a:r>
            <a:endParaRPr lang="cs-CZ" sz="20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III-2-10-11_Parametricke-vyjadreni-primky-v-rovine-Priklady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říjen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639" y="2240049"/>
            <a:ext cx="2130330" cy="179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60000" y="332656"/>
            <a:ext cx="8377808" cy="20162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1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latin typeface="Arial Black" pitchFamily="34" charset="0"/>
              </a:rPr>
              <a:t>PARAMETRICKÉ VYJÁDŘENÍ</a:t>
            </a:r>
          </a:p>
          <a:p>
            <a:pPr algn="ctr"/>
            <a:r>
              <a:rPr lang="cs-CZ" sz="3600" b="1" dirty="0" smtClean="0">
                <a:latin typeface="Arial Black" pitchFamily="34" charset="0"/>
              </a:rPr>
              <a:t>PŘÍMKY V ROVINĚ</a:t>
            </a:r>
          </a:p>
          <a:p>
            <a:pPr algn="ctr"/>
            <a:r>
              <a:rPr lang="cs-CZ" sz="3200" b="1" dirty="0" smtClean="0">
                <a:latin typeface="Arial Black" pitchFamily="34" charset="0"/>
              </a:rPr>
              <a:t>Příklady</a:t>
            </a:r>
            <a:endParaRPr lang="cs-CZ" sz="18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044213" y="2564904"/>
                <a:ext cx="7655505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Napište parametrické vyjádření přímky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procházející bodem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𝟑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e>
                    </m:d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rovnoběžně s přímkou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𝒒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b="1" dirty="0">
                  <a:ea typeface="Cambria Math"/>
                  <a:cs typeface="Times New Roman" pitchFamily="18" charset="0"/>
                </a:endParaRPr>
              </a:p>
              <a:p>
                <a:r>
                  <a:rPr lang="cs-CZ" b="1" i="1" dirty="0">
                    <a:latin typeface="Cambria Math"/>
                    <a:cs typeface="Times New Roman" pitchFamily="18" charset="0"/>
                  </a:rPr>
                  <a:t>	</a:t>
                </a:r>
                <a:r>
                  <a:rPr lang="cs-CZ" b="1" i="1" dirty="0" smtClean="0">
                    <a:latin typeface="Cambria Math"/>
                    <a:cs typeface="Times New Roman" pitchFamily="18" charset="0"/>
                  </a:rPr>
                  <a:t>     	             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4213" y="2564904"/>
                <a:ext cx="7655505" cy="923330"/>
              </a:xfrm>
              <a:prstGeom prst="rect">
                <a:avLst/>
              </a:prstGeom>
              <a:blipFill rotWithShape="1">
                <a:blip r:embed="rId2"/>
                <a:stretch>
                  <a:fillRect l="-637" t="-3311" b="-19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359181" y="262646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60000" y="4791055"/>
                <a:ext cx="835812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sz="2000" b="1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i="1" dirty="0" smtClean="0">
                    <a:latin typeface="Cambria Math"/>
                    <a:cs typeface="Times New Roman" pitchFamily="18" charset="0"/>
                  </a:rPr>
                  <a:t>	     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791055"/>
                <a:ext cx="8358122" cy="707886"/>
              </a:xfrm>
              <a:prstGeom prst="rect">
                <a:avLst/>
              </a:prstGeom>
              <a:blipFill rotWithShape="1">
                <a:blip r:embed="rId3"/>
                <a:stretch>
                  <a:fillRect b="-4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60000" y="3488234"/>
                <a:ext cx="8358122" cy="67710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Směrový  vektor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</m:oMath>
                </a14:m>
                <a:r>
                  <a:rPr lang="cs-CZ" dirty="0" smtClean="0">
                    <a:cs typeface="Times New Roman" pitchFamily="18" charset="0"/>
                  </a:rPr>
                  <a:t> p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římky</a:t>
                </a:r>
                <a:r>
                  <a:rPr lang="cs-CZ" dirty="0" smtClean="0">
                    <a:cs typeface="Times New Roman" pitchFamily="18" charset="0"/>
                  </a:rPr>
                  <a:t> </a:t>
                </a:r>
                <a:r>
                  <a:rPr lang="cs-CZ" b="1" i="1" dirty="0" smtClean="0">
                    <a:cs typeface="Times New Roman" pitchFamily="18" charset="0"/>
                  </a:rPr>
                  <a:t>q</a:t>
                </a:r>
                <a:r>
                  <a:rPr lang="cs-CZ" dirty="0" smtClean="0"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je rovnoběžný s přímkou</a:t>
                </a:r>
                <a:r>
                  <a:rPr lang="cs-CZ" dirty="0" smtClean="0">
                    <a:cs typeface="Times New Roman" pitchFamily="18" charset="0"/>
                  </a:rPr>
                  <a:t> </a:t>
                </a:r>
                <a:r>
                  <a:rPr lang="cs-CZ" b="1" i="1" dirty="0" smtClean="0">
                    <a:cs typeface="Times New Roman" pitchFamily="18" charset="0"/>
                  </a:rPr>
                  <a:t>p</a:t>
                </a:r>
                <a:r>
                  <a:rPr lang="cs-CZ" dirty="0" smtClean="0">
                    <a:cs typeface="Times New Roman" pitchFamily="18" charset="0"/>
                  </a:rPr>
                  <a:t>. </a:t>
                </a:r>
                <a:endParaRPr lang="cs-CZ" sz="2000" b="1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i="1" dirty="0" smtClean="0">
                    <a:latin typeface="Cambria Math"/>
                    <a:cs typeface="Times New Roman" pitchFamily="18" charset="0"/>
                  </a:rPr>
                  <a:t>	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(−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; 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488234"/>
                <a:ext cx="8358122" cy="677108"/>
              </a:xfrm>
              <a:prstGeom prst="rect">
                <a:avLst/>
              </a:prstGeom>
              <a:blipFill rotWithShape="1">
                <a:blip r:embed="rId4"/>
                <a:stretch>
                  <a:fillRect l="-584" t="-5405" b="-810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0614" y="4134960"/>
            <a:ext cx="4957194" cy="239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5912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43999" y="398538"/>
                <a:ext cx="7655505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Napište parametrické vyjádření přímky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která prochází bodem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e>
                    </m:d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a je kolmá k přímce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𝒒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=   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b="1" dirty="0">
                  <a:ea typeface="Cambria Math"/>
                  <a:cs typeface="Times New Roman" pitchFamily="18" charset="0"/>
                </a:endParaRPr>
              </a:p>
              <a:p>
                <a:r>
                  <a:rPr lang="cs-CZ" b="1" i="1" dirty="0">
                    <a:latin typeface="Cambria Math"/>
                    <a:cs typeface="Times New Roman" pitchFamily="18" charset="0"/>
                  </a:rPr>
                  <a:t>	</a:t>
                </a:r>
                <a:r>
                  <a:rPr lang="cs-CZ" b="1" i="1" dirty="0" smtClean="0">
                    <a:latin typeface="Cambria Math"/>
                    <a:cs typeface="Times New Roman" pitchFamily="18" charset="0"/>
                  </a:rPr>
                  <a:t>     	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=−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999" y="398538"/>
                <a:ext cx="7655505" cy="923330"/>
              </a:xfrm>
              <a:prstGeom prst="rect">
                <a:avLst/>
              </a:prstGeom>
              <a:blipFill rotWithShape="1">
                <a:blip r:embed="rId3"/>
                <a:stretch>
                  <a:fillRect l="-637" t="-3289" r="-318"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359999" y="460094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60000" y="3086354"/>
                <a:ext cx="835812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sz="2000" b="1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i="1" dirty="0" smtClean="0">
                    <a:latin typeface="Cambria Math"/>
                    <a:cs typeface="Times New Roman" pitchFamily="18" charset="0"/>
                  </a:rPr>
                  <a:t>	     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086354"/>
                <a:ext cx="8358122" cy="707886"/>
              </a:xfrm>
              <a:prstGeom prst="rect">
                <a:avLst/>
              </a:prstGeom>
              <a:blipFill rotWithShape="1">
                <a:blip r:embed="rId4"/>
                <a:stretch>
                  <a:fillRect b="-43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59999" y="1321868"/>
                <a:ext cx="8358122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Směrový  vektor  přímky </a:t>
                </a:r>
                <a:r>
                  <a:rPr lang="cs-CZ" b="1" i="1" dirty="0" smtClean="0">
                    <a:cs typeface="Times New Roman" pitchFamily="18" charset="0"/>
                  </a:rPr>
                  <a:t>q</a:t>
                </a:r>
                <a:r>
                  <a:rPr lang="cs-CZ" dirty="0" smtClean="0"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je</a:t>
                </a:r>
                <a:r>
                  <a:rPr lang="cs-CZ" dirty="0" smtClean="0">
                    <a:cs typeface="Times New Roman" pitchFamily="18" charset="0"/>
                  </a:rPr>
                  <a:t> </a:t>
                </a:r>
                <a:r>
                  <a:rPr lang="cs-CZ" sz="2000" b="1" i="1" dirty="0" smtClean="0">
                    <a:latin typeface="Cambria Math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(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;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00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.</a:t>
                </a:r>
                <a:endParaRPr lang="cs-CZ" sz="2000" dirty="0"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1321868"/>
                <a:ext cx="8358122" cy="400110"/>
              </a:xfrm>
              <a:prstGeom prst="rect">
                <a:avLst/>
              </a:prstGeom>
              <a:blipFill rotWithShape="1">
                <a:blip r:embed="rId5"/>
                <a:stretch>
                  <a:fillRect l="-584" t="-7692" b="-2769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5" y="2460641"/>
            <a:ext cx="5424081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1837000"/>
                <a:ext cx="8358122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Směrový  vektor  přímky </a:t>
                </a:r>
                <a:r>
                  <a:rPr lang="cs-CZ" b="1" i="1" dirty="0" smtClean="0">
                    <a:cs typeface="Times New Roman" pitchFamily="18" charset="0"/>
                  </a:rPr>
                  <a:t>p</a:t>
                </a:r>
                <a:r>
                  <a:rPr lang="cs-CZ" dirty="0" smtClean="0"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je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cs-CZ" sz="20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např: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𝒗</m:t>
                        </m:r>
                      </m:e>
                    </m:acc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(−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;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sz="200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. Musí platit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𝑢</m:t>
                        </m:r>
                      </m:e>
                    </m:acc>
                    <m:r>
                      <a:rPr lang="cs-CZ" sz="200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⊥</m:t>
                    </m:r>
                    <m:acc>
                      <m:accPr>
                        <m:chr m:val="⃗"/>
                        <m:ctrlPr>
                          <a:rPr lang="cs-CZ" sz="200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acc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𝑣</m:t>
                        </m:r>
                      </m:e>
                    </m:acc>
                  </m:oMath>
                </a14:m>
                <a:endParaRPr lang="cs-CZ" sz="2000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837000"/>
                <a:ext cx="8358122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584" t="-18182" b="-2424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3583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770" y="1862316"/>
            <a:ext cx="2680692" cy="4449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043999" y="398538"/>
                <a:ext cx="765550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Ověřte, zda body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e>
                    </m:d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𝑸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e>
                    </m:d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leží na přímce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b="1" dirty="0">
                  <a:ea typeface="Cambria Math"/>
                  <a:cs typeface="Times New Roman" pitchFamily="18" charset="0"/>
                </a:endParaRPr>
              </a:p>
              <a:p>
                <a:r>
                  <a:rPr lang="cs-CZ" b="1" i="1" dirty="0">
                    <a:latin typeface="Cambria Math"/>
                    <a:cs typeface="Times New Roman" pitchFamily="18" charset="0"/>
                  </a:rPr>
                  <a:t>	</a:t>
                </a:r>
                <a:r>
                  <a:rPr lang="cs-CZ" b="1" i="1" dirty="0" smtClean="0">
                    <a:latin typeface="Cambria Math"/>
                    <a:cs typeface="Times New Roman" pitchFamily="18" charset="0"/>
                  </a:rPr>
                  <a:t>     	  				      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𝟔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999" y="398538"/>
                <a:ext cx="7655505" cy="646331"/>
              </a:xfrm>
              <a:prstGeom prst="rect">
                <a:avLst/>
              </a:prstGeom>
              <a:blipFill rotWithShape="1">
                <a:blip r:embed="rId4"/>
                <a:stretch>
                  <a:fillRect l="-637" t="-5660" b="-2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59999" y="460094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1382" y="1078260"/>
            <a:ext cx="8358122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Bod </a:t>
            </a:r>
            <a:r>
              <a:rPr lang="cs-CZ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cs-CZ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Q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bude ležet na přímce </a:t>
            </a:r>
            <a:r>
              <a:rPr lang="cs-CZ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právě tehdy, bude-li existovat reálné číslo </a:t>
            </a:r>
            <a:r>
              <a:rPr lang="cs-CZ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takové, že bude vyhovovat parametrickým rovnicím přímky </a:t>
            </a:r>
            <a:r>
              <a:rPr lang="cs-CZ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sz="2000" dirty="0">
              <a:latin typeface="Times New Roman" panose="02020603050405020304" pitchFamily="18" charset="0"/>
              <a:ea typeface="Cambria Math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41382" y="1862316"/>
                <a:ext cx="8358122" cy="137871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e>
                    </m:d>
                  </m:oMath>
                </a14:m>
                <a:endParaRPr lang="cs-CZ" sz="2000" dirty="0" smtClean="0">
                  <a:ea typeface="Cambria Math"/>
                  <a:cs typeface="Times New Roman" pitchFamily="18" charset="0"/>
                </a:endParaRPr>
              </a:p>
              <a:p>
                <a:endParaRPr lang="cs-CZ" sz="700" b="1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=&gt;</m:t>
                    </m:r>
                  </m:oMath>
                </a14:m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𝟏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den>
                    </m:f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000" b="1" i="1" dirty="0">
                        <a:latin typeface="Cambria Math"/>
                        <a:cs typeface="Times New Roman" pitchFamily="18" charset="0"/>
                      </a:rPr>
                      <m:t>	</m:t>
                    </m:r>
                  </m:oMath>
                </a14:m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𝟔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r>
                  <a:rPr lang="cs-CZ" sz="2000" b="1" dirty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=&gt;</m:t>
                    </m:r>
                  </m:oMath>
                </a14:m>
                <a:r>
                  <a:rPr lang="cs-CZ" sz="2000" b="1" dirty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𝟏</m:t>
                        </m:r>
                      </m:num>
                      <m:den>
                        <m:r>
                          <a:rPr lang="cs-CZ" sz="20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den>
                    </m:f>
                  </m:oMath>
                </a14:m>
                <a:endParaRPr lang="cs-CZ" sz="2000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2" y="1862316"/>
                <a:ext cx="8358122" cy="137871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41381" y="3210418"/>
                <a:ext cx="8358122" cy="86042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Existuje tedy číslo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𝟏</m:t>
                        </m:r>
                      </m:num>
                      <m:den>
                        <m:r>
                          <a:rPr lang="cs-CZ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které vyhovuje oběma rovnicím.</a:t>
                </a:r>
              </a:p>
              <a:p>
                <a:r>
                  <a:rPr lang="cs-CZ" sz="2400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Bod </a:t>
                </a:r>
                <a:r>
                  <a:rPr lang="cs-CZ" sz="2400" b="1" i="1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  <a:r>
                  <a:rPr lang="cs-CZ" sz="2400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na přímce </a:t>
                </a:r>
                <a:r>
                  <a:rPr lang="cs-CZ" sz="2400" b="1" i="1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  <a:r>
                  <a:rPr lang="cs-CZ" sz="2400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leží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sz="2000" dirty="0"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1" y="3210418"/>
                <a:ext cx="8358122" cy="860428"/>
              </a:xfrm>
              <a:prstGeom prst="rect">
                <a:avLst/>
              </a:prstGeom>
              <a:blipFill rotWithShape="1">
                <a:blip r:embed="rId6"/>
                <a:stretch>
                  <a:fillRect l="-1094" b="-1560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41383" y="4193123"/>
                <a:ext cx="8358122" cy="12279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𝑸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 −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e>
                    </m:d>
                  </m:oMath>
                </a14:m>
                <a:endParaRPr lang="cs-CZ" sz="2000" dirty="0" smtClean="0">
                  <a:ea typeface="Cambria Math"/>
                  <a:cs typeface="Times New Roman" pitchFamily="18" charset="0"/>
                </a:endParaRPr>
              </a:p>
              <a:p>
                <a:endParaRPr lang="cs-CZ" sz="700" b="1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=&gt;</m:t>
                    </m:r>
                  </m:oMath>
                </a14:m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dirty="0" smtClean="0">
                    <a:cs typeface="Times New Roman" pitchFamily="18" charset="0"/>
                  </a:rPr>
                  <a:t>         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000" b="1" i="1" dirty="0">
                        <a:latin typeface="Cambria Math"/>
                        <a:cs typeface="Times New Roman" pitchFamily="18" charset="0"/>
                      </a:rPr>
                      <m:t>	</m:t>
                    </m:r>
                    <m:r>
                      <a:rPr lang="cs-CZ" sz="20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𝟔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r>
                  <a:rPr lang="cs-CZ" sz="2000" b="1" dirty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=&gt;</m:t>
                    </m:r>
                  </m:oMath>
                </a14:m>
                <a:r>
                  <a:rPr lang="cs-CZ" sz="2000" b="1" dirty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𝟕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𝟔</m:t>
                        </m:r>
                      </m:den>
                    </m:f>
                  </m:oMath>
                </a14:m>
                <a:endParaRPr lang="cs-CZ" sz="2000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3" y="4193123"/>
                <a:ext cx="8358122" cy="12279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41382" y="5541225"/>
                <a:ext cx="8358122" cy="73866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Neexistuje tedy číslo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které vyhovuje oběma rovnicím.</a:t>
                </a:r>
              </a:p>
              <a:p>
                <a:r>
                  <a:rPr lang="cs-CZ" sz="2400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Bod </a:t>
                </a:r>
                <a:r>
                  <a:rPr lang="cs-CZ" sz="2400" b="1" i="1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Q</a:t>
                </a:r>
                <a:r>
                  <a:rPr lang="cs-CZ" sz="2400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na přímce </a:t>
                </a:r>
                <a:r>
                  <a:rPr lang="cs-CZ" sz="2400" b="1" i="1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  <a:r>
                  <a:rPr lang="cs-CZ" sz="2400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neleží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sz="2000" dirty="0"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2" y="5541225"/>
                <a:ext cx="8358122" cy="738664"/>
              </a:xfrm>
              <a:prstGeom prst="rect">
                <a:avLst/>
              </a:prstGeom>
              <a:blipFill rotWithShape="1">
                <a:blip r:embed="rId8"/>
                <a:stretch>
                  <a:fillRect l="-1094" t="-4132" b="-1818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26008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41382" y="2008890"/>
                <a:ext cx="8358122" cy="7454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000" b="1" i="1" dirty="0">
                        <a:latin typeface="Cambria Math"/>
                        <a:cs typeface="Times New Roman" pitchFamily="18" charset="0"/>
                      </a:rPr>
                      <m:t>	</m:t>
                    </m:r>
                  </m:oMath>
                </a14:m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	  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𝟔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r>
                  <a:rPr lang="cs-CZ" sz="2000" b="1" dirty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=&gt;</m:t>
                    </m:r>
                  </m:oMath>
                </a14:m>
                <a:r>
                  <a:rPr lang="cs-CZ" sz="2000" b="1" dirty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</m:oMath>
                </a14:m>
                <a:endParaRPr lang="cs-CZ" sz="2000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2" y="2008890"/>
                <a:ext cx="8358122" cy="74546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043999" y="398538"/>
                <a:ext cx="777647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souřadnice průsečíků přímky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s osami soustavy souřadnic.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: 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b="1" dirty="0">
                  <a:ea typeface="Cambria Math"/>
                  <a:cs typeface="Times New Roman" pitchFamily="18" charset="0"/>
                </a:endParaRPr>
              </a:p>
              <a:p>
                <a:r>
                  <a:rPr lang="cs-CZ" b="1" i="1" dirty="0">
                    <a:latin typeface="Cambria Math"/>
                    <a:cs typeface="Times New Roman" pitchFamily="18" charset="0"/>
                  </a:rPr>
                  <a:t>	</a:t>
                </a:r>
                <a:r>
                  <a:rPr lang="cs-CZ" b="1" i="1" dirty="0" smtClean="0">
                    <a:latin typeface="Cambria Math"/>
                    <a:cs typeface="Times New Roman" pitchFamily="18" charset="0"/>
                  </a:rPr>
                  <a:t>     	  				                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𝟔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999" y="398538"/>
                <a:ext cx="7776472" cy="646331"/>
              </a:xfrm>
              <a:prstGeom prst="rect">
                <a:avLst/>
              </a:prstGeom>
              <a:blipFill rotWithShape="1">
                <a:blip r:embed="rId4"/>
                <a:stretch>
                  <a:fillRect l="-627" t="-5660" b="-2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59999" y="460094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41382" y="1078260"/>
                <a:ext cx="8358122" cy="64633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Souřadnice průsečíku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Q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přímky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s osou soustavy souřadnic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x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jsou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𝑸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𝟎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  <a:p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Souřadnice průsečíku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přímky </a:t>
                </a:r>
                <a:r>
                  <a:rPr lang="cs-CZ" b="1" i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s osou soustavy souřadnic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y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jsou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𝒚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dirty="0"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2" y="1078260"/>
                <a:ext cx="8358122" cy="646331"/>
              </a:xfrm>
              <a:prstGeom prst="rect">
                <a:avLst/>
              </a:prstGeom>
              <a:blipFill rotWithShape="1">
                <a:blip r:embed="rId5"/>
                <a:stretch>
                  <a:fillRect l="-584" t="-4717" b="-1415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41381" y="3356992"/>
                <a:ext cx="8358122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cs typeface="Times New Roman" panose="02020603050405020304" pitchFamily="18" charset="0"/>
                      </a:rPr>
                      <m:t>𝑸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  <m:t>𝟏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  <m:t>; 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  <m:t>𝟎</m:t>
                        </m:r>
                      </m:e>
                    </m:d>
                  </m:oMath>
                </a14:m>
                <a:endParaRPr lang="cs-CZ" sz="2000" b="1" dirty="0">
                  <a:solidFill>
                    <a:schemeClr val="tx1"/>
                  </a:solidFill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1" y="3356992"/>
                <a:ext cx="8358122" cy="461665"/>
              </a:xfrm>
              <a:prstGeom prst="rect">
                <a:avLst/>
              </a:prstGeom>
              <a:blipFill rotWithShape="1">
                <a:blip r:embed="rId6"/>
                <a:stretch>
                  <a:fillRect b="-1466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5847" y="1838003"/>
            <a:ext cx="2808313" cy="471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60000" y="2780532"/>
                <a:ext cx="8358122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0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=−</m:t>
                    </m:r>
                    <m:r>
                      <a:rPr lang="cs-CZ" sz="20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780532"/>
                <a:ext cx="8358122" cy="40011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Přímá spojnice 2"/>
          <p:cNvCxnSpPr/>
          <p:nvPr/>
        </p:nvCxnSpPr>
        <p:spPr>
          <a:xfrm>
            <a:off x="1043999" y="2754350"/>
            <a:ext cx="1943825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41382" y="4201780"/>
                <a:ext cx="8358122" cy="7454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 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=&gt;</m:t>
                    </m:r>
                  </m:oMath>
                </a14:m>
                <a:r>
                  <a:rPr lang="cs-CZ" sz="2000" b="1" dirty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000" b="1" i="1" dirty="0">
                        <a:latin typeface="Cambria Math"/>
                        <a:cs typeface="Times New Roman" pitchFamily="18" charset="0"/>
                      </a:rPr>
                      <m:t>	</m:t>
                    </m:r>
                  </m:oMath>
                </a14:m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𝒚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𝟔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sz="2000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2" y="4201780"/>
                <a:ext cx="8358122" cy="745460"/>
              </a:xfrm>
              <a:prstGeom prst="rect">
                <a:avLst/>
              </a:prstGeom>
              <a:blipFill rotWithShape="1">
                <a:blip r:embed="rId9"/>
                <a:stretch>
                  <a:fillRect b="-325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41381" y="5549882"/>
                <a:ext cx="8358122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cs typeface="Times New Roman" panose="02020603050405020304" pitchFamily="18" charset="0"/>
                      </a:rPr>
                      <m:t>𝑷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  <m:t>𝟎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  <m:t>; 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  <m:t>𝟐</m:t>
                        </m:r>
                      </m:e>
                    </m:d>
                  </m:oMath>
                </a14:m>
                <a:endParaRPr lang="cs-CZ" sz="2000" b="1" dirty="0">
                  <a:solidFill>
                    <a:schemeClr val="tx1"/>
                  </a:solidFill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1" y="5549882"/>
                <a:ext cx="8358122" cy="46166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60000" y="4973422"/>
                <a:ext cx="8358122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𝒚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𝟔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</m:oMath>
                </a14:m>
                <a:r>
                  <a:rPr lang="cs-CZ" sz="2000" dirty="0" smtClean="0">
                    <a:ea typeface="Cambria Math"/>
                    <a:cs typeface="Times New Roman" pitchFamily="18" charset="0"/>
                  </a:rPr>
                  <a:t>	</a:t>
                </a:r>
                <a:endParaRPr lang="cs-CZ" sz="2000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973422"/>
                <a:ext cx="8358122" cy="400110"/>
              </a:xfrm>
              <a:prstGeom prst="rect">
                <a:avLst/>
              </a:prstGeom>
              <a:blipFill rotWithShape="1">
                <a:blip r:embed="rId11"/>
                <a:stretch>
                  <a:fillRect b="-923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>
            <a:off x="1043999" y="4947240"/>
            <a:ext cx="1943825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9935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/>
      <p:bldP spid="10" grpId="0"/>
      <p:bldP spid="12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Parametrické vyjádření přímky v rovině.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příklady na dané téma.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Dr. Jana Kolouchová a kol.: Matematika pro SOŠ a studijní obory SOU, 5. část,             1. vydání 1987, SPN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84784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2691</TotalTime>
  <Words>354</Words>
  <Application>Microsoft Office PowerPoint</Application>
  <PresentationFormat>Předvádění na obrazovce (4:3)</PresentationFormat>
  <Paragraphs>74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207</cp:revision>
  <dcterms:created xsi:type="dcterms:W3CDTF">2013-01-11T17:11:37Z</dcterms:created>
  <dcterms:modified xsi:type="dcterms:W3CDTF">2014-09-23T15:55:49Z</dcterms:modified>
</cp:coreProperties>
</file>