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83" r:id="rId4"/>
    <p:sldId id="293" r:id="rId5"/>
    <p:sldId id="290" r:id="rId6"/>
    <p:sldId id="294" r:id="rId7"/>
    <p:sldId id="26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F2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t>23.9.2014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openxmlformats.org/officeDocument/2006/relationships/slide" Target="slide3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059832" y="3429000"/>
            <a:ext cx="5328592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MATEMATIKA</a:t>
            </a:r>
          </a:p>
          <a:p>
            <a:endParaRPr lang="cs-CZ" sz="2800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  <a:p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                Obecná rovnice 				 přímky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0000" y="836712"/>
            <a:ext cx="5867400" cy="134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71097" y="40466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materiálu:  III-2-10-12_Obecna-rovnice-primky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Mgr. Stanislav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Prucek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Tematický okruh:  Matematika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říjen 2013  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71097" y="4149080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Autorem materiálu a všech jeho částí, není-li uvedeno jinak,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			       </a:t>
            </a:r>
            <a:r>
              <a:rPr lang="cs-CZ" dirty="0">
                <a:latin typeface="Arial" pitchFamily="34" charset="0"/>
                <a:cs typeface="Arial" pitchFamily="34" charset="0"/>
              </a:rPr>
              <a:t>Mgr.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Stanislav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Prucek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8" name="Přímá spojnice 17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2" descr="G:\DUMY\LOGO SO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695" y="1354057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55068" y="5229200"/>
            <a:ext cx="5867400" cy="1347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Nadpis 1"/>
          <p:cNvSpPr txBox="1">
            <a:spLocks/>
          </p:cNvSpPr>
          <p:nvPr/>
        </p:nvSpPr>
        <p:spPr>
          <a:xfrm>
            <a:off x="360000" y="332656"/>
            <a:ext cx="8377808" cy="93610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0" tIns="45720" rIns="0" bIns="0" anchor="ctr" anchorCtr="1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3600" b="1" dirty="0" smtClean="0">
                <a:latin typeface="Arial Black" pitchFamily="34" charset="0"/>
              </a:rPr>
              <a:t>OBECNÁ ROVNICE PŘÍMKY</a:t>
            </a:r>
            <a:endParaRPr lang="cs-CZ" sz="1800" b="1" dirty="0">
              <a:latin typeface="Arial Black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360000" y="1628800"/>
                <a:ext cx="8377808" cy="2303836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rgbClr val="00206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just"/>
                <a:endParaRPr lang="cs-CZ" sz="10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:r>
                  <a:rPr lang="cs-CZ" sz="2400" dirty="0" smtClean="0">
                    <a:cs typeface="Times New Roman" pitchFamily="18" charset="0"/>
                  </a:rPr>
                  <a:t>Označme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sz="2400" b="1" i="1" smtClean="0"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sz="2400" b="1" i="1" smtClean="0">
                                <a:latin typeface="Cambria Math"/>
                                <a:cs typeface="Times New Roman" pitchFamily="18" charset="0"/>
                              </a:rPr>
                              <m:t>𝒏</m:t>
                            </m:r>
                          </m:e>
                          <m:sub>
                            <m:r>
                              <a:rPr lang="cs-CZ" sz="2400" b="1" i="1" smtClean="0">
                                <a:latin typeface="Cambria Math"/>
                                <a:cs typeface="Times New Roman" pitchFamily="18" charset="0"/>
                              </a:rPr>
                              <m:t>𝒑</m:t>
                            </m:r>
                          </m:sub>
                        </m:sSub>
                      </m:e>
                    </m:acc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=(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𝒂</m:t>
                    </m:r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;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𝒃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, jeden z nenulových vektorů kolmých k přímce </a:t>
                </a:r>
                <a:r>
                  <a:rPr lang="cs-CZ" sz="2400" b="1" i="1" dirty="0" smtClean="0">
                    <a:latin typeface="Times New Roman" pitchFamily="18" charset="0"/>
                    <a:cs typeface="Times New Roman" pitchFamily="18" charset="0"/>
                  </a:rPr>
                  <a:t>p</a:t>
                </a:r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. Je-li bod </a:t>
                </a:r>
                <a14:m>
                  <m:oMath xmlns:m="http://schemas.openxmlformats.org/officeDocument/2006/math"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𝑨</m:t>
                    </m:r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  <m:t>𝒙</m:t>
                            </m:r>
                          </m:e>
                          <m:sub>
                            <m:r>
                              <a:rPr lang="cs-CZ" sz="2400" b="1" i="1" smtClean="0">
                                <a:latin typeface="Cambria Math"/>
                                <a:cs typeface="Times New Roman" pitchFamily="18" charset="0"/>
                              </a:rPr>
                              <m:t>𝟎</m:t>
                            </m:r>
                          </m:sub>
                        </m:sSub>
                        <m: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  <m:t>; </m:t>
                        </m:r>
                        <m:sSub>
                          <m:sSubPr>
                            <m:ctrlP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  <m:t>𝒚</m:t>
                            </m:r>
                          </m:e>
                          <m:sub>
                            <m:r>
                              <a:rPr lang="cs-CZ" sz="2400" b="1" i="1" smtClean="0">
                                <a:latin typeface="Cambria Math"/>
                                <a:cs typeface="Times New Roman" pitchFamily="18" charset="0"/>
                              </a:rPr>
                              <m:t>𝟎</m:t>
                            </m:r>
                          </m:sub>
                        </m:sSub>
                      </m:e>
                    </m:d>
                  </m:oMath>
                </a14:m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 libovolným bodem přímky </a:t>
                </a:r>
                <a:r>
                  <a:rPr lang="cs-CZ" sz="2400" b="1" i="1" dirty="0" smtClean="0">
                    <a:latin typeface="Times New Roman" pitchFamily="18" charset="0"/>
                    <a:cs typeface="Times New Roman" pitchFamily="18" charset="0"/>
                  </a:rPr>
                  <a:t>p</a:t>
                </a:r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 a </a:t>
                </a:r>
                <a14:m>
                  <m:oMath xmlns:m="http://schemas.openxmlformats.org/officeDocument/2006/math"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𝑿</m:t>
                    </m:r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  <m: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  <m:t>;</m:t>
                        </m:r>
                        <m: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  <m:t>𝒚</m:t>
                        </m:r>
                      </m:e>
                    </m:d>
                  </m:oMath>
                </a14:m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 libovolným bodem roviny, potom bod </a:t>
                </a:r>
                <a:r>
                  <a:rPr lang="cs-CZ" sz="2400" b="1" i="1" dirty="0" smtClean="0">
                    <a:latin typeface="Times New Roman" pitchFamily="18" charset="0"/>
                    <a:cs typeface="Times New Roman" pitchFamily="18" charset="0"/>
                  </a:rPr>
                  <a:t>X</a:t>
                </a:r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 leží na přímce </a:t>
                </a:r>
                <a:r>
                  <a:rPr lang="cs-CZ" sz="2400" b="1" i="1" dirty="0" smtClean="0">
                    <a:latin typeface="Times New Roman" pitchFamily="18" charset="0"/>
                    <a:cs typeface="Times New Roman" pitchFamily="18" charset="0"/>
                  </a:rPr>
                  <a:t>p</a:t>
                </a:r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 právě tehdy, když vektor </a:t>
                </a:r>
                <a14:m>
                  <m:oMath xmlns:m="http://schemas.openxmlformats.org/officeDocument/2006/math"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𝑨𝑿</m:t>
                    </m:r>
                  </m:oMath>
                </a14:m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 je kolmý k vektoru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  <m:t>𝒏</m:t>
                            </m:r>
                          </m:e>
                          <m:sub>
                            <m: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  <m:t>𝒑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nebo je </a:t>
                </a:r>
                <a14:m>
                  <m:oMath xmlns:m="http://schemas.openxmlformats.org/officeDocument/2006/math"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𝑨𝑿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𝒐</m:t>
                    </m:r>
                  </m:oMath>
                </a14:m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. Zapíšeme:	 </a:t>
                </a:r>
                <a14:m>
                  <m:oMath xmlns:m="http://schemas.openxmlformats.org/officeDocument/2006/math"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𝑨𝑿</m:t>
                    </m:r>
                    <m:r>
                      <a:rPr lang="cs-CZ" sz="2400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  <m:t>𝒏</m:t>
                            </m:r>
                          </m:e>
                          <m:sub>
                            <m: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  <m:t>𝒑</m:t>
                            </m:r>
                          </m:sub>
                        </m:sSub>
                      </m:e>
                    </m:acc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𝟎</m:t>
                    </m:r>
                  </m:oMath>
                </a14:m>
                <a:r>
                  <a:rPr lang="cs-CZ" sz="2800" b="1" dirty="0" smtClean="0">
                    <a:cs typeface="Times New Roman" pitchFamily="18" charset="0"/>
                  </a:rPr>
                  <a:t>	</a:t>
                </a:r>
              </a:p>
              <a:p>
                <a:pPr algn="just"/>
                <a:endParaRPr lang="cs-CZ" sz="600" b="1" dirty="0" smtClean="0"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1628800"/>
                <a:ext cx="8377808" cy="2303836"/>
              </a:xfrm>
              <a:prstGeom prst="rect">
                <a:avLst/>
              </a:prstGeom>
              <a:blipFill rotWithShape="1">
                <a:blip r:embed="rId2"/>
                <a:stretch>
                  <a:fillRect l="-870" r="-942"/>
                </a:stretch>
              </a:blipFill>
              <a:ln w="38100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773" y="4077072"/>
            <a:ext cx="4840262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5912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360000" y="921299"/>
                <a:ext cx="8377808" cy="1787412"/>
              </a:xfrm>
              <a:prstGeom prst="rect">
                <a:avLst/>
              </a:prstGeom>
              <a:solidFill>
                <a:schemeClr val="bg1"/>
              </a:solidFill>
              <a:ln w="38100"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just"/>
                <a:endParaRPr lang="cs-CZ" sz="10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sz="2400" b="1" i="1" smtClean="0"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sz="2400" b="1" i="1" smtClean="0">
                                <a:latin typeface="Cambria Math"/>
                                <a:cs typeface="Times New Roman" pitchFamily="18" charset="0"/>
                              </a:rPr>
                              <m:t>𝒏</m:t>
                            </m:r>
                          </m:e>
                          <m:sub>
                            <m:r>
                              <a:rPr lang="cs-CZ" sz="2400" b="1" i="1" smtClean="0">
                                <a:latin typeface="Cambria Math"/>
                                <a:cs typeface="Times New Roman" pitchFamily="18" charset="0"/>
                              </a:rPr>
                              <m:t>𝒑</m:t>
                            </m:r>
                          </m:sub>
                        </m:sSub>
                      </m:e>
                    </m:acc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=(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𝒂</m:t>
                    </m:r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;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 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𝒃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,  </a:t>
                </a:r>
                <a14:m>
                  <m:oMath xmlns:m="http://schemas.openxmlformats.org/officeDocument/2006/math"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𝑨</m:t>
                    </m:r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  <m:t>𝒙</m:t>
                            </m:r>
                          </m:e>
                          <m:sub>
                            <m:r>
                              <a:rPr lang="cs-CZ" sz="2400" b="1" i="1" smtClean="0">
                                <a:latin typeface="Cambria Math"/>
                                <a:cs typeface="Times New Roman" pitchFamily="18" charset="0"/>
                              </a:rPr>
                              <m:t>𝟎</m:t>
                            </m:r>
                          </m:sub>
                        </m:sSub>
                        <m: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  <m:t>; </m:t>
                        </m:r>
                        <m:sSub>
                          <m:sSubPr>
                            <m:ctrlP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  <m:t>𝒚</m:t>
                            </m:r>
                          </m:e>
                          <m:sub>
                            <m:r>
                              <a:rPr lang="cs-CZ" sz="2400" b="1" i="1" smtClean="0">
                                <a:latin typeface="Cambria Math"/>
                                <a:cs typeface="Times New Roman" pitchFamily="18" charset="0"/>
                              </a:rPr>
                              <m:t>𝟎</m:t>
                            </m:r>
                          </m:sub>
                        </m:sSub>
                      </m:e>
                    </m:d>
                  </m:oMath>
                </a14:m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,  </a:t>
                </a:r>
                <a14:m>
                  <m:oMath xmlns:m="http://schemas.openxmlformats.org/officeDocument/2006/math"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𝑿</m:t>
                    </m:r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  <m: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  <m:t>;</m:t>
                        </m:r>
                        <m: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  <m:t>𝒚</m:t>
                        </m:r>
                      </m:e>
                    </m:d>
                  </m:oMath>
                </a14:m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,</a:t>
                </a:r>
              </a:p>
              <a:p>
                <a:r>
                  <a:rPr lang="cs-CZ" sz="2400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			  	       </a:t>
                </a:r>
                <a14:m>
                  <m:oMath xmlns:m="http://schemas.openxmlformats.org/officeDocument/2006/math"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𝑨𝑿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=(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𝒙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sSub>
                      <m:sSubPr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  <m:sub>
                        <m: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  <m:t>𝟎</m:t>
                        </m:r>
                      </m:sub>
                    </m:sSub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; 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𝒚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sSub>
                      <m:sSubPr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  <m:t>𝒚</m:t>
                        </m:r>
                      </m:e>
                      <m:sub>
                        <m: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  <m:t>𝟎</m:t>
                        </m:r>
                      </m:sub>
                    </m:sSub>
                  </m:oMath>
                </a14:m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). </a:t>
                </a:r>
                <a:r>
                  <a:rPr lang="cs-CZ" sz="1600" dirty="0" smtClean="0">
                    <a:latin typeface="Times New Roman" pitchFamily="18" charset="0"/>
                    <a:cs typeface="Times New Roman" pitchFamily="18" charset="0"/>
                  </a:rPr>
                  <a:t>	</a:t>
                </a:r>
              </a:p>
              <a:p>
                <a:pPr algn="just"/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	 	</a:t>
                </a:r>
                <a14:m>
                  <m:oMath xmlns:m="http://schemas.openxmlformats.org/officeDocument/2006/math"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𝑨𝑿</m:t>
                    </m:r>
                    <m:r>
                      <a:rPr lang="cs-CZ" sz="2400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acc>
                      <m:accPr>
                        <m:chr m:val="⃗"/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  <m:t>𝒏</m:t>
                            </m:r>
                          </m:e>
                          <m:sub>
                            <m: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  <m:t>𝒑</m:t>
                            </m:r>
                          </m:sub>
                        </m:sSub>
                      </m:e>
                    </m:acc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𝟎</m:t>
                    </m:r>
                  </m:oMath>
                </a14:m>
                <a:r>
                  <a:rPr lang="cs-CZ" sz="2800" b="1" dirty="0" smtClean="0">
                    <a:cs typeface="Times New Roman" pitchFamily="18" charset="0"/>
                  </a:rPr>
                  <a:t>	</a:t>
                </a:r>
              </a:p>
              <a:p>
                <a:pPr algn="just"/>
                <a:endParaRPr lang="cs-CZ" sz="600" b="1" dirty="0" smtClean="0"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921299"/>
                <a:ext cx="8377808" cy="1787412"/>
              </a:xfrm>
              <a:prstGeom prst="rect">
                <a:avLst/>
              </a:prstGeom>
              <a:blipFill rotWithShape="1">
                <a:blip r:embed="rId2"/>
                <a:stretch>
                  <a:fillRect r="-1601"/>
                </a:stretch>
              </a:blipFill>
              <a:ln w="38100"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360000" y="2708920"/>
                <a:ext cx="8377808" cy="1214628"/>
              </a:xfrm>
              <a:prstGeom prst="rect">
                <a:avLst/>
              </a:prstGeom>
              <a:solidFill>
                <a:schemeClr val="bg1"/>
              </a:solidFill>
              <a:ln w="38100"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just"/>
                <a:endParaRPr lang="cs-CZ" sz="16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	 	</a:t>
                </a:r>
                <a14:m>
                  <m:oMath xmlns:m="http://schemas.openxmlformats.org/officeDocument/2006/math"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𝒂</m:t>
                    </m:r>
                    <m:d>
                      <m:dPr>
                        <m:ctrlP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  <m: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  <m:t>−</m:t>
                        </m:r>
                        <m:sSub>
                          <m:sSubPr>
                            <m:ctrlP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</m:ctrlPr>
                          </m:sSubPr>
                          <m:e>
                            <m: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  <m:t>𝒙</m:t>
                            </m:r>
                          </m:e>
                          <m:sub>
                            <m:r>
                              <a:rPr lang="cs-CZ" sz="2400" b="1" i="1">
                                <a:latin typeface="Cambria Math"/>
                                <a:cs typeface="Times New Roman" pitchFamily="18" charset="0"/>
                              </a:rPr>
                              <m:t>𝟎</m:t>
                            </m:r>
                          </m:sub>
                        </m:sSub>
                      </m:e>
                    </m:d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+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𝒃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(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𝒚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sSub>
                      <m:sSubPr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  <m:t>𝒚</m:t>
                        </m:r>
                      </m:e>
                      <m:sub>
                        <m: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  <m:t>𝟎</m:t>
                        </m:r>
                      </m:sub>
                    </m:sSub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)</m:t>
                    </m:r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𝟎</m:t>
                    </m:r>
                  </m:oMath>
                </a14:m>
                <a:endParaRPr lang="cs-CZ" sz="2800" b="1" dirty="0" smtClean="0">
                  <a:cs typeface="Times New Roman" pitchFamily="18" charset="0"/>
                </a:endParaRPr>
              </a:p>
              <a:p>
                <a:pPr algn="just"/>
                <a:r>
                  <a:rPr lang="cs-CZ" sz="2400" b="1" dirty="0" smtClean="0">
                    <a:cs typeface="Times New Roman" pitchFamily="18" charset="0"/>
                  </a:rPr>
                  <a:t>		  </a:t>
                </a:r>
                <a14:m>
                  <m:oMath xmlns:m="http://schemas.openxmlformats.org/officeDocument/2006/math"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𝒂𝒙</m:t>
                    </m:r>
                    <m:r>
                      <a:rPr lang="cs-CZ" sz="2400" b="1" i="0" smtClean="0">
                        <a:latin typeface="Cambria Math"/>
                        <a:cs typeface="Times New Roman" pitchFamily="18" charset="0"/>
                      </a:rPr>
                      <m:t>+</m:t>
                    </m:r>
                    <m:r>
                      <a:rPr lang="cs-CZ" sz="2400" b="1" i="0" smtClean="0">
                        <a:latin typeface="Cambria Math"/>
                        <a:cs typeface="Times New Roman" pitchFamily="18" charset="0"/>
                      </a:rPr>
                      <m:t>𝐛𝐲</m:t>
                    </m:r>
                    <m:r>
                      <a:rPr lang="cs-CZ" sz="2400" b="1" i="0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r>
                      <m:rPr>
                        <m:nor/>
                      </m:rPr>
                      <a:rPr lang="cs-CZ" sz="2400" dirty="0">
                        <a:latin typeface="Times New Roman" pitchFamily="18" charset="0"/>
                        <a:cs typeface="Times New Roman" pitchFamily="18" charset="0"/>
                      </a:rPr>
                      <m:t>	</m:t>
                    </m:r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𝒂</m:t>
                    </m:r>
                    <m:sSub>
                      <m:sSubPr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  <m:sub>
                        <m: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  <m:t>𝟎</m:t>
                        </m:r>
                      </m:sub>
                    </m:sSub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𝒃</m:t>
                    </m:r>
                    <m:sSub>
                      <m:sSubPr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  <m:t>𝒚</m:t>
                        </m:r>
                      </m:e>
                      <m:sub>
                        <m: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  <m:t>𝟎</m:t>
                        </m:r>
                      </m:sub>
                    </m:sSub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𝟎</m:t>
                    </m:r>
                  </m:oMath>
                </a14:m>
                <a:endParaRPr lang="cs-CZ" sz="2800" b="1" dirty="0">
                  <a:cs typeface="Times New Roman" pitchFamily="18" charset="0"/>
                </a:endParaRPr>
              </a:p>
              <a:p>
                <a:pPr algn="just"/>
                <a:endParaRPr lang="cs-CZ" sz="600" b="1" dirty="0" smtClean="0"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2708920"/>
                <a:ext cx="8377808" cy="1214628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 w="38100"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348524" y="3923548"/>
                <a:ext cx="8377808" cy="1707070"/>
              </a:xfrm>
              <a:prstGeom prst="rect">
                <a:avLst/>
              </a:prstGeom>
              <a:solidFill>
                <a:schemeClr val="bg1"/>
              </a:solidFill>
              <a:ln w="38100"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just"/>
                <a:endParaRPr lang="cs-CZ" sz="16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Dvojčlen </a:t>
                </a:r>
                <a14:m>
                  <m:oMath xmlns:m="http://schemas.openxmlformats.org/officeDocument/2006/math">
                    <m:r>
                      <a:rPr lang="cs-CZ" sz="2400" b="1">
                        <a:latin typeface="Cambria Math"/>
                        <a:cs typeface="Times New Roman" pitchFamily="18" charset="0"/>
                      </a:rPr>
                      <m:t>−</m:t>
                    </m:r>
                    <m:r>
                      <m:rPr>
                        <m:nor/>
                      </m:rPr>
                      <a:rPr lang="cs-CZ" sz="2400" dirty="0">
                        <a:latin typeface="Times New Roman" pitchFamily="18" charset="0"/>
                        <a:cs typeface="Times New Roman" pitchFamily="18" charset="0"/>
                      </a:rPr>
                      <m:t>	</m:t>
                    </m:r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𝒂</m:t>
                    </m:r>
                    <m:sSub>
                      <m:sSubPr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  <m:sub>
                        <m: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  <m:t>𝟎</m:t>
                        </m:r>
                      </m:sub>
                    </m:sSub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−</m:t>
                    </m:r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𝒃</m:t>
                    </m:r>
                    <m:sSub>
                      <m:sSubPr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  <m:t>𝒚</m:t>
                        </m:r>
                      </m:e>
                      <m:sub>
                        <m: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  <m:t>𝟎</m:t>
                        </m:r>
                      </m:sub>
                    </m:sSub>
                  </m:oMath>
                </a14:m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 je konstanta, označme ji </a:t>
                </a:r>
                <a14:m>
                  <m:oMath xmlns:m="http://schemas.openxmlformats.org/officeDocument/2006/math"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𝒄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sz="2400" b="1">
                        <a:latin typeface="Cambria Math"/>
                        <a:cs typeface="Times New Roman" pitchFamily="18" charset="0"/>
                      </a:rPr>
                      <m:t>−</m:t>
                    </m:r>
                    <m:r>
                      <m:rPr>
                        <m:nor/>
                      </m:rPr>
                      <a:rPr lang="cs-CZ" sz="2400" dirty="0">
                        <a:latin typeface="Times New Roman" pitchFamily="18" charset="0"/>
                        <a:cs typeface="Times New Roman" pitchFamily="18" charset="0"/>
                      </a:rPr>
                      <m:t>	</m:t>
                    </m:r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𝒂</m:t>
                    </m:r>
                    <m:sSub>
                      <m:sSubPr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</m:e>
                      <m:sub>
                        <m: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  <m:t>𝟎</m:t>
                        </m:r>
                      </m:sub>
                    </m:sSub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−</m:t>
                    </m:r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𝒃</m:t>
                    </m:r>
                    <m:sSub>
                      <m:sSubPr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  <m:t>𝒚</m:t>
                        </m:r>
                      </m:e>
                      <m:sub>
                        <m: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  <m:t>𝟎</m:t>
                        </m:r>
                      </m:sub>
                    </m:sSub>
                  </m:oMath>
                </a14:m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</a:p>
              <a:p>
                <a:pPr algn="just"/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Po dosazení:</a:t>
                </a:r>
              </a:p>
              <a:p>
                <a:pPr algn="just"/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	 	           </a:t>
                </a:r>
                <a14:m>
                  <m:oMath xmlns:m="http://schemas.openxmlformats.org/officeDocument/2006/math">
                    <m:r>
                      <a:rPr lang="cs-CZ" sz="3200" b="1" i="1" smtClean="0">
                        <a:latin typeface="Cambria Math"/>
                        <a:cs typeface="Times New Roman" pitchFamily="18" charset="0"/>
                      </a:rPr>
                      <m:t>𝒂𝒙</m:t>
                    </m:r>
                    <m:r>
                      <a:rPr lang="cs-CZ" sz="3200" b="1" i="0" smtClean="0">
                        <a:latin typeface="Cambria Math"/>
                        <a:cs typeface="Times New Roman" pitchFamily="18" charset="0"/>
                      </a:rPr>
                      <m:t>+</m:t>
                    </m:r>
                    <m:r>
                      <a:rPr lang="cs-CZ" sz="3200" b="1" i="0" smtClean="0">
                        <a:latin typeface="Cambria Math"/>
                        <a:cs typeface="Times New Roman" pitchFamily="18" charset="0"/>
                      </a:rPr>
                      <m:t>𝐛𝐲</m:t>
                    </m:r>
                    <m:r>
                      <a:rPr lang="cs-CZ" sz="3200" b="1" i="0" smtClean="0">
                        <a:latin typeface="Cambria Math"/>
                        <a:cs typeface="Times New Roman" pitchFamily="18" charset="0"/>
                      </a:rPr>
                      <m:t>+</m:t>
                    </m:r>
                    <m:r>
                      <a:rPr lang="cs-CZ" sz="3200" b="1" i="0" smtClean="0">
                        <a:latin typeface="Cambria Math"/>
                        <a:cs typeface="Times New Roman" pitchFamily="18" charset="0"/>
                      </a:rPr>
                      <m:t>𝐜</m:t>
                    </m:r>
                    <m:r>
                      <a:rPr lang="cs-CZ" sz="3200" b="1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sz="3200" b="1" i="1">
                        <a:latin typeface="Cambria Math"/>
                        <a:cs typeface="Times New Roman" pitchFamily="18" charset="0"/>
                      </a:rPr>
                      <m:t>𝟎</m:t>
                    </m:r>
                  </m:oMath>
                </a14:m>
                <a:endParaRPr lang="cs-CZ" sz="3600" b="1" dirty="0">
                  <a:cs typeface="Times New Roman" pitchFamily="18" charset="0"/>
                </a:endParaRPr>
              </a:p>
              <a:p>
                <a:pPr algn="just"/>
                <a:endParaRPr lang="cs-CZ" sz="600" b="1" dirty="0" smtClean="0"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8524" y="3923548"/>
                <a:ext cx="8377808" cy="1707070"/>
              </a:xfrm>
              <a:prstGeom prst="rect">
                <a:avLst/>
              </a:prstGeom>
              <a:blipFill rotWithShape="1">
                <a:blip r:embed="rId4"/>
                <a:stretch>
                  <a:fillRect l="-1092" r="-582"/>
                </a:stretch>
              </a:blipFill>
              <a:ln w="38100"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Šipka doleva 7">
            <a:hlinkClick r:id="rId5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408674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360000" y="4812138"/>
                <a:ext cx="8377808" cy="769441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rgbClr val="00206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just"/>
                <a:endParaRPr lang="cs-CZ" sz="105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Vektor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400" b="1" i="1">
                            <a:latin typeface="Cambria Math"/>
                            <a:cs typeface="Times New Roman" pitchFamily="18" charset="0"/>
                          </a:rPr>
                        </m:ctrlPr>
                      </m:accPr>
                      <m:e>
                        <m: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  <m:t>𝒏</m:t>
                        </m:r>
                      </m:e>
                    </m:acc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=(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𝒂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; 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𝒃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)</m:t>
                    </m:r>
                  </m:oMath>
                </a14:m>
                <a:r>
                  <a:rPr lang="cs-CZ" sz="2400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se nazývá </a:t>
                </a:r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normálový vektor přímky.</a:t>
                </a:r>
                <a:endParaRPr lang="cs-CZ" sz="2800" b="1" i="1" dirty="0" smtClean="0">
                  <a:latin typeface="Cambria Math"/>
                  <a:cs typeface="Times New Roman" pitchFamily="18" charset="0"/>
                </a:endParaRPr>
              </a:p>
              <a:p>
                <a:pPr algn="just"/>
                <a:endParaRPr lang="cs-CZ" sz="800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4812138"/>
                <a:ext cx="8377808" cy="769441"/>
              </a:xfrm>
              <a:prstGeom prst="rect">
                <a:avLst/>
              </a:prstGeom>
              <a:blipFill rotWithShape="1">
                <a:blip r:embed="rId2"/>
                <a:stretch>
                  <a:fillRect l="-870"/>
                </a:stretch>
              </a:blipFill>
              <a:ln w="38100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Šipka doleva 3">
            <a:hlinkClick r:id="rId3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360000" y="692696"/>
                <a:ext cx="8377808" cy="2392963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rgbClr val="00206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just"/>
                <a:endParaRPr lang="cs-CZ" sz="105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Každá přímka v rovině se dá vyjádřit rovnicí</a:t>
                </a:r>
              </a:p>
              <a:p>
                <a:pPr algn="just"/>
                <a:endParaRPr lang="cs-CZ" sz="2400" dirty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:r>
                  <a:rPr lang="cs-CZ" sz="2400" dirty="0">
                    <a:latin typeface="Times New Roman" pitchFamily="18" charset="0"/>
                    <a:cs typeface="Times New Roman" pitchFamily="18" charset="0"/>
                  </a:rPr>
                  <a:t>	 	</a:t>
                </a:r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	  </a:t>
                </a:r>
                <a14:m>
                  <m:oMath xmlns:m="http://schemas.openxmlformats.org/officeDocument/2006/math">
                    <m:r>
                      <a:rPr lang="cs-CZ" sz="3200" b="1" i="1">
                        <a:latin typeface="Cambria Math"/>
                        <a:cs typeface="Times New Roman" pitchFamily="18" charset="0"/>
                      </a:rPr>
                      <m:t>𝒂𝒙</m:t>
                    </m:r>
                    <m:r>
                      <a:rPr lang="cs-CZ" sz="3200" b="1">
                        <a:latin typeface="Cambria Math"/>
                        <a:cs typeface="Times New Roman" pitchFamily="18" charset="0"/>
                      </a:rPr>
                      <m:t>+</m:t>
                    </m:r>
                    <m:r>
                      <a:rPr lang="cs-CZ" sz="3200" b="1">
                        <a:latin typeface="Cambria Math"/>
                        <a:cs typeface="Times New Roman" pitchFamily="18" charset="0"/>
                      </a:rPr>
                      <m:t>𝐛𝐲</m:t>
                    </m:r>
                    <m:r>
                      <a:rPr lang="cs-CZ" sz="3200" b="1">
                        <a:latin typeface="Cambria Math"/>
                        <a:cs typeface="Times New Roman" pitchFamily="18" charset="0"/>
                      </a:rPr>
                      <m:t>+</m:t>
                    </m:r>
                    <m:r>
                      <a:rPr lang="cs-CZ" sz="3200" b="1">
                        <a:latin typeface="Cambria Math"/>
                        <a:cs typeface="Times New Roman" pitchFamily="18" charset="0"/>
                      </a:rPr>
                      <m:t>𝐜</m:t>
                    </m:r>
                    <m:r>
                      <a:rPr lang="cs-CZ" sz="3200" b="1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sz="3200" b="1" i="1">
                        <a:latin typeface="Cambria Math"/>
                        <a:cs typeface="Times New Roman" pitchFamily="18" charset="0"/>
                      </a:rPr>
                      <m:t>𝟎</m:t>
                    </m:r>
                  </m:oMath>
                </a14:m>
                <a:r>
                  <a:rPr lang="cs-CZ" sz="3600" b="1" dirty="0" smtClean="0">
                    <a:cs typeface="Times New Roman" pitchFamily="18" charset="0"/>
                  </a:rPr>
                  <a:t>,</a:t>
                </a:r>
              </a:p>
              <a:p>
                <a:pPr algn="just"/>
                <a:endParaRPr lang="cs-CZ" sz="2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r>
                  <a:rPr lang="cs-CZ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</a:t>
                </a:r>
                <a:r>
                  <a:rPr lang="cs-CZ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 </a:t>
                </a:r>
                <a14:m>
                  <m:oMath xmlns:m="http://schemas.openxmlformats.org/officeDocument/2006/math">
                    <m:r>
                      <a:rPr lang="cs-CZ" sz="2400" b="1" i="1" dirty="0" smtClean="0">
                        <a:latin typeface="Cambria Math"/>
                        <a:cs typeface="Times New Roman" panose="02020603050405020304" pitchFamily="18" charset="0"/>
                      </a:rPr>
                      <m:t>𝒂</m:t>
                    </m:r>
                    <m:r>
                      <a:rPr lang="cs-CZ" sz="2400" b="1" i="1" dirty="0" smtClean="0">
                        <a:latin typeface="Cambria Math"/>
                        <a:cs typeface="Times New Roman" panose="02020603050405020304" pitchFamily="18" charset="0"/>
                      </a:rPr>
                      <m:t>, </m:t>
                    </m:r>
                    <m:r>
                      <a:rPr lang="cs-CZ" sz="2400" b="1" i="1" dirty="0" smtClean="0">
                        <a:latin typeface="Cambria Math"/>
                        <a:cs typeface="Times New Roman" panose="02020603050405020304" pitchFamily="18" charset="0"/>
                      </a:rPr>
                      <m:t>𝒃</m:t>
                    </m:r>
                    <m:r>
                      <a:rPr lang="cs-CZ" sz="2400" b="1" i="1" dirty="0" smtClean="0">
                        <a:latin typeface="Cambria Math"/>
                        <a:cs typeface="Times New Roman" panose="02020603050405020304" pitchFamily="18" charset="0"/>
                      </a:rPr>
                      <m:t>, </m:t>
                    </m:r>
                    <m:r>
                      <a:rPr lang="cs-CZ" sz="2400" b="1" i="1" dirty="0" err="1" smtClean="0">
                        <a:latin typeface="Cambria Math"/>
                        <a:cs typeface="Times New Roman" panose="02020603050405020304" pitchFamily="18" charset="0"/>
                      </a:rPr>
                      <m:t>𝒄</m:t>
                    </m:r>
                    <m:r>
                      <a:rPr lang="cs-CZ" sz="2400" b="1" i="1" dirty="0" smtClean="0"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∈</m:t>
                    </m:r>
                    <m:r>
                      <a:rPr lang="cs-CZ" sz="2400" b="1" i="1" dirty="0" smtClean="0">
                        <a:latin typeface="Cambria Math"/>
                        <a:ea typeface="Cambria Math"/>
                        <a:cs typeface="Times New Roman" panose="02020603050405020304" pitchFamily="18" charset="0"/>
                      </a:rPr>
                      <m:t>𝑹</m:t>
                    </m:r>
                  </m:oMath>
                </a14:m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 a alespoň jedno z čísel </a:t>
                </a:r>
                <a14:m>
                  <m:oMath xmlns:m="http://schemas.openxmlformats.org/officeDocument/2006/math"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𝒂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, 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𝒃</m:t>
                    </m:r>
                  </m:oMath>
                </a14:m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 je nenulové.</a:t>
                </a:r>
              </a:p>
              <a:p>
                <a:pPr algn="just"/>
                <a:endParaRPr lang="cs-CZ" sz="700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692696"/>
                <a:ext cx="8377808" cy="2392963"/>
              </a:xfrm>
              <a:prstGeom prst="rect">
                <a:avLst/>
              </a:prstGeom>
              <a:blipFill rotWithShape="1">
                <a:blip r:embed="rId4"/>
                <a:stretch>
                  <a:fillRect l="-870"/>
                </a:stretch>
              </a:blipFill>
              <a:ln w="38100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ovéPole 5"/>
          <p:cNvSpPr txBox="1"/>
          <p:nvPr/>
        </p:nvSpPr>
        <p:spPr>
          <a:xfrm>
            <a:off x="360000" y="3361184"/>
            <a:ext cx="8377808" cy="931024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just"/>
            <a:endParaRPr lang="cs-CZ" sz="105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Tuto rovnici nazýváme </a:t>
            </a:r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obecná rovnice přímky.</a:t>
            </a:r>
          </a:p>
          <a:p>
            <a:pPr algn="just"/>
            <a:endParaRPr lang="cs-CZ" sz="9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cs-CZ" sz="3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583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360000" y="188640"/>
                <a:ext cx="8377808" cy="830997"/>
              </a:xfrm>
              <a:prstGeom prst="rect">
                <a:avLst/>
              </a:prstGeom>
              <a:solidFill>
                <a:schemeClr val="bg1"/>
              </a:solidFill>
              <a:ln w="38100"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Má-li přímka zvláštní polohu k osám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sz="2400" b="0" i="1" smtClean="0">
                        <a:latin typeface="Cambria Math"/>
                        <a:cs typeface="Times New Roman" pitchFamily="18" charset="0"/>
                      </a:rPr>
                      <m:t>, </m:t>
                    </m:r>
                    <m:r>
                      <a:rPr lang="cs-CZ" sz="2400" b="0" i="1" smtClean="0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sz="2400" b="0" i="1" smtClean="0">
                        <a:latin typeface="Cambria Math"/>
                        <a:cs typeface="Times New Roman" pitchFamily="18" charset="0"/>
                      </a:rPr>
                      <m:t>,</m:t>
                    </m:r>
                  </m:oMath>
                </a14:m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 zjednodušuje se obecná rovnice přímky.</a:t>
                </a:r>
                <a:endParaRPr lang="cs-CZ" sz="600" b="1" dirty="0" smtClean="0"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188640"/>
                <a:ext cx="8377808" cy="830997"/>
              </a:xfrm>
              <a:prstGeom prst="rect">
                <a:avLst/>
              </a:prstGeom>
              <a:blipFill rotWithShape="1">
                <a:blip r:embed="rId2"/>
                <a:stretch>
                  <a:fillRect l="-1092" t="-5882" r="-1164" b="-15441"/>
                </a:stretch>
              </a:blipFill>
              <a:ln w="38100"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Šipka doleva 7">
            <a:hlinkClick r:id="rId3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9" name="Tabulka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902368954"/>
                  </p:ext>
                </p:extLst>
              </p:nvPr>
            </p:nvGraphicFramePr>
            <p:xfrm>
              <a:off x="360000" y="1268760"/>
              <a:ext cx="8388000" cy="4788002"/>
            </p:xfrm>
            <a:graphic>
              <a:graphicData uri="http://schemas.openxmlformats.org/drawingml/2006/table">
                <a:tbl>
                  <a:tblPr firstRow="1" bandRow="1">
                    <a:tableStyleId>{C4B1156A-380E-4F78-BDF5-A606A8083BF9}</a:tableStyleId>
                  </a:tblPr>
                  <a:tblGrid>
                    <a:gridCol w="4782074"/>
                    <a:gridCol w="1514489"/>
                    <a:gridCol w="2091437"/>
                  </a:tblGrid>
                  <a:tr h="1041611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cs-CZ" sz="2400" b="1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        Poloha</a:t>
                          </a:r>
                          <a:r>
                            <a:rPr lang="cs-CZ" sz="2400" b="1" baseline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 přímky vzhledem</a:t>
                          </a:r>
                        </a:p>
                        <a:p>
                          <a:pPr algn="l"/>
                          <a:r>
                            <a:rPr lang="cs-CZ" sz="2400" b="1" baseline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        k souřadnicovým osám</a:t>
                          </a:r>
                          <a:endParaRPr lang="cs-CZ" sz="2400" b="1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300" b="1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Podmínka</a:t>
                          </a:r>
                          <a:endParaRPr lang="cs-CZ" sz="2300" b="1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1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Tvar rovnice</a:t>
                          </a:r>
                          <a:endParaRPr lang="cs-CZ" sz="2400" b="1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679313"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 xmlns:m="http://schemas.openxmlformats.org/officeDocument/2006/math">
                              <m:r>
                                <a:rPr lang="cs-CZ" sz="2400" b="1" i="1" smtClean="0">
                                  <a:latin typeface="Cambria Math"/>
                                </a:rPr>
                                <m:t>𝟏</m:t>
                              </m:r>
                              <m:r>
                                <a:rPr lang="cs-CZ" sz="2400" b="1" i="1" smtClean="0">
                                  <a:latin typeface="Cambria Math"/>
                                </a:rPr>
                                <m:t>.</m:t>
                              </m:r>
                            </m:oMath>
                          </a14:m>
                          <a:r>
                            <a:rPr lang="cs-CZ" sz="2400" b="1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    Přímka prochází počátkem</a:t>
                          </a:r>
                          <a:endParaRPr lang="cs-CZ" sz="2400" b="1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1" i="1" smtClean="0">
                                    <a:latin typeface="Cambria Math"/>
                                    <a:cs typeface="Times New Roman" pitchFamily="18" charset="0"/>
                                  </a:rPr>
                                  <m:t>𝒄</m:t>
                                </m:r>
                                <m:r>
                                  <a:rPr lang="cs-CZ" sz="2400" b="1" i="1" smtClean="0">
                                    <a:latin typeface="Cambria Math"/>
                                    <a:cs typeface="Times New Roman" pitchFamily="18" charset="0"/>
                                  </a:rPr>
                                  <m:t>=</m:t>
                                </m:r>
                                <m:r>
                                  <a:rPr lang="cs-CZ" sz="2400" b="1" i="1" smtClean="0">
                                    <a:latin typeface="Cambria Math"/>
                                    <a:cs typeface="Times New Roman" pitchFamily="18" charset="0"/>
                                  </a:rPr>
                                  <m:t>𝟎</m:t>
                                </m:r>
                              </m:oMath>
                            </m:oMathPara>
                          </a14:m>
                          <a:endParaRPr lang="cs-CZ" sz="2400" b="1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r>
                                  <a:rPr lang="cs-CZ" sz="2400" b="1" i="1" smtClean="0">
                                    <a:latin typeface="Cambria Math"/>
                                    <a:cs typeface="Times New Roman" pitchFamily="18" charset="0"/>
                                  </a:rPr>
                                  <m:t>𝒂𝒙</m:t>
                                </m:r>
                                <m:r>
                                  <a:rPr lang="cs-CZ" sz="2400" b="1" i="1" smtClean="0">
                                    <a:latin typeface="Cambria Math"/>
                                    <a:cs typeface="Times New Roman" pitchFamily="18" charset="0"/>
                                  </a:rPr>
                                  <m:t>+</m:t>
                                </m:r>
                                <m:r>
                                  <a:rPr lang="cs-CZ" sz="2400" b="1" i="1" smtClean="0">
                                    <a:latin typeface="Cambria Math"/>
                                    <a:cs typeface="Times New Roman" pitchFamily="18" charset="0"/>
                                  </a:rPr>
                                  <m:t>𝒃𝒚</m:t>
                                </m:r>
                                <m:r>
                                  <a:rPr lang="cs-CZ" sz="2400" b="1" i="1" smtClean="0">
                                    <a:latin typeface="Cambria Math"/>
                                    <a:cs typeface="Times New Roman" pitchFamily="18" charset="0"/>
                                  </a:rPr>
                                  <m:t>=</m:t>
                                </m:r>
                                <m:r>
                                  <a:rPr lang="cs-CZ" sz="2400" b="1" i="1" smtClean="0">
                                    <a:latin typeface="Cambria Math"/>
                                    <a:cs typeface="Times New Roman" pitchFamily="18" charset="0"/>
                                  </a:rPr>
                                  <m:t>𝟎</m:t>
                                </m:r>
                              </m:oMath>
                            </m:oMathPara>
                          </a14:m>
                          <a:endParaRPr lang="cs-CZ" sz="2400" b="1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</a:tr>
                  <a:tr h="679313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cs-CZ" sz="2400" b="1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2.    Přímka je rovnoběžná s osou </a:t>
                          </a:r>
                          <a:r>
                            <a:rPr lang="cs-CZ" sz="2400" b="1" i="1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x</a:t>
                          </a:r>
                          <a:endParaRPr lang="cs-CZ" sz="2400" b="1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1" i="1" smtClean="0">
                                    <a:latin typeface="Cambria Math"/>
                                    <a:cs typeface="Times New Roman" pitchFamily="18" charset="0"/>
                                  </a:rPr>
                                  <m:t>𝒂</m:t>
                                </m:r>
                                <m:r>
                                  <a:rPr lang="cs-CZ" sz="2400" b="1" i="1" smtClean="0">
                                    <a:latin typeface="Cambria Math"/>
                                    <a:cs typeface="Times New Roman" pitchFamily="18" charset="0"/>
                                  </a:rPr>
                                  <m:t>=</m:t>
                                </m:r>
                                <m:r>
                                  <a:rPr lang="cs-CZ" sz="2400" b="1" i="1" smtClean="0">
                                    <a:latin typeface="Cambria Math"/>
                                    <a:cs typeface="Times New Roman" pitchFamily="18" charset="0"/>
                                  </a:rPr>
                                  <m:t>𝟎</m:t>
                                </m:r>
                              </m:oMath>
                            </m:oMathPara>
                          </a14:m>
                          <a:endParaRPr lang="cs-CZ" sz="2400" b="1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r>
                                  <a:rPr lang="cs-CZ" sz="2400" b="1" i="1" smtClean="0">
                                    <a:latin typeface="Cambria Math"/>
                                    <a:cs typeface="Times New Roman" pitchFamily="18" charset="0"/>
                                  </a:rPr>
                                  <m:t>𝒃𝒚</m:t>
                                </m:r>
                                <m:r>
                                  <a:rPr lang="cs-CZ" sz="2400" b="1" i="1" smtClean="0">
                                    <a:latin typeface="Cambria Math"/>
                                    <a:cs typeface="Times New Roman" pitchFamily="18" charset="0"/>
                                  </a:rPr>
                                  <m:t>+</m:t>
                                </m:r>
                                <m:r>
                                  <a:rPr lang="cs-CZ" sz="2400" b="1" i="1" smtClean="0">
                                    <a:latin typeface="Cambria Math"/>
                                    <a:cs typeface="Times New Roman" pitchFamily="18" charset="0"/>
                                  </a:rPr>
                                  <m:t>𝒄</m:t>
                                </m:r>
                                <m:r>
                                  <a:rPr lang="cs-CZ" sz="2400" b="1" i="1" smtClean="0">
                                    <a:latin typeface="Cambria Math"/>
                                    <a:cs typeface="Times New Roman" pitchFamily="18" charset="0"/>
                                  </a:rPr>
                                  <m:t>=</m:t>
                                </m:r>
                                <m:r>
                                  <a:rPr lang="cs-CZ" sz="2400" b="1" i="1" smtClean="0">
                                    <a:latin typeface="Cambria Math"/>
                                    <a:cs typeface="Times New Roman" pitchFamily="18" charset="0"/>
                                  </a:rPr>
                                  <m:t>𝟎</m:t>
                                </m:r>
                              </m:oMath>
                            </m:oMathPara>
                          </a14:m>
                          <a:endParaRPr lang="cs-CZ" sz="2400" b="1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</a:tr>
                  <a:tr h="679313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s-CZ" sz="2400" b="1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3.    Přímka je rovnoběžná s osou </a:t>
                          </a:r>
                          <a:r>
                            <a:rPr lang="cs-CZ" sz="2400" b="1" i="1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y</a:t>
                          </a:r>
                          <a:endParaRPr lang="cs-CZ" sz="2400" b="1" dirty="0" smtClean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1" i="1" smtClean="0">
                                    <a:latin typeface="Cambria Math"/>
                                    <a:cs typeface="Times New Roman" pitchFamily="18" charset="0"/>
                                  </a:rPr>
                                  <m:t>𝒃</m:t>
                                </m:r>
                                <m:r>
                                  <a:rPr lang="cs-CZ" sz="2400" b="1" i="1" smtClean="0">
                                    <a:latin typeface="Cambria Math"/>
                                    <a:cs typeface="Times New Roman" pitchFamily="18" charset="0"/>
                                  </a:rPr>
                                  <m:t>=</m:t>
                                </m:r>
                                <m:r>
                                  <a:rPr lang="cs-CZ" sz="2400" b="1" i="1" smtClean="0">
                                    <a:latin typeface="Cambria Math"/>
                                    <a:cs typeface="Times New Roman" pitchFamily="18" charset="0"/>
                                  </a:rPr>
                                  <m:t>𝟎</m:t>
                                </m:r>
                              </m:oMath>
                            </m:oMathPara>
                          </a14:m>
                          <a:endParaRPr lang="cs-CZ" sz="2400" b="1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r>
                                  <a:rPr lang="cs-CZ" sz="2400" b="1" i="1" smtClean="0">
                                    <a:latin typeface="Cambria Math"/>
                                    <a:cs typeface="Times New Roman" pitchFamily="18" charset="0"/>
                                  </a:rPr>
                                  <m:t>𝒂𝒙</m:t>
                                </m:r>
                                <m:r>
                                  <a:rPr lang="cs-CZ" sz="2400" b="1" i="1" smtClean="0">
                                    <a:latin typeface="Cambria Math"/>
                                    <a:cs typeface="Times New Roman" pitchFamily="18" charset="0"/>
                                  </a:rPr>
                                  <m:t>+</m:t>
                                </m:r>
                                <m:r>
                                  <a:rPr lang="cs-CZ" sz="2400" b="1" i="1" smtClean="0">
                                    <a:latin typeface="Cambria Math"/>
                                    <a:cs typeface="Times New Roman" pitchFamily="18" charset="0"/>
                                  </a:rPr>
                                  <m:t>𝒄</m:t>
                                </m:r>
                                <m:r>
                                  <a:rPr lang="cs-CZ" sz="2400" b="1" i="1" smtClean="0">
                                    <a:latin typeface="Cambria Math"/>
                                    <a:cs typeface="Times New Roman" pitchFamily="18" charset="0"/>
                                  </a:rPr>
                                  <m:t>=</m:t>
                                </m:r>
                                <m:r>
                                  <a:rPr lang="cs-CZ" sz="2400" b="1" i="1" smtClean="0">
                                    <a:latin typeface="Cambria Math"/>
                                    <a:cs typeface="Times New Roman" pitchFamily="18" charset="0"/>
                                  </a:rPr>
                                  <m:t>𝟎</m:t>
                                </m:r>
                              </m:oMath>
                            </m:oMathPara>
                          </a14:m>
                          <a:endParaRPr lang="cs-CZ" sz="2400" b="1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</a:tr>
                  <a:tr h="854226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s-CZ" sz="2400" b="1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4.    Přímka splývá s osou </a:t>
                          </a:r>
                          <a:r>
                            <a:rPr lang="cs-CZ" sz="2400" b="1" i="1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x</a:t>
                          </a:r>
                          <a:endParaRPr lang="cs-CZ" sz="2400" b="1" dirty="0" smtClean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1" i="1" smtClean="0">
                                    <a:latin typeface="Cambria Math"/>
                                    <a:cs typeface="Times New Roman" pitchFamily="18" charset="0"/>
                                  </a:rPr>
                                  <m:t>𝒂</m:t>
                                </m:r>
                                <m:r>
                                  <a:rPr lang="cs-CZ" sz="2400" b="1" i="1" smtClean="0">
                                    <a:latin typeface="Cambria Math"/>
                                    <a:cs typeface="Times New Roman" pitchFamily="18" charset="0"/>
                                  </a:rPr>
                                  <m:t>=</m:t>
                                </m:r>
                                <m:r>
                                  <a:rPr lang="cs-CZ" sz="2400" b="1" i="1" smtClean="0">
                                    <a:latin typeface="Cambria Math"/>
                                    <a:cs typeface="Times New Roman" pitchFamily="18" charset="0"/>
                                  </a:rPr>
                                  <m:t>𝟎</m:t>
                                </m:r>
                              </m:oMath>
                            </m:oMathPara>
                          </a14:m>
                          <a:endParaRPr lang="cs-CZ" sz="2400" b="1" dirty="0" smtClean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1" i="1" smtClean="0">
                                    <a:latin typeface="Cambria Math"/>
                                    <a:cs typeface="Times New Roman" pitchFamily="18" charset="0"/>
                                  </a:rPr>
                                  <m:t>𝒄</m:t>
                                </m:r>
                                <m:r>
                                  <a:rPr lang="cs-CZ" sz="2400" b="1" i="1" smtClean="0">
                                    <a:latin typeface="Cambria Math"/>
                                    <a:cs typeface="Times New Roman" pitchFamily="18" charset="0"/>
                                  </a:rPr>
                                  <m:t>=</m:t>
                                </m:r>
                                <m:r>
                                  <a:rPr lang="cs-CZ" sz="2400" b="1" i="1" smtClean="0">
                                    <a:latin typeface="Cambria Math"/>
                                    <a:cs typeface="Times New Roman" pitchFamily="18" charset="0"/>
                                  </a:rPr>
                                  <m:t>𝟎</m:t>
                                </m:r>
                              </m:oMath>
                            </m:oMathPara>
                          </a14:m>
                          <a:endParaRPr lang="cs-CZ" sz="2400" b="1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r>
                                  <a:rPr lang="cs-CZ" sz="2400" b="1" i="1" smtClean="0">
                                    <a:latin typeface="Cambria Math"/>
                                    <a:cs typeface="Times New Roman" pitchFamily="18" charset="0"/>
                                  </a:rPr>
                                  <m:t>𝒚</m:t>
                                </m:r>
                                <m:r>
                                  <a:rPr lang="cs-CZ" sz="2400" b="1" i="1" smtClean="0">
                                    <a:latin typeface="Cambria Math"/>
                                    <a:cs typeface="Times New Roman" pitchFamily="18" charset="0"/>
                                  </a:rPr>
                                  <m:t>=</m:t>
                                </m:r>
                                <m:r>
                                  <a:rPr lang="cs-CZ" sz="2400" b="1" i="1" smtClean="0">
                                    <a:latin typeface="Cambria Math"/>
                                    <a:cs typeface="Times New Roman" pitchFamily="18" charset="0"/>
                                  </a:rPr>
                                  <m:t>𝟎</m:t>
                                </m:r>
                              </m:oMath>
                            </m:oMathPara>
                          </a14:m>
                          <a:endParaRPr lang="cs-CZ" sz="2400" b="1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</a:tr>
                  <a:tr h="854226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s-CZ" sz="2400" b="1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5.    Přímka splývá s osou </a:t>
                          </a:r>
                          <a:r>
                            <a:rPr lang="cs-CZ" sz="2400" b="1" i="1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y</a:t>
                          </a:r>
                          <a:endParaRPr lang="cs-CZ" sz="2400" b="1" dirty="0" smtClean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1" i="1" smtClean="0">
                                    <a:latin typeface="Cambria Math"/>
                                    <a:cs typeface="Times New Roman" pitchFamily="18" charset="0"/>
                                  </a:rPr>
                                  <m:t>𝒃</m:t>
                                </m:r>
                                <m:r>
                                  <a:rPr lang="cs-CZ" sz="2400" b="1" i="1" smtClean="0">
                                    <a:latin typeface="Cambria Math"/>
                                    <a:cs typeface="Times New Roman" pitchFamily="18" charset="0"/>
                                  </a:rPr>
                                  <m:t>=</m:t>
                                </m:r>
                                <m:r>
                                  <a:rPr lang="cs-CZ" sz="2400" b="1" i="1" smtClean="0">
                                    <a:latin typeface="Cambria Math"/>
                                    <a:cs typeface="Times New Roman" pitchFamily="18" charset="0"/>
                                  </a:rPr>
                                  <m:t>𝟎</m:t>
                                </m:r>
                              </m:oMath>
                            </m:oMathPara>
                          </a14:m>
                          <a:endParaRPr lang="cs-CZ" sz="2400" b="1" dirty="0" smtClean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cs-CZ" sz="2400" b="1" i="1" smtClean="0">
                                    <a:latin typeface="Cambria Math"/>
                                    <a:cs typeface="Times New Roman" pitchFamily="18" charset="0"/>
                                  </a:rPr>
                                  <m:t>𝒄</m:t>
                                </m:r>
                                <m:r>
                                  <a:rPr lang="cs-CZ" sz="2400" b="1" i="1" smtClean="0">
                                    <a:latin typeface="Cambria Math"/>
                                    <a:cs typeface="Times New Roman" pitchFamily="18" charset="0"/>
                                  </a:rPr>
                                  <m:t>=</m:t>
                                </m:r>
                                <m:r>
                                  <a:rPr lang="cs-CZ" sz="2400" b="1" i="1" smtClean="0">
                                    <a:latin typeface="Cambria Math"/>
                                    <a:cs typeface="Times New Roman" pitchFamily="18" charset="0"/>
                                  </a:rPr>
                                  <m:t>𝟎</m:t>
                                </m:r>
                              </m:oMath>
                            </m:oMathPara>
                          </a14:m>
                          <a:endParaRPr lang="cs-CZ" sz="2400" b="1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r>
                                  <a:rPr lang="cs-CZ" sz="2400" b="1" i="1" smtClean="0">
                                    <a:latin typeface="Cambria Math"/>
                                    <a:cs typeface="Times New Roman" pitchFamily="18" charset="0"/>
                                  </a:rPr>
                                  <m:t>𝒙</m:t>
                                </m:r>
                                <m:r>
                                  <a:rPr lang="cs-CZ" sz="2400" b="1" i="1" smtClean="0">
                                    <a:latin typeface="Cambria Math"/>
                                    <a:cs typeface="Times New Roman" pitchFamily="18" charset="0"/>
                                  </a:rPr>
                                  <m:t>=</m:t>
                                </m:r>
                                <m:r>
                                  <a:rPr lang="cs-CZ" sz="2400" b="1" i="1" smtClean="0">
                                    <a:latin typeface="Cambria Math"/>
                                    <a:cs typeface="Times New Roman" pitchFamily="18" charset="0"/>
                                  </a:rPr>
                                  <m:t>𝟎</m:t>
                                </m:r>
                              </m:oMath>
                            </m:oMathPara>
                          </a14:m>
                          <a:endParaRPr lang="cs-CZ" sz="2400" b="1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9" name="Tabulka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902368954"/>
                  </p:ext>
                </p:extLst>
              </p:nvPr>
            </p:nvGraphicFramePr>
            <p:xfrm>
              <a:off x="360000" y="1268760"/>
              <a:ext cx="8388000" cy="4788002"/>
            </p:xfrm>
            <a:graphic>
              <a:graphicData uri="http://schemas.openxmlformats.org/drawingml/2006/table">
                <a:tbl>
                  <a:tblPr firstRow="1" bandRow="1">
                    <a:tableStyleId>{C4B1156A-380E-4F78-BDF5-A606A8083BF9}</a:tableStyleId>
                  </a:tblPr>
                  <a:tblGrid>
                    <a:gridCol w="4782074"/>
                    <a:gridCol w="1514489"/>
                    <a:gridCol w="2091437"/>
                  </a:tblGrid>
                  <a:tr h="1041611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cs-CZ" sz="2400" b="1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        Poloha</a:t>
                          </a:r>
                          <a:r>
                            <a:rPr lang="cs-CZ" sz="2400" b="1" baseline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 přímky vzhledem</a:t>
                          </a:r>
                        </a:p>
                        <a:p>
                          <a:pPr algn="l"/>
                          <a:r>
                            <a:rPr lang="cs-CZ" sz="2400" b="1" baseline="0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        k souřadnicovým osám</a:t>
                          </a:r>
                          <a:endParaRPr lang="cs-CZ" sz="2400" b="1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300" b="1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Podmínka</a:t>
                          </a:r>
                          <a:endParaRPr lang="cs-CZ" sz="2300" b="1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cs-CZ" sz="2400" b="1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Tvar rovnice</a:t>
                          </a:r>
                          <a:endParaRPr lang="cs-CZ" sz="2400" b="1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</a:tr>
                  <a:tr h="679313"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t="-152679" r="-75638" b="-44910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314859" t="-152679" r="-138153" b="-44910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301166" t="-152679" r="-292" b="-449107"/>
                          </a:stretch>
                        </a:blipFill>
                      </a:tcPr>
                    </a:tc>
                  </a:tr>
                  <a:tr h="679313"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cs-CZ" sz="2400" b="1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2.    Přímka je rovnoběžná s osou </a:t>
                          </a:r>
                          <a:r>
                            <a:rPr lang="cs-CZ" sz="2400" b="1" i="1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x</a:t>
                          </a:r>
                          <a:endParaRPr lang="cs-CZ" sz="2400" b="1" dirty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314859" t="-254955" r="-138153" b="-35315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301166" t="-254955" r="-292" b="-353153"/>
                          </a:stretch>
                        </a:blipFill>
                      </a:tcPr>
                    </a:tc>
                  </a:tr>
                  <a:tr h="679313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s-CZ" sz="2400" b="1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3.    Přímka je rovnoběžná s osou </a:t>
                          </a:r>
                          <a:r>
                            <a:rPr lang="cs-CZ" sz="2400" b="1" i="1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y</a:t>
                          </a:r>
                          <a:endParaRPr lang="cs-CZ" sz="2400" b="1" dirty="0" smtClean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314859" t="-351786" r="-138153" b="-25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301166" t="-351786" r="-292" b="-250000"/>
                          </a:stretch>
                        </a:blipFill>
                      </a:tcPr>
                    </a:tc>
                  </a:tr>
                  <a:tr h="854226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s-CZ" sz="2400" b="1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4.    Přímka splývá s osou </a:t>
                          </a:r>
                          <a:r>
                            <a:rPr lang="cs-CZ" sz="2400" b="1" i="1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x</a:t>
                          </a:r>
                          <a:endParaRPr lang="cs-CZ" sz="2400" b="1" dirty="0" smtClean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314859" t="-361429" r="-138153" b="-1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301166" t="-361429" r="-292" b="-100000"/>
                          </a:stretch>
                        </a:blipFill>
                      </a:tcPr>
                    </a:tc>
                  </a:tr>
                  <a:tr h="854226">
                    <a:tc>
                      <a:txBody>
                        <a:bodyPr/>
                        <a:lstStyle/>
                        <a:p>
                          <a:pPr marL="0" marR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cs-CZ" sz="2400" b="1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5.    Přímka splývá s osou </a:t>
                          </a:r>
                          <a:r>
                            <a:rPr lang="cs-CZ" sz="2400" b="1" i="1" dirty="0" smtClean="0">
                              <a:latin typeface="Times New Roman" pitchFamily="18" charset="0"/>
                              <a:cs typeface="Times New Roman" pitchFamily="18" charset="0"/>
                            </a:rPr>
                            <a:t>y</a:t>
                          </a:r>
                          <a:endParaRPr lang="cs-CZ" sz="2400" b="1" dirty="0" smtClean="0">
                            <a:latin typeface="Times New Roman" pitchFamily="18" charset="0"/>
                            <a:cs typeface="Times New Roman" pitchFamily="18" charset="0"/>
                          </a:endParaRPr>
                        </a:p>
                      </a:txBody>
                      <a:tcPr anchor="ctr">
                        <a:lnL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rgbClr val="FF7979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314859" t="-461429" r="-13815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anchor="ctr">
                        <a:lnL w="28575" cap="flat" cmpd="sng" algn="ctr">
                          <a:solidFill>
                            <a:srgbClr val="7030A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28575" cap="flat" cmpd="sng" algn="ctr">
                          <a:solidFill>
                            <a:srgbClr val="6E326F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 rotWithShape="1">
                          <a:blip r:embed="rId4"/>
                          <a:stretch>
                            <a:fillRect l="-301166" t="-461429" r="-292"/>
                          </a:stretch>
                        </a:blipFill>
                      </a:tcPr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265356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62817" y="2606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35292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Tato prezentace slouží k výkladu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Obecná rovnice přímky v rovině.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Žáci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znají Obecnou rovnici přímky v rovině, rozumí pojmům normálový a směrový vektor.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zdroje:</a:t>
            </a:r>
          </a:p>
          <a:p>
            <a:pPr algn="just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Dr. Jana Kolouchová a kol.: Matematika pro SOŠ a studijní obory SOU, 5. část,             1. vydání 1987, SPN</a:t>
            </a: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Doc. RNDr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František Jirásek, DrSc. a kol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Sbírka úloh z matematiky pro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SOŠ a studijní obory SOU,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část,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vydání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2000,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Prometheus, ISBN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80-7196-012-8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2801" y="5420638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Autorem materiálu a všech jeho částí, není-li uvedeno jinak,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			       </a:t>
            </a:r>
            <a:r>
              <a:rPr lang="cs-CZ" dirty="0">
                <a:latin typeface="Arial" pitchFamily="34" charset="0"/>
                <a:cs typeface="Arial" pitchFamily="34" charset="0"/>
              </a:rPr>
              <a:t>Mgr.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Stanislav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Prucek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" name="Přímá spojnice 6"/>
          <p:cNvCxnSpPr/>
          <p:nvPr/>
        </p:nvCxnSpPr>
        <p:spPr>
          <a:xfrm>
            <a:off x="262817" y="53732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262817" y="141277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Šipka doleva 11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9396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2758</TotalTime>
  <Words>348</Words>
  <Application>Microsoft Office PowerPoint</Application>
  <PresentationFormat>Předvádění na obrazovce (4:3)</PresentationFormat>
  <Paragraphs>71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Prucek Stanislav</dc:creator>
  <cp:lastModifiedBy>NB3</cp:lastModifiedBy>
  <cp:revision>210</cp:revision>
  <dcterms:created xsi:type="dcterms:W3CDTF">2013-01-11T17:11:37Z</dcterms:created>
  <dcterms:modified xsi:type="dcterms:W3CDTF">2014-09-23T15:56:12Z</dcterms:modified>
</cp:coreProperties>
</file>