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5" r:id="rId4"/>
    <p:sldId id="283" r:id="rId5"/>
    <p:sldId id="293" r:id="rId6"/>
    <p:sldId id="294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Obecná rovnice přímky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Příklady 1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III-2-10-13_Obecna-rovnice-primky-Priklady-1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332656"/>
            <a:ext cx="8377808" cy="14401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OBECNÁ ROVNICE PŘÍMKY</a:t>
            </a:r>
          </a:p>
          <a:p>
            <a:pPr algn="ctr"/>
            <a:r>
              <a:rPr lang="cs-CZ" sz="3200" b="1" smtClean="0">
                <a:latin typeface="Arial Black" pitchFamily="34" charset="0"/>
              </a:rPr>
              <a:t>Příklady 1</a:t>
            </a:r>
            <a:endParaRPr lang="cs-CZ" sz="1100" b="1" dirty="0">
              <a:latin typeface="Arial Black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064718" y="2328200"/>
                <a:ext cx="7655505" cy="6677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obecnou rovnici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danou bodem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2; 4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normálovým 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𝑝</m:t>
                            </m:r>
                          </m:sub>
                        </m:sSub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−2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(který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k ní kolmý).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718" y="2328200"/>
                <a:ext cx="7655505" cy="667747"/>
              </a:xfrm>
              <a:prstGeom prst="rect">
                <a:avLst/>
              </a:prstGeom>
              <a:blipFill rotWithShape="1">
                <a:blip r:embed="rId2"/>
                <a:stretch>
                  <a:fillRect l="-717" t="-4587" b="-110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79686" y="238975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9686" y="3333089"/>
                <a:ext cx="83581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3333089"/>
                <a:ext cx="8358122" cy="400110"/>
              </a:xfrm>
              <a:prstGeom prst="rect">
                <a:avLst/>
              </a:prstGeom>
              <a:blipFill rotWithShape="1">
                <a:blip r:embed="rId3"/>
                <a:stretch>
                  <a:fillRect b="-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79686" y="3933056"/>
                <a:ext cx="8358122" cy="1261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rovnice dosadíme souřadnice bodu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		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3933056"/>
                <a:ext cx="8358122" cy="1261884"/>
              </a:xfrm>
              <a:prstGeom prst="rect">
                <a:avLst/>
              </a:prstGeom>
              <a:blipFill rotWithShape="1">
                <a:blip r:embed="rId4"/>
                <a:stretch>
                  <a:fillRect l="-584" t="-2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9686" y="5375083"/>
                <a:ext cx="8358122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5375083"/>
                <a:ext cx="8358122" cy="738664"/>
              </a:xfrm>
              <a:prstGeom prst="rect">
                <a:avLst/>
              </a:prstGeom>
              <a:blipFill rotWithShape="1">
                <a:blip r:embed="rId5"/>
                <a:stretch>
                  <a:fillRect l="-584" t="-4132" b="-6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814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53058" y="779298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obecnou rovnici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určené dvěma body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3; −2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𝐵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4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3058" y="779298"/>
                <a:ext cx="7655505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1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68028" y="70235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484784"/>
                <a:ext cx="8358122" cy="7475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Zvolíme  vektor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𝑨𝑩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accPr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𝒖</m:t>
                          </m:r>
                        </m:e>
                      </m:acc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00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2−3; 4−</m:t>
                          </m:r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</m:e>
                      </m:d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=(−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𝟏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;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84784"/>
                <a:ext cx="8358122" cy="747512"/>
              </a:xfrm>
              <a:prstGeom prst="rect">
                <a:avLst/>
              </a:prstGeom>
              <a:blipFill rotWithShape="1">
                <a:blip r:embed="rId3"/>
                <a:stretch>
                  <a:fillRect l="-584" t="-1639" b="-57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304654"/>
                <a:ext cx="8358122" cy="757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Kolmý vektor k vektoru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000" dirty="0" smtClean="0">
                    <a:ea typeface="Cambria Math"/>
                    <a:cs typeface="Times New Roman" pitchFamily="18" charset="0"/>
                  </a:rPr>
                  <a:t> </a:t>
                </a:r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je normálovým vektorem přímky </a:t>
                </a:r>
                <a:r>
                  <a:rPr lang="cs-CZ" sz="2000" b="1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p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0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𝒏</m:t>
                              </m:r>
                            </m:e>
                            <m:sub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𝒑</m:t>
                              </m:r>
                            </m:sub>
                          </m:sSub>
                        </m:e>
                      </m:acc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;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𝟏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04654"/>
                <a:ext cx="8358122" cy="757515"/>
              </a:xfrm>
              <a:prstGeom prst="rect">
                <a:avLst/>
              </a:prstGeom>
              <a:blipFill rotWithShape="1">
                <a:blip r:embed="rId4"/>
                <a:stretch>
                  <a:fillRect l="-584" t="-4839" b="-16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261" y="2700680"/>
            <a:ext cx="4120302" cy="3636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79686" y="3133034"/>
                <a:ext cx="83581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3133034"/>
                <a:ext cx="8358122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79686" y="3645024"/>
                <a:ext cx="8358122" cy="1261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rovnice dosadíme souřadnice bodu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𝟏𝟔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3645024"/>
                <a:ext cx="8358122" cy="1261884"/>
              </a:xfrm>
              <a:prstGeom prst="rect">
                <a:avLst/>
              </a:prstGeom>
              <a:blipFill rotWithShape="1">
                <a:blip r:embed="rId7"/>
                <a:stretch>
                  <a:fillRect l="-584" t="-2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9686" y="4906908"/>
                <a:ext cx="8358122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𝟏𝟔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4906908"/>
                <a:ext cx="8358122" cy="1015663"/>
              </a:xfrm>
              <a:prstGeom prst="rect">
                <a:avLst/>
              </a:prstGeom>
              <a:blipFill rotWithShape="1">
                <a:blip r:embed="rId8"/>
                <a:stretch>
                  <a:fillRect l="-584" t="-2994" b="-41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9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3999" y="521649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obecnou rovnici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která prochází bodem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je kolmá k přímce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  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999" y="521649"/>
                <a:ext cx="7655505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37" t="-3311" r="-239" b="-19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59999" y="58320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1382" y="1772816"/>
                <a:ext cx="8358122" cy="7353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  vektor  přímky </a:t>
                </a:r>
                <a:r>
                  <a:rPr lang="cs-CZ" b="1" i="1" dirty="0" smtClean="0">
                    <a:cs typeface="Times New Roman" pitchFamily="18" charset="0"/>
                  </a:rPr>
                  <a:t>q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  rovnoběžný s normálovým vektorem 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1772816"/>
                <a:ext cx="8358122" cy="735394"/>
              </a:xfrm>
              <a:prstGeom prst="rect">
                <a:avLst/>
              </a:prstGeom>
              <a:blipFill rotWithShape="1">
                <a:blip r:embed="rId4"/>
                <a:stretch>
                  <a:fillRect l="-584" t="-833" b="-5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061" y="2847206"/>
            <a:ext cx="4160611" cy="346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1382" y="2932979"/>
                <a:ext cx="83581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2932979"/>
                <a:ext cx="8358122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41382" y="3444969"/>
                <a:ext cx="8358122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rovnice dosadíme souřadnice bodu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3444969"/>
                <a:ext cx="8358122" cy="1292662"/>
              </a:xfrm>
              <a:prstGeom prst="rect">
                <a:avLst/>
              </a:prstGeom>
              <a:blipFill rotWithShape="1">
                <a:blip r:embed="rId7"/>
                <a:stretch>
                  <a:fillRect l="-584" t="-23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1382" y="4706853"/>
                <a:ext cx="8358122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4706853"/>
                <a:ext cx="8358122" cy="1015663"/>
              </a:xfrm>
              <a:prstGeom prst="rect">
                <a:avLst/>
              </a:prstGeom>
              <a:blipFill rotWithShape="1">
                <a:blip r:embed="rId8"/>
                <a:stretch>
                  <a:fillRect l="-584" t="-2994" b="-6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086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4213" y="620688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obecnou rovnici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procházející bodem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rovnoběžně s přímkou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.</a:t>
                </a:r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213" y="620688"/>
                <a:ext cx="7655505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3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59181" y="68224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1544018"/>
                <a:ext cx="8358122" cy="70461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Normálový  vektor </a:t>
                </a:r>
                <a:r>
                  <a:rPr lang="cs-CZ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římky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b="1" i="1" dirty="0" smtClean="0">
                    <a:cs typeface="Times New Roman" pitchFamily="18" charset="0"/>
                  </a:rPr>
                  <a:t>q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 rovnoběžný s normálovým vektorem přímky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b="1" i="1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cs typeface="Times New Roman" pitchFamily="18" charset="0"/>
                  </a:rPr>
                  <a:t>. </a:t>
                </a:r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cs-CZ" sz="20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0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0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𝒏</m:t>
                              </m:r>
                            </m:e>
                            <m:sub>
                              <m:r>
                                <a:rPr lang="cs-CZ" sz="20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𝒑</m:t>
                              </m:r>
                            </m:sub>
                          </m:sSub>
                        </m:e>
                      </m:acc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cs-CZ" sz="20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cs-CZ" sz="20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0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𝒏</m:t>
                              </m:r>
                            </m:e>
                            <m:sub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𝒒</m:t>
                              </m:r>
                            </m:sub>
                          </m:sSub>
                        </m:e>
                      </m:acc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=(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)</m:t>
                      </m:r>
                    </m:oMath>
                  </m:oMathPara>
                </a14:m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544018"/>
                <a:ext cx="8358122" cy="704616"/>
              </a:xfrm>
              <a:prstGeom prst="rect">
                <a:avLst/>
              </a:prstGeom>
              <a:blipFill rotWithShape="1">
                <a:blip r:embed="rId4"/>
                <a:stretch>
                  <a:fillRect l="-584" t="-5172" b="-431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286" y="2052666"/>
            <a:ext cx="3888432" cy="4481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1382" y="2932979"/>
                <a:ext cx="83581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: 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𝒚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𝒄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2932979"/>
                <a:ext cx="8358122" cy="400110"/>
              </a:xfrm>
              <a:prstGeom prst="rect">
                <a:avLst/>
              </a:prstGeom>
              <a:blipFill rotWithShape="1">
                <a:blip r:embed="rId6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1382" y="3444969"/>
                <a:ext cx="8358122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rovnice dosadíme souřadnice bodu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: 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∙(−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𝟏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)−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∙(−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𝟏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)+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𝒄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</m:oMath>
                  </m:oMathPara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3444969"/>
                <a:ext cx="8358122" cy="1292662"/>
              </a:xfrm>
              <a:prstGeom prst="rect">
                <a:avLst/>
              </a:prstGeom>
              <a:blipFill rotWithShape="1">
                <a:blip r:embed="rId7"/>
                <a:stretch>
                  <a:fillRect l="-584" t="-23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1382" y="4706853"/>
                <a:ext cx="8358122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</a:p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4706853"/>
                <a:ext cx="8358122" cy="1015663"/>
              </a:xfrm>
              <a:prstGeom prst="rect">
                <a:avLst/>
              </a:prstGeom>
              <a:blipFill rotWithShape="1">
                <a:blip r:embed="rId8"/>
                <a:stretch>
                  <a:fillRect l="-584" t="-2994" b="-6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535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Obecná rovnice přímky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2965</TotalTime>
  <Words>363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User</cp:lastModifiedBy>
  <cp:revision>223</cp:revision>
  <dcterms:created xsi:type="dcterms:W3CDTF">2013-01-11T17:11:37Z</dcterms:created>
  <dcterms:modified xsi:type="dcterms:W3CDTF">1980-01-03T23:20:47Z</dcterms:modified>
</cp:coreProperties>
</file>