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95" r:id="rId4"/>
    <p:sldId id="283" r:id="rId5"/>
    <p:sldId id="293" r:id="rId6"/>
    <p:sldId id="296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" Target="slide3.xml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3429000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Obecná rovnice přímky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 Příklady 2</a:t>
            </a:r>
            <a:endParaRPr lang="cs-CZ" sz="20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III-2-10-14_Obecna-rovnice-primky-Priklady-2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říjen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332656"/>
            <a:ext cx="8377808" cy="115212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OBECNÁ ROVNICE PŘÍMKY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 2</a:t>
            </a:r>
            <a:endParaRPr lang="cs-CZ" sz="11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93481" y="1940385"/>
                <a:ext cx="78488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Ověřte, zda body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leží na přímce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481" y="1940385"/>
                <a:ext cx="7848871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99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98302" y="186344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9685" y="2481607"/>
            <a:ext cx="8358122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Body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budou ležet na přímce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právě tehdy, budou-li souřadnice bodů vyhovovat obecné rovnici přímky </a:t>
            </a:r>
            <a:r>
              <a:rPr lang="cs-CZ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ea typeface="Cambria Math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79685" y="3496495"/>
                <a:ext cx="8358122" cy="7454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𝟒</m:t>
                        </m:r>
                      </m:e>
                    </m:d>
                  </m:oMath>
                </a14:m>
                <a:r>
                  <a:rPr lang="cs-CZ" sz="2000" dirty="0" smtClean="0">
                    <a:ea typeface="Cambria Math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		   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5" y="3496495"/>
                <a:ext cx="8358122" cy="7454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9999" y="4123238"/>
            <a:ext cx="835812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cs-CZ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na přímce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neleží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ea typeface="Cambria Math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79686" y="4972509"/>
                <a:ext cx="8358122" cy="7454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sz="2000" dirty="0" smtClean="0">
                    <a:ea typeface="Cambria Math"/>
                    <a:cs typeface="Times New Roman" pitchFamily="18" charset="0"/>
                  </a:rPr>
                  <a:t>	</a:t>
                </a:r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)−(−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</m:oMath>
                </a14:m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		                 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686" y="4972509"/>
                <a:ext cx="8358122" cy="7454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60000" y="5599252"/>
            <a:ext cx="8358122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cs-CZ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na přímce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cs-CZ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leží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sz="2000" dirty="0">
              <a:latin typeface="Times New Roman" panose="02020603050405020304" pitchFamily="18" charset="0"/>
              <a:ea typeface="Cambria Math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814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4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41382" y="2008890"/>
                <a:ext cx="8358122" cy="109081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𝟑</m:t>
                          </m:r>
                          <m: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𝟐𝟒</m:t>
                      </m:r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</m:oMath>
                  </m:oMathPara>
                </a14:m>
                <a:endParaRPr lang="cs-CZ" sz="200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cs typeface="Times New Roman" pitchFamily="18" charset="0"/>
                  </a:rPr>
                  <a:t>	       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000" b="1" i="1" dirty="0">
                        <a:latin typeface="Cambria Math"/>
                        <a:cs typeface="Times New Roman" pitchFamily="18" charset="0"/>
                      </a:rPr>
                      <m:t>	</m:t>
                    </m:r>
                    <m:sSub>
                      <m:sSub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𝟑</m:t>
                        </m:r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𝟐𝟒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000" b="1" i="1" dirty="0">
                          <a:latin typeface="Cambria Math"/>
                          <a:cs typeface="Times New Roman" pitchFamily="18" charset="0"/>
                        </a:rPr>
                        <m:t>	</m:t>
                      </m:r>
                    </m:oMath>
                  </m:oMathPara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2008890"/>
                <a:ext cx="8358122" cy="10908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43999" y="398538"/>
                <a:ext cx="777647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souřadnice průsečíků přímky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𝑝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+24=0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s osami soustavy souřadnic.</a:t>
                </a:r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999" y="398538"/>
                <a:ext cx="7776472" cy="646331"/>
              </a:xfrm>
              <a:prstGeom prst="rect">
                <a:avLst/>
              </a:prstGeom>
              <a:blipFill rotWithShape="1">
                <a:blip r:embed="rId4"/>
                <a:stretch>
                  <a:fillRect l="-627" t="-4717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59999" y="46009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1382" y="1078260"/>
                <a:ext cx="8358122" cy="646331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Souřadnice průsečíku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 osou soustavy souřadnic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x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jsou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</a:p>
              <a:p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Souřadnice průsečíku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přímky </a:t>
                </a:r>
                <a:r>
                  <a:rPr lang="cs-CZ" b="1" i="1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s osou soustavy souřadnic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y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jsou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𝑩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1078260"/>
                <a:ext cx="8358122" cy="646331"/>
              </a:xfrm>
              <a:prstGeom prst="rect">
                <a:avLst/>
              </a:prstGeom>
              <a:blipFill rotWithShape="1">
                <a:blip r:embed="rId5"/>
                <a:stretch>
                  <a:fillRect l="-584" t="-4717" b="-1415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41381" y="3356992"/>
                <a:ext cx="835812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𝑨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−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𝟖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; 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𝟎</m:t>
                        </m:r>
                      </m:e>
                    </m:d>
                  </m:oMath>
                </a14:m>
                <a:endParaRPr lang="cs-CZ" sz="2000" b="1" dirty="0">
                  <a:solidFill>
                    <a:schemeClr val="tx1"/>
                  </a:solidFill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1" y="3356992"/>
                <a:ext cx="8358122" cy="461665"/>
              </a:xfrm>
              <a:prstGeom prst="rect">
                <a:avLst/>
              </a:prstGeom>
              <a:blipFill rotWithShape="1">
                <a:blip r:embed="rId6"/>
                <a:stretch>
                  <a:fillRect b="-133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60000" y="2780532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80532"/>
                <a:ext cx="8358122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41382" y="4201780"/>
                <a:ext cx="8358122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𝟒</m:t>
                      </m:r>
                      <m:sSub>
                        <m:sSubPr>
                          <m:ctrlPr>
                            <a:rPr lang="cs-CZ" sz="20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𝒚</m:t>
                          </m:r>
                        </m:e>
                        <m:sub>
                          <m:r>
                            <a:rPr lang="cs-CZ" sz="2000" b="1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𝟐</m:t>
                          </m:r>
                        </m:sub>
                      </m:sSub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𝟐𝟒</m:t>
                      </m:r>
                      <m:r>
                        <a:rPr lang="cs-CZ" sz="2000" b="1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𝟎</m:t>
                      </m:r>
                    </m:oMath>
                  </m:oMathPara>
                </a14:m>
                <a:endParaRPr lang="cs-CZ" sz="2000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  	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sSub>
                      <m:sSub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𝟐𝟒</m:t>
                    </m:r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2" y="4201780"/>
                <a:ext cx="8358122" cy="707886"/>
              </a:xfrm>
              <a:prstGeom prst="rect">
                <a:avLst/>
              </a:prstGeom>
              <a:blipFill rotWithShape="1">
                <a:blip r:embed="rId8"/>
                <a:stretch>
                  <a:fillRect b="-431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41381" y="5549882"/>
                <a:ext cx="8358122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𝑩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𝟎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; −</m:t>
                        </m:r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  <a:cs typeface="Times New Roman" panose="02020603050405020304" pitchFamily="18" charset="0"/>
                          </a:rPr>
                          <m:t>𝟔</m:t>
                        </m:r>
                      </m:e>
                    </m:d>
                  </m:oMath>
                </a14:m>
                <a:endParaRPr lang="cs-CZ" sz="2000" b="1" dirty="0">
                  <a:solidFill>
                    <a:schemeClr val="tx1"/>
                  </a:solidFill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381" y="5549882"/>
                <a:ext cx="8358122" cy="46166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60000" y="4973422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𝒚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</m:oMath>
                </a14:m>
                <a:r>
                  <a:rPr lang="cs-CZ" sz="2000" dirty="0" smtClean="0">
                    <a:ea typeface="Cambria Math"/>
                    <a:cs typeface="Times New Roman" pitchFamily="18" charset="0"/>
                  </a:rPr>
                  <a:t>	</a:t>
                </a:r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973422"/>
                <a:ext cx="8358122" cy="400110"/>
              </a:xfrm>
              <a:prstGeom prst="rect">
                <a:avLst/>
              </a:prstGeom>
              <a:blipFill rotWithShape="1">
                <a:blip r:embed="rId10"/>
                <a:stretch>
                  <a:fillRect b="-9231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734" y="2554295"/>
            <a:ext cx="5176161" cy="3711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21" grpId="0"/>
      <p:bldP spid="23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25717" y="216156"/>
                <a:ext cx="76555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obecnou rovnici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p: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   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b="1" i="1" dirty="0">
                    <a:latin typeface="Cambria Math"/>
                    <a:cs typeface="Times New Roman" pitchFamily="18" charset="0"/>
                  </a:rPr>
                  <a:t>	</a:t>
                </a:r>
                <a:r>
                  <a:rPr lang="cs-CZ" b="1" i="1" dirty="0" smtClean="0">
                    <a:latin typeface="Cambria Math"/>
                    <a:cs typeface="Times New Roman" pitchFamily="18" charset="0"/>
                  </a:rPr>
                  <a:t>        		          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5717" y="216156"/>
                <a:ext cx="7655505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37" t="-5660" b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41549" y="24917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862487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Postup 1: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Přímka </a:t>
                </a:r>
                <a:r>
                  <a:rPr lang="cs-CZ" b="1" i="1" dirty="0" smtClean="0">
                    <a:cs typeface="Times New Roman" pitchFamily="18" charset="0"/>
                  </a:rPr>
                  <a:t>p</a:t>
                </a:r>
                <a:r>
                  <a:rPr lang="cs-CZ" dirty="0" smtClean="0">
                    <a:cs typeface="Times New Roman" pitchFamily="18" charset="0"/>
                  </a:rPr>
                  <a:t> je dána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bodem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 −2</m:t>
                        </m:r>
                      </m:e>
                    </m:d>
                  </m:oMath>
                </a14:m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směrovým 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vektorem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862487"/>
                <a:ext cx="8358122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729" t="-7576" b="-25758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41672" y="1603656"/>
                <a:ext cx="835812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672" y="1603656"/>
                <a:ext cx="8358122" cy="400110"/>
              </a:xfrm>
              <a:prstGeom prst="rect">
                <a:avLst/>
              </a:prstGeom>
              <a:blipFill rotWithShape="1">
                <a:blip r:embed="rId5"/>
                <a:stretch>
                  <a:fillRect b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41672" y="2016714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    		  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𝟏𝟗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672" y="2016714"/>
                <a:ext cx="8358122" cy="70788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41672" y="2606887"/>
                <a:ext cx="8358122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𝟏𝟗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672" y="2606887"/>
                <a:ext cx="8358122" cy="738664"/>
              </a:xfrm>
              <a:prstGeom prst="rect">
                <a:avLst/>
              </a:prstGeom>
              <a:blipFill rotWithShape="1">
                <a:blip r:embed="rId7"/>
                <a:stretch>
                  <a:fillRect l="-584" t="-4132" b="-99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1203546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   Normálový vektor je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𝑝</m:t>
                            </m:r>
                          </m:sub>
                        </m:sSub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03546"/>
                <a:ext cx="8358122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7576" b="-1515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379759" y="3364930"/>
            <a:ext cx="8358122" cy="4001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 2: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Vyloučíme parametr </a:t>
            </a:r>
            <a:r>
              <a:rPr lang="cs-CZ" b="1" i="1" dirty="0" smtClean="0">
                <a:cs typeface="Times New Roman" pitchFamily="18" charset="0"/>
              </a:rPr>
              <a:t>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  <a:endParaRPr lang="cs-CZ" sz="2000" dirty="0">
              <a:latin typeface="Times New Roman" panose="02020603050405020304" pitchFamily="18" charset="0"/>
              <a:ea typeface="Cambria Math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79759" y="3752106"/>
                <a:ext cx="8358122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   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    /∙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>
                    <a:latin typeface="Cambria Math"/>
                    <a:cs typeface="Times New Roman" pitchFamily="18" charset="0"/>
                  </a:rPr>
                  <a:t>	        		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    /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759" y="3752106"/>
                <a:ext cx="8358122" cy="707886"/>
              </a:xfrm>
              <a:prstGeom prst="rect">
                <a:avLst/>
              </a:prstGeom>
              <a:blipFill rotWithShape="1">
                <a:blip r:embed="rId9"/>
                <a:stretch>
                  <a:fillRect b="-7759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79759" y="4523748"/>
                <a:ext cx="8358122" cy="70788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        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        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𝟏𝟎𝐭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759" y="4523748"/>
                <a:ext cx="8358122" cy="707886"/>
              </a:xfrm>
              <a:prstGeom prst="rect">
                <a:avLst/>
              </a:prstGeom>
              <a:blipFill rotWithShape="1">
                <a:blip r:embed="rId10"/>
                <a:stretch>
                  <a:fillRect b="-68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>
            <a:off x="3033698" y="4496001"/>
            <a:ext cx="2763747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61431" y="5275746"/>
                <a:ext cx="835812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           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𝟏𝟗</m:t>
                    </m:r>
                  </m:oMath>
                </a14:m>
                <a:endParaRPr lang="cs-CZ" sz="2000" b="1" i="1" dirty="0" smtClean="0">
                  <a:latin typeface="Cambria Math"/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431" y="5275746"/>
                <a:ext cx="8358122" cy="400110"/>
              </a:xfrm>
              <a:prstGeom prst="rect">
                <a:avLst/>
              </a:prstGeom>
              <a:blipFill rotWithShape="1">
                <a:blip r:embed="rId11"/>
                <a:stretch>
                  <a:fillRect b="-1363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9" name="Přímá spojnice 28"/>
          <p:cNvCxnSpPr/>
          <p:nvPr/>
        </p:nvCxnSpPr>
        <p:spPr>
          <a:xfrm>
            <a:off x="3015370" y="5247999"/>
            <a:ext cx="2763747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58696" y="5602076"/>
                <a:ext cx="8358122" cy="738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Obecná rovnice přímky je</a:t>
                </a:r>
                <a:endParaRPr lang="cs-CZ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𝟏𝟗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96" y="5602076"/>
                <a:ext cx="8358122" cy="738664"/>
              </a:xfrm>
              <a:prstGeom prst="rect">
                <a:avLst/>
              </a:prstGeom>
              <a:blipFill rotWithShape="1">
                <a:blip r:embed="rId12"/>
                <a:stretch>
                  <a:fillRect l="-656" t="-4132" b="-99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086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2" grpId="0"/>
      <p:bldP spid="14" grpId="0"/>
      <p:bldP spid="15" grpId="0"/>
      <p:bldP spid="19" grpId="0"/>
      <p:bldP spid="20" grpId="0"/>
      <p:bldP spid="25" grpId="0"/>
      <p:bldP spid="26" grpId="0"/>
      <p:bldP spid="28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21461" y="1000401"/>
                <a:ext cx="7655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Napište parametrické rovnice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p: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1461" y="1000401"/>
                <a:ext cx="7655505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717" t="-9836" b="-229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60000" y="92345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2017153"/>
                <a:ext cx="8460472" cy="40011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Přímka </a:t>
                </a:r>
                <a:r>
                  <a:rPr lang="cs-CZ" b="1" i="1" dirty="0" smtClean="0">
                    <a:cs typeface="Times New Roman" pitchFamily="18" charset="0"/>
                  </a:rPr>
                  <a:t>p</a:t>
                </a:r>
                <a:r>
                  <a:rPr lang="cs-CZ" dirty="0" smtClean="0">
                    <a:cs typeface="Times New Roman" pitchFamily="18" charset="0"/>
                  </a:rPr>
                  <a:t> je dána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normálovým vektorem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𝑛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𝑝</m:t>
                            </m:r>
                          </m:sub>
                        </m:sSub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 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a zvoleným bodem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𝑨</m:t>
                    </m:r>
                    <m:r>
                      <a:rPr lang="cs-CZ" b="1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  <a:cs typeface="Times New Roman" pitchFamily="18" charset="0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sz="200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.</a:t>
                </a:r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017153"/>
                <a:ext cx="8460472" cy="400110"/>
              </a:xfrm>
              <a:prstGeom prst="rect">
                <a:avLst/>
              </a:prstGeom>
              <a:blipFill rotWithShape="1">
                <a:blip r:embed="rId4"/>
                <a:stretch>
                  <a:fillRect l="-576" t="-10606" b="-2272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000" y="2758322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sSub>
                      <m:sSubPr>
                        <m:ctrlPr>
                          <a:rPr lang="cs-CZ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𝟖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dirty="0" smtClean="0">
                    <a:ea typeface="Cambria Math"/>
                    <a:cs typeface="Times New Roman" pitchFamily="18" charset="0"/>
                  </a:rPr>
                  <a:t>				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  <a:cs typeface="Times New Roman" pitchFamily="18" charset="0"/>
                          </a:rPr>
                          <m:t>𝟏</m:t>
                        </m:r>
                      </m:sub>
                    </m:sSub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58322"/>
                <a:ext cx="8358122" cy="7078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3801860"/>
                <a:ext cx="8295705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Napíšeme parametrické vyjádření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p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dané bodem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4; 0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směrovým vektorem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𝑢</m:t>
                        </m:r>
                      </m:e>
                    </m:acc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=(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5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801860"/>
                <a:ext cx="8295705" cy="646331"/>
              </a:xfrm>
              <a:prstGeom prst="rect">
                <a:avLst/>
              </a:prstGeom>
              <a:blipFill rotWithShape="1">
                <a:blip r:embed="rId6"/>
                <a:stretch>
                  <a:fillRect l="-588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4797152"/>
                <a:ext cx="8358122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4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400" b="1" i="1" dirty="0" smtClean="0">
                    <a:latin typeface="Cambria Math"/>
                    <a:cs typeface="Times New Roman" pitchFamily="18" charset="0"/>
                  </a:rPr>
                  <a:t>			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   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4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97152"/>
                <a:ext cx="8358122" cy="830997"/>
              </a:xfrm>
              <a:prstGeom prst="rect">
                <a:avLst/>
              </a:prstGeom>
              <a:blipFill rotWithShape="1">
                <a:blip r:embed="rId7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6410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2" grpId="0"/>
      <p:bldP spid="17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Obecná rovnice přímky v rovině.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3084</TotalTime>
  <Words>386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234</cp:revision>
  <dcterms:created xsi:type="dcterms:W3CDTF">2013-01-11T17:11:37Z</dcterms:created>
  <dcterms:modified xsi:type="dcterms:W3CDTF">2014-09-23T15:56:58Z</dcterms:modified>
</cp:coreProperties>
</file>