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93" r:id="rId5"/>
    <p:sldId id="295" r:id="rId6"/>
    <p:sldId id="294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3429000"/>
            <a:ext cx="532859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 Směrnicový tvar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  rovnice přímky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III-2-10-15_Směrnicový-tvar-rovnice-primky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říjen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332656"/>
            <a:ext cx="8377808" cy="12961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SMĚRNICOVÝ TVAR</a:t>
            </a:r>
          </a:p>
          <a:p>
            <a:pPr algn="ctr"/>
            <a:r>
              <a:rPr lang="cs-CZ" sz="3600" b="1" dirty="0" smtClean="0">
                <a:latin typeface="Arial Black" pitchFamily="34" charset="0"/>
              </a:rPr>
              <a:t> ROVNICE PŘÍMKY</a:t>
            </a:r>
            <a:endParaRPr lang="cs-CZ" sz="18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2204864"/>
                <a:ext cx="8377808" cy="382579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cs typeface="Times New Roman" pitchFamily="18" charset="0"/>
                  </a:rPr>
                  <a:t>Pokud přímka daná rovnicí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  <a:cs typeface="Times New Roman" pitchFamily="18" charset="0"/>
                      </a:rPr>
                      <m:t>ax</m:t>
                    </m:r>
                    <m:r>
                      <a:rPr lang="cs-CZ" sz="2400" b="0" i="0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  <a:cs typeface="Times New Roman" pitchFamily="18" charset="0"/>
                      </a:rPr>
                      <m:t>by</m:t>
                    </m:r>
                    <m:r>
                      <a:rPr lang="cs-CZ" sz="2400" b="0" i="0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  <a:cs typeface="Times New Roman" pitchFamily="18" charset="0"/>
                      </a:rPr>
                      <m:t>c</m:t>
                    </m:r>
                    <m:r>
                      <a:rPr lang="cs-CZ" sz="2400" b="0" i="0" smtClean="0">
                        <a:latin typeface="Cambria Math"/>
                        <a:cs typeface="Times New Roman" pitchFamily="18" charset="0"/>
                      </a:rPr>
                      <m:t>=0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není rovnoběžná s osou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(tj. je-li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𝑏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≠0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), můžeme její rovnici psát ve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směrnicovém tvaru</a:t>
                </a:r>
              </a:p>
              <a:p>
                <a:pPr algn="just"/>
                <a:r>
                  <a:rPr lang="cs-CZ" sz="2400" b="1" dirty="0" smtClean="0"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f>
                      <m:f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den>
                    </m:f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pPr algn="just"/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který se obvykle zapisuje</a:t>
                </a:r>
              </a:p>
              <a:p>
                <a:pPr algn="just"/>
                <a:r>
                  <a:rPr lang="cs-CZ" sz="2400" b="1" dirty="0" smtClean="0"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32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32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𝒌𝒙</m:t>
                    </m:r>
                    <m:r>
                      <a:rPr lang="cs-CZ" sz="32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3200" b="1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𝒒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pPr algn="just"/>
                <a:r>
                  <a:rPr lang="cs-CZ" sz="1100" b="1" dirty="0" smtClean="0">
                    <a:cs typeface="Times New Roman" pitchFamily="18" charset="0"/>
                  </a:rPr>
                  <a:t>	</a:t>
                </a:r>
              </a:p>
              <a:p>
                <a:pPr algn="just"/>
                <a:endParaRPr lang="cs-CZ" sz="100" b="1" dirty="0" smtClean="0"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204864"/>
                <a:ext cx="8377808" cy="3825791"/>
              </a:xfrm>
              <a:prstGeom prst="rect">
                <a:avLst/>
              </a:prstGeom>
              <a:blipFill rotWithShape="1">
                <a:blip r:embed="rId2"/>
                <a:stretch>
                  <a:fillRect l="-870" r="-94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332656"/>
                <a:ext cx="8377808" cy="1704826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200" dirty="0" smtClean="0">
                    <a:latin typeface="Times New Roman" pitchFamily="18" charset="0"/>
                    <a:cs typeface="Times New Roman" pitchFamily="18" charset="0"/>
                  </a:rPr>
                  <a:t>Zvolíme-li na přímce </a:t>
                </a:r>
                <a:r>
                  <a:rPr lang="cs-CZ" sz="2200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sz="2200" dirty="0" smtClean="0">
                    <a:latin typeface="Times New Roman" pitchFamily="18" charset="0"/>
                    <a:cs typeface="Times New Roman" pitchFamily="18" charset="0"/>
                  </a:rPr>
                  <a:t> bod </a:t>
                </a:r>
                <a14:m>
                  <m:oMath xmlns:m="http://schemas.openxmlformats.org/officeDocument/2006/math">
                    <m:r>
                      <a:rPr lang="cs-CZ" sz="2200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2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2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  <m:t>𝟎</m:t>
                            </m:r>
                          </m:sub>
                        </m:sSub>
                        <m:r>
                          <a:rPr lang="cs-CZ" sz="2200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  <m:t>𝟎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200" dirty="0" smtClean="0">
                    <a:latin typeface="Times New Roman" pitchFamily="18" charset="0"/>
                    <a:cs typeface="Times New Roman" pitchFamily="18" charset="0"/>
                  </a:rPr>
                  <a:t>, dostaneme pro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2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200" b="1" i="1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</m:sub>
                    </m:sSub>
                    <m:r>
                      <a:rPr lang="cs-CZ" sz="22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</m:t>
                    </m:r>
                    <m:r>
                      <a:rPr lang="cs-CZ" sz="22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200" dirty="0" smtClean="0">
                    <a:latin typeface="Times New Roman" pitchFamily="18" charset="0"/>
                    <a:cs typeface="Times New Roman" pitchFamily="18" charset="0"/>
                  </a:rPr>
                  <a:t>: </a:t>
                </a:r>
              </a:p>
              <a:p>
                <a:pPr algn="just"/>
                <a:endParaRPr lang="cs-CZ" sz="900" b="1" i="1" dirty="0" smtClean="0">
                  <a:solidFill>
                    <a:schemeClr val="tx1"/>
                  </a:solidFill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solidFill>
                      <a:schemeClr val="tx1"/>
                    </a:solidFill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</m:sub>
                    </m:sSub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𝒌</m:t>
                    </m:r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</m:sub>
                    </m:sSub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𝒒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𝟎</m:t>
                            </m:r>
                          </m:sub>
                        </m:sSub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𝒒</m:t>
                        </m:r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𝟎</m:t>
                            </m:r>
                          </m:sub>
                        </m:sSub>
                      </m:den>
                    </m:f>
                  </m:oMath>
                </a14:m>
                <a:endPara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6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2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𝝋</m:t>
                    </m:r>
                  </m:oMath>
                </a14:m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úhel, který svírá přímka s kladnou poloosou </a:t>
                </a:r>
                <a:r>
                  <a:rPr lang="cs-CZ" sz="2200" b="1" i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, je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𝒕𝒈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𝝋</m:t>
                    </m:r>
                  </m:oMath>
                </a14:m>
                <a:r>
                  <a:rPr lang="cs-CZ" sz="24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2656"/>
                <a:ext cx="8377808" cy="1704826"/>
              </a:xfrm>
              <a:prstGeom prst="rect">
                <a:avLst/>
              </a:prstGeom>
              <a:blipFill rotWithShape="1">
                <a:blip r:embed="rId2"/>
                <a:stretch>
                  <a:fillRect l="-873" t="-2151" b="-5018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leva 7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64197"/>
            <a:ext cx="4752528" cy="3766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72964" y="1947970"/>
                <a:ext cx="8377808" cy="830997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Číslo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𝒕𝒈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𝝋</m:t>
                    </m:r>
                  </m:oMath>
                </a14:m>
                <a:r>
                  <a:rPr lang="cs-CZ" sz="24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se nazývá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směrnice přímky.</a:t>
                </a:r>
              </a:p>
              <a:p>
                <a:pPr algn="just"/>
                <a:r>
                  <a:rPr lang="cs-CZ" sz="24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Úhel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𝝋</m:t>
                    </m:r>
                  </m:oMath>
                </a14:m>
                <a:r>
                  <a:rPr lang="cs-CZ" sz="24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se nazývá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směrový úhel přímky.</a:t>
                </a: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964" y="1947970"/>
                <a:ext cx="8377808" cy="830997"/>
              </a:xfrm>
              <a:prstGeom prst="rect">
                <a:avLst/>
              </a:prstGeom>
              <a:blipFill rotWithShape="1">
                <a:blip r:embed="rId5"/>
                <a:stretch>
                  <a:fillRect l="-1092" t="-5882" b="-16176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0867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6"/>
              <p:cNvSpPr txBox="1"/>
              <p:nvPr/>
            </p:nvSpPr>
            <p:spPr>
              <a:xfrm>
                <a:off x="383096" y="332656"/>
                <a:ext cx="8377808" cy="1533881"/>
              </a:xfrm>
              <a:prstGeom prst="rect">
                <a:avLst/>
              </a:prstGeom>
              <a:solidFill>
                <a:schemeClr val="bg1"/>
              </a:solidFill>
              <a:ln w="38100">
                <a:noFill/>
              </a:ln>
            </p:spPr>
            <p:txBody>
              <a:bodyPr wrap="squar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/>
                <a:r>
                  <a:rPr lang="cs-CZ" sz="2200" dirty="0" smtClean="0">
                    <a:latin typeface="Times New Roman" pitchFamily="18" charset="0"/>
                    <a:cs typeface="Times New Roman" pitchFamily="18" charset="0"/>
                  </a:rPr>
                  <a:t>Nechť dva různé body </a:t>
                </a:r>
                <a14:m>
                  <m:oMath xmlns:m="http://schemas.openxmlformats.org/officeDocument/2006/math">
                    <m:r>
                      <a:rPr lang="cs-CZ" sz="2200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sz="22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2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sz="2200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2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200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sz="22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200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2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200" b="1" i="1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cs-CZ" sz="2200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2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200" b="1" i="1">
                                <a:latin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200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200" dirty="0" smtClean="0">
                    <a:latin typeface="Times New Roman" pitchFamily="18" charset="0"/>
                    <a:cs typeface="Times New Roman" pitchFamily="18" charset="0"/>
                  </a:rPr>
                  <a:t> leží na přímce. Ze soustavy rovnic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2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2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2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2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2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𝒌</m:t>
                    </m:r>
                    <m:sSub>
                      <m:sSubPr>
                        <m:ctrlPr>
                          <a:rPr lang="cs-CZ" sz="22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2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2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2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2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𝒒</m:t>
                    </m:r>
                  </m:oMath>
                </a14:m>
                <a:endParaRPr lang="cs-CZ" sz="22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200" b="1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200" b="1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b>
                      <m:sSubPr>
                        <m:ctrlPr>
                          <a:rPr lang="cs-CZ" sz="22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200" b="1" i="1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2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2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200" b="1" i="1">
                        <a:latin typeface="Cambria Math"/>
                        <a:cs typeface="Times New Roman" pitchFamily="18" charset="0"/>
                      </a:rPr>
                      <m:t>𝒌</m:t>
                    </m:r>
                    <m:sSub>
                      <m:sSubPr>
                        <m:ctrlPr>
                          <a:rPr lang="cs-CZ" sz="22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2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2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2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200" b="1" i="1">
                        <a:latin typeface="Cambria Math"/>
                        <a:cs typeface="Times New Roman" pitchFamily="18" charset="0"/>
                      </a:rPr>
                      <m:t>𝒒</m:t>
                    </m:r>
                    <m:r>
                      <a:rPr lang="cs-CZ" sz="2200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	dostaneme: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endPara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9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096" y="332656"/>
                <a:ext cx="8377808" cy="1533881"/>
              </a:xfrm>
              <a:prstGeom prst="rect">
                <a:avLst/>
              </a:prstGeom>
              <a:blipFill rotWithShape="1">
                <a:blip r:embed="rId2"/>
                <a:stretch>
                  <a:fillRect l="-946" t="-2390" r="-946"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leva 8">
            <a:hlinkClick r:id="rId3" action="ppaction://hlinksldjump"/>
          </p:cNvPr>
          <p:cNvSpPr/>
          <p:nvPr/>
        </p:nvSpPr>
        <p:spPr>
          <a:xfrm>
            <a:off x="490640" y="6093296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912" y="2204864"/>
            <a:ext cx="4850367" cy="381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2690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64717" y="806796"/>
                <a:ext cx="7655505" cy="66774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Napište směrnicový tvar rovnice přímky a obecnou rovnici přímky, jejíž směrový úhel 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30°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a prochází bodem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3;−2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4717" y="806796"/>
                <a:ext cx="7655505" cy="667747"/>
              </a:xfrm>
              <a:prstGeom prst="rect">
                <a:avLst/>
              </a:prstGeom>
              <a:blipFill rotWithShape="1">
                <a:blip r:embed="rId3"/>
                <a:stretch>
                  <a:fillRect l="-717" t="-4545" r="-1116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79685" y="86835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1811685"/>
                <a:ext cx="8358122" cy="5378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Směrnice přímky je        		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𝒌</m:t>
                    </m:r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𝒕𝒈</m:t>
                    </m:r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𝟑𝟎</m:t>
                    </m:r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°=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b="1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b="1" i="1" smtClean="0">
                                <a:latin typeface="Cambria Math"/>
                                <a:cs typeface="Times New Roman" panose="02020603050405020304" pitchFamily="18" charset="0"/>
                              </a:rPr>
                              <m:t>𝟑</m:t>
                            </m:r>
                          </m:e>
                        </m:rad>
                      </m:num>
                      <m:den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𝟑</m:t>
                        </m:r>
                      </m:den>
                    </m:f>
                  </m:oMath>
                </a14:m>
                <a:endParaRPr lang="cs-CZ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811685"/>
                <a:ext cx="8358122" cy="537840"/>
              </a:xfrm>
              <a:prstGeom prst="rect">
                <a:avLst/>
              </a:prstGeom>
              <a:blipFill rotWithShape="1">
                <a:blip r:embed="rId4"/>
                <a:stretch>
                  <a:fillRect l="-584" b="-5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2411652"/>
                <a:ext cx="8358122" cy="5875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Platí tedy:   		                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000" b="1" i="1">
                                <a:latin typeface="Cambria Math"/>
                                <a:cs typeface="Times New Roman" panose="020206030504050203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1" i="1">
                                <a:latin typeface="Cambria Math"/>
                                <a:cs typeface="Times New Roman" panose="02020603050405020304" pitchFamily="18" charset="0"/>
                              </a:rPr>
                              <m:t>𝟑</m:t>
                            </m:r>
                          </m:e>
                        </m:rad>
                      </m:num>
                      <m:den>
                        <m:r>
                          <a:rPr lang="cs-CZ" sz="2000" b="1" i="1">
                            <a:latin typeface="Cambria Math"/>
                            <a:cs typeface="Times New Roman" panose="02020603050405020304" pitchFamily="18" charset="0"/>
                          </a:rPr>
                          <m:t>𝟑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cs typeface="Times New Roman" panose="02020603050405020304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cs typeface="Times New Roman" panose="02020603050405020304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cs typeface="Times New Roman" panose="02020603050405020304" pitchFamily="18" charset="0"/>
                      </a:rPr>
                      <m:t>𝒒</m:t>
                    </m:r>
                  </m:oMath>
                </a14:m>
                <a:endParaRPr lang="cs-CZ" sz="2000" b="1" dirty="0" smtClean="0"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411652"/>
                <a:ext cx="8358122" cy="587533"/>
              </a:xfrm>
              <a:prstGeom prst="rect">
                <a:avLst/>
              </a:prstGeom>
              <a:blipFill rotWithShape="1">
                <a:blip r:embed="rId5"/>
                <a:stretch>
                  <a:fillRect l="-584"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5445224"/>
                <a:ext cx="8358122" cy="7906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Obecná rovnice přímky je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	          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ad>
                      <m:radPr>
                        <m:degHide m:val="on"/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rad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ad>
                      <m:radPr>
                        <m:degHide m:val="on"/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rad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4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445224"/>
                <a:ext cx="8358122" cy="790601"/>
              </a:xfrm>
              <a:prstGeom prst="rect">
                <a:avLst/>
              </a:prstGeom>
              <a:blipFill rotWithShape="1">
                <a:blip r:embed="rId6"/>
                <a:stretch>
                  <a:fillRect l="-584" t="-38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3047676"/>
                <a:ext cx="8358122" cy="12155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Do rovnice dosadíme souřadnice bodu </a:t>
                </a:r>
                <a:r>
                  <a:rPr lang="cs-CZ" b="1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</a:t>
                </a:r>
              </a:p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             			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000" b="1" i="1">
                                <a:latin typeface="Cambria Math"/>
                                <a:cs typeface="Times New Roman" panose="020206030504050203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1" i="1">
                                <a:latin typeface="Cambria Math"/>
                                <a:cs typeface="Times New Roman" panose="02020603050405020304" pitchFamily="18" charset="0"/>
                              </a:rPr>
                              <m:t>𝟑</m:t>
                            </m:r>
                          </m:e>
                        </m:rad>
                      </m:num>
                      <m:den>
                        <m:r>
                          <a:rPr lang="cs-CZ" sz="2000" b="1" i="1">
                            <a:latin typeface="Cambria Math"/>
                            <a:cs typeface="Times New Roman" panose="02020603050405020304" pitchFamily="18" charset="0"/>
                          </a:rPr>
                          <m:t>𝟑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  <a:cs typeface="Times New Roman" panose="02020603050405020304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cs typeface="Times New Roman" panose="02020603050405020304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cs typeface="Times New Roman" panose="02020603050405020304" pitchFamily="18" charset="0"/>
                      </a:rPr>
                      <m:t>𝒒</m:t>
                    </m:r>
                  </m:oMath>
                </a14:m>
                <a:endParaRPr lang="cs-CZ" sz="2000" b="1" dirty="0" smtClean="0">
                  <a:cs typeface="Times New Roman" panose="02020603050405020304" pitchFamily="18" charset="0"/>
                </a:endParaRPr>
              </a:p>
              <a:p>
                <a:r>
                  <a:rPr lang="cs-CZ" sz="2000" b="1" dirty="0">
                    <a:cs typeface="Times New Roman" panose="02020603050405020304" pitchFamily="18" charset="0"/>
                  </a:rPr>
                  <a:t>	</a:t>
                </a:r>
                <a:r>
                  <a:rPr lang="cs-CZ" sz="2000" b="1" dirty="0" smtClean="0">
                    <a:cs typeface="Times New Roman" panose="02020603050405020304" pitchFamily="18" charset="0"/>
                  </a:rPr>
                  <a:t>			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anose="02020603050405020304" pitchFamily="18" charset="0"/>
                      </a:rPr>
                      <m:t>𝒒</m:t>
                    </m:r>
                    <m:r>
                      <a:rPr lang="cs-CZ" sz="2000" b="1" i="1" smtClean="0">
                        <a:latin typeface="Cambria Math"/>
                        <a:cs typeface="Times New Roman" panose="02020603050405020304" pitchFamily="18" charset="0"/>
                      </a:rPr>
                      <m:t>=−</m:t>
                    </m:r>
                    <m:r>
                      <a:rPr lang="cs-CZ" sz="2000" b="1" i="1" smtClean="0">
                        <a:latin typeface="Cambria Math"/>
                        <a:cs typeface="Times New Roman" panose="02020603050405020304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cs typeface="Times New Roman" panose="02020603050405020304" pitchFamily="18" charset="0"/>
                      </a:rPr>
                      <m:t>−</m:t>
                    </m:r>
                    <m:rad>
                      <m:radPr>
                        <m:degHide m:val="on"/>
                        <m:ctrlPr>
                          <a:rPr lang="cs-CZ" sz="2000" b="1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r>
                          <a:rPr lang="cs-CZ" sz="2000" b="1" i="1" smtClean="0">
                            <a:latin typeface="Cambria Math"/>
                            <a:cs typeface="Times New Roman" panose="02020603050405020304" pitchFamily="18" charset="0"/>
                          </a:rPr>
                          <m:t>𝟑</m:t>
                        </m:r>
                      </m:e>
                    </m:rad>
                  </m:oMath>
                </a14:m>
                <a:endParaRPr lang="cs-CZ" sz="2000" b="1" dirty="0" smtClean="0"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47676"/>
                <a:ext cx="8358122" cy="1215589"/>
              </a:xfrm>
              <a:prstGeom prst="rect">
                <a:avLst/>
              </a:prstGeom>
              <a:blipFill rotWithShape="1">
                <a:blip r:embed="rId7"/>
                <a:stretch>
                  <a:fillRect l="-584" t="-2513" b="-15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4291362"/>
                <a:ext cx="8358122" cy="9759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Směrnicový tvar rovnice přímky je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	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𝟑</m:t>
                            </m:r>
                          </m:e>
                        </m:rad>
                      </m:num>
                      <m:den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ad>
                      <m:radPr>
                        <m:degHide m:val="on"/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</m:e>
                    </m:rad>
                  </m:oMath>
                </a14:m>
                <a:endParaRPr lang="cs-CZ" sz="24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91362"/>
                <a:ext cx="8358122" cy="975908"/>
              </a:xfrm>
              <a:prstGeom prst="rect">
                <a:avLst/>
              </a:prstGeom>
              <a:blipFill rotWithShape="1">
                <a:blip r:embed="rId8"/>
                <a:stretch>
                  <a:fillRect l="-584" t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65356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Směrnicový tvar rovnice přímky v rovině.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Směrový tvar rovnici přímky v rovině, rozumí pojmům směrnice přímky a směrový úhel přímky.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63661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3001</TotalTime>
  <Words>265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224</cp:revision>
  <dcterms:created xsi:type="dcterms:W3CDTF">2013-01-11T17:11:37Z</dcterms:created>
  <dcterms:modified xsi:type="dcterms:W3CDTF">2014-09-23T15:57:27Z</dcterms:modified>
</cp:coreProperties>
</file>