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93" r:id="rId5"/>
    <p:sldId id="286" r:id="rId6"/>
    <p:sldId id="294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4.xml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12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slide" Target="slide5.xml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5328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Vzájemná poloha dvou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přímek v rovině 1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III-2-10-16_Vzajemna-poloha-dvou-primek-v-rovine-1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říjen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918" y="2249913"/>
            <a:ext cx="2130330" cy="179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1296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atin typeface="Arial Black" pitchFamily="34" charset="0"/>
              </a:rPr>
              <a:t>VZÁJEMNÁ POLOHA DVOU PŘÍMEK </a:t>
            </a:r>
            <a:r>
              <a:rPr lang="cs-CZ" sz="3600" b="1" smtClean="0">
                <a:latin typeface="Arial Black" pitchFamily="34" charset="0"/>
              </a:rPr>
              <a:t>V ROVINĚ 1</a:t>
            </a:r>
            <a:endParaRPr lang="cs-CZ" sz="1800" b="1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0000" y="1700808"/>
            <a:ext cx="8377808" cy="4932119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cs-CZ" sz="105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 vzájemnou polohu dvou přímek v rovině mohou nastat pouze tyto možnosti:</a:t>
            </a:r>
          </a:p>
          <a:p>
            <a:pPr algn="just"/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02149" y="234000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Nemají žádný společný bod:  </a:t>
            </a:r>
            <a:endParaRPr lang="cs-CZ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4000" y="378000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cs-C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Mají jediný společný bod:  </a:t>
            </a:r>
            <a:endParaRPr lang="cs-CZ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4000" y="522000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Mají společné všechny body:  </a:t>
            </a:r>
            <a:endParaRPr lang="cs-CZ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771" y="2390762"/>
            <a:ext cx="1799836" cy="1156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772" y="5376676"/>
            <a:ext cx="1799836" cy="1168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772" y="4003894"/>
            <a:ext cx="1799835" cy="1091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96186" y="2777737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jsou 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ROVNOBĚŽNÉ RŮZNÉ</a:t>
            </a:r>
            <a:endParaRPr lang="cs-CZ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96186" y="4325545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jsou 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  RŮZNOBĚŽNÉ</a:t>
            </a:r>
            <a:endParaRPr lang="cs-CZ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96186" y="5776200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jsou </a:t>
            </a:r>
          </a:p>
          <a:p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ROVNOBĚŽNÉ SPLÝVAJÍCÍ</a:t>
            </a:r>
            <a:endParaRPr lang="cs-CZ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116632"/>
                <a:ext cx="8377808" cy="126662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Mějme dány dvě přímky:</a:t>
                </a:r>
              </a:p>
              <a:p>
                <a:r>
                  <a:rPr lang="cs-CZ" sz="2400" b="1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𝒑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:  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	 	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𝒃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𝒒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 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:r>
                  <a:rPr lang="cs-CZ" sz="2400" b="1" dirty="0">
                    <a:cs typeface="Times New Roman" pitchFamily="18" charset="0"/>
                  </a:rPr>
                  <a:t> </a:t>
                </a:r>
                <a:r>
                  <a:rPr lang="cs-CZ" sz="2400" b="1" dirty="0" smtClean="0"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𝒒</m:t>
                            </m:r>
                          </m:sub>
                        </m:sSub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𝒃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endParaRPr lang="cs-CZ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16632"/>
                <a:ext cx="8377808" cy="1266629"/>
              </a:xfrm>
              <a:prstGeom prst="rect">
                <a:avLst/>
              </a:prstGeom>
              <a:blipFill rotWithShape="1">
                <a:blip r:embed="rId2"/>
                <a:stretch>
                  <a:fillRect l="-870" t="-2336" b="-467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360000" y="1511798"/>
            <a:ext cx="8377808" cy="471600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32000" y="1623922"/>
                <a:ext cx="8424936" cy="494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I. Jsou-li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2400" b="1" dirty="0"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𝒒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rovnoběžné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00" y="1623922"/>
                <a:ext cx="8424936" cy="494879"/>
              </a:xfrm>
              <a:prstGeom prst="rect">
                <a:avLst/>
              </a:prstGeom>
              <a:blipFill rotWithShape="1">
                <a:blip r:embed="rId3"/>
                <a:stretch>
                  <a:fillRect l="-1158" t="-9756" b="-20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2000" y="5018489"/>
                <a:ext cx="8424936" cy="494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II . Nejsou-li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2400" b="1" dirty="0"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𝒒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rovnoběžné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00" y="5018489"/>
                <a:ext cx="8424936" cy="494879"/>
              </a:xfrm>
              <a:prstGeom prst="rect">
                <a:avLst/>
              </a:prstGeom>
              <a:blipFill rotWithShape="1">
                <a:blip r:embed="rId4"/>
                <a:stretch>
                  <a:fillRect l="-1158" t="-9877" b="-22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32000" y="5486489"/>
            <a:ext cx="8162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		=&gt;  Přímky jsou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různoběžné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2000" y="2091922"/>
            <a:ext cx="8162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		=&gt;  Přímky jsou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rovnoběžné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40000" y="2703922"/>
                <a:ext cx="81620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b="1" dirty="0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j. existuje takové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𝑹</m:t>
                    </m:r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, že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b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sSub>
                      <m:sSubPr>
                        <m:ctrlP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b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</m:oMath>
                </a14:m>
                <a:endParaRPr lang="cs-CZ" sz="16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2703922"/>
                <a:ext cx="8162056" cy="400110"/>
              </a:xfrm>
              <a:prstGeom prst="rect">
                <a:avLst/>
              </a:prstGeom>
              <a:blipFill rotWithShape="1">
                <a:blip r:embed="rId5"/>
                <a:stretch>
                  <a:fillRect l="-822" t="-7692" b="-2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763688" y="3132355"/>
                <a:ext cx="68303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a) 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16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688" y="3132355"/>
                <a:ext cx="6830368" cy="400110"/>
              </a:xfrm>
              <a:prstGeom prst="rect">
                <a:avLst/>
              </a:prstGeom>
              <a:blipFill rotWithShape="1">
                <a:blip r:embed="rId6"/>
                <a:stretch>
                  <a:fillRect l="-892" t="-7692" b="-2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468000" y="3531886"/>
            <a:ext cx="8162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        =&gt;  Přímky jsou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rovnoběžné splývající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764000" y="4028631"/>
                <a:ext cx="68303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b) 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16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000" y="4028631"/>
                <a:ext cx="6830368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892" t="-7692" b="-2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468000" y="4428162"/>
            <a:ext cx="8162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        =&gt;  Přímky jsou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rovnoběžné různé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Šipka doleva 14">
            <a:hlinkClick r:id="rId8" action="ppaction://hlinksldjump"/>
          </p:cNvPr>
          <p:cNvSpPr/>
          <p:nvPr/>
        </p:nvSpPr>
        <p:spPr>
          <a:xfrm>
            <a:off x="468000" y="6349266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03200" y="2615142"/>
            <a:ext cx="8305200" cy="2403347"/>
          </a:xfrm>
          <a:prstGeom prst="rect">
            <a:avLst/>
          </a:prstGeom>
          <a:solidFill>
            <a:schemeClr val="accent3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43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3464" y="462794"/>
                <a:ext cx="76555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Zjistěte vzájemnou polohu dvou přímek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rovině.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𝑝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−9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+14=0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𝑞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+4=0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464" y="462794"/>
                <a:ext cx="7655505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37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58432" y="52435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59251" y="1858198"/>
                <a:ext cx="8338969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−9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∙(−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3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14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4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r>
                  <a:rPr lang="cs-CZ" b="1" dirty="0">
                    <a:cs typeface="Times New Roman" pitchFamily="18" charset="0"/>
                  </a:rPr>
                  <a:t>		</a:t>
                </a:r>
                <a:r>
                  <a:rPr lang="cs-CZ" b="1" dirty="0" smtClean="0"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r>
                  <a:rPr lang="cs-CZ" b="1" dirty="0" smtClean="0">
                    <a:cs typeface="Times New Roman" pitchFamily="18" charset="0"/>
                  </a:rPr>
                  <a:t>		   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51" y="1858198"/>
                <a:ext cx="8338969" cy="68012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59251" y="1118918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Hledejme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například platilo: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   </a:t>
                </a:r>
                <a:r>
                  <a:rPr lang="cs-CZ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51" y="1118918"/>
                <a:ext cx="8358122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656" t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359251" y="2807350"/>
            <a:ext cx="8358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p a q jsou rovnoběžné různé.</a:t>
            </a:r>
            <a:endParaRPr lang="cs-CZ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50971" y="2198259"/>
            <a:ext cx="1152128" cy="340062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139203" y="2198259"/>
            <a:ext cx="1152128" cy="340062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83419" y="2198259"/>
            <a:ext cx="1152128" cy="3400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042715" y="3425854"/>
                <a:ext cx="76555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Zjistěte vzájemnou polohu dvou přímek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rovině.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𝑝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−4=0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𝑞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+9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−6=0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2715" y="3425854"/>
                <a:ext cx="7655505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637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357683" y="348741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58502" y="4821258"/>
                <a:ext cx="8338969" cy="819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3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	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9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   -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(−6)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>
                    <a:cs typeface="Times New Roman" pitchFamily="18" charset="0"/>
                  </a:rPr>
                  <a:t>		</a:t>
                </a:r>
                <a:r>
                  <a:rPr lang="cs-CZ" b="1" dirty="0" smtClean="0"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 smtClean="0">
                    <a:cs typeface="Times New Roman" pitchFamily="18" charset="0"/>
                  </a:rPr>
                  <a:t>		   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02" y="4821258"/>
                <a:ext cx="8338969" cy="81932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58502" y="4081978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Hledejme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například platilo: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   </a:t>
                </a:r>
                <a:r>
                  <a:rPr lang="cs-CZ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02" y="4081978"/>
                <a:ext cx="8358122" cy="646331"/>
              </a:xfrm>
              <a:prstGeom prst="rect">
                <a:avLst/>
              </a:prstGeom>
              <a:blipFill rotWithShape="1">
                <a:blip r:embed="rId8"/>
                <a:stretch>
                  <a:fillRect l="-656" t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358502" y="5770410"/>
            <a:ext cx="8358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p a q jsou rovnoběžné splývající.</a:t>
            </a:r>
            <a:endParaRPr lang="cs-CZ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050222" y="5161319"/>
            <a:ext cx="1152128" cy="479266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138454" y="5161319"/>
            <a:ext cx="1152128" cy="479266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082670" y="5161319"/>
            <a:ext cx="1152128" cy="479266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06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5" grpId="0" animBg="1"/>
      <p:bldP spid="16" grpId="0" animBg="1"/>
      <p:bldP spid="17" grpId="0" animBg="1"/>
      <p:bldP spid="20" grpId="0"/>
      <p:bldP spid="21" grpId="0"/>
      <p:bldP spid="22" grpId="0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60000" y="4390021"/>
                <a:ext cx="838846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cs typeface="Times New Roman" pitchFamily="18" charset="0"/>
                      </a:rPr>
                      <m:t>9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−6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−42=0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+6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+16=0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390021"/>
                <a:ext cx="8388463" cy="707886"/>
              </a:xfrm>
              <a:prstGeom prst="rect">
                <a:avLst/>
              </a:prstGeom>
              <a:blipFill rotWithShape="1">
                <a:blip r:embed="rId2"/>
                <a:stretch>
                  <a:fillRect b="-4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60000" y="5109307"/>
                <a:ext cx="83884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	         </a:t>
                </a:r>
                <a14:m>
                  <m:oMath xmlns:m="http://schemas.openxmlformats.org/officeDocument/2006/math">
                    <m:r>
                      <a:rPr lang="cs-CZ" sz="2000" b="0" i="0" smtClean="0">
                        <a:latin typeface="Cambria Math"/>
                        <a:cs typeface="Times New Roman" pitchFamily="18" charset="0"/>
                      </a:rPr>
                      <m:t>13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  <a:cs typeface="Times New Roman" pitchFamily="18" charset="0"/>
                      </a:rPr>
                      <m:t>x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           −26</m:t>
                    </m:r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=0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109307"/>
                <a:ext cx="8388463" cy="4001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3464" y="462794"/>
                <a:ext cx="76555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Zjistěte vzájemnou polohu dvou přímek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rovině.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𝑝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−14=0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𝑞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+8=0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464" y="462794"/>
                <a:ext cx="7655505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37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58432" y="52435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5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59251" y="1737425"/>
                <a:ext cx="8338969" cy="819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3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−14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8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>
                    <a:cs typeface="Times New Roman" pitchFamily="18" charset="0"/>
                  </a:rPr>
                  <a:t>		</a:t>
                </a:r>
                <a:r>
                  <a:rPr lang="cs-CZ" b="1" dirty="0" smtClean="0"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 smtClean="0">
                    <a:cs typeface="Times New Roman" pitchFamily="18" charset="0"/>
                  </a:rPr>
                  <a:t>		   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𝟕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den>
                    </m:f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51" y="1737425"/>
                <a:ext cx="8338969" cy="81932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59251" y="1118918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Hledejme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například platilo: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 </a:t>
                </a:r>
                <a:r>
                  <a:rPr lang="cs-CZ" dirty="0" smtClean="0">
                    <a:cs typeface="Times New Roman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   </a:t>
                </a:r>
                <a:r>
                  <a:rPr lang="cs-CZ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51" y="1118918"/>
                <a:ext cx="8358122" cy="646331"/>
              </a:xfrm>
              <a:prstGeom prst="rect">
                <a:avLst/>
              </a:prstGeom>
              <a:blipFill rotWithShape="1">
                <a:blip r:embed="rId7"/>
                <a:stretch>
                  <a:fillRect l="-656" t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359251" y="2686577"/>
            <a:ext cx="8358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Přímky p a q jsou různoběžné.</a:t>
            </a:r>
            <a:endParaRPr lang="cs-CZ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50971" y="2077486"/>
            <a:ext cx="1152128" cy="4792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139203" y="2077486"/>
            <a:ext cx="1152128" cy="4792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83419" y="2077486"/>
            <a:ext cx="1152128" cy="4792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041966" y="3241189"/>
            <a:ext cx="7655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Určete průsečík různoběžek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 předchozího příkladu.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7683" y="316424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60000" y="5939988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Průsečík přímek p a q je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anose="02020603050405020304" pitchFamily="18" charset="0"/>
                      </a:rPr>
                      <m:t>𝑷</m:t>
                    </m:r>
                    <m:r>
                      <a:rPr lang="cs-CZ" b="1" i="1" smtClean="0"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cs-CZ" b="1" i="1" smtClean="0">
                            <a:latin typeface="Cambria Math"/>
                            <a:cs typeface="Times New Roman" panose="02020603050405020304" pitchFamily="18" charset="0"/>
                          </a:rPr>
                          <m:t>; −</m:t>
                        </m:r>
                        <m:r>
                          <a:rPr lang="cs-CZ" b="1" i="1" smtClean="0">
                            <a:latin typeface="Cambria Math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</m:oMath>
                </a14:m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cs-CZ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939988"/>
                <a:ext cx="8358122" cy="369332"/>
              </a:xfrm>
              <a:prstGeom prst="rect">
                <a:avLst/>
              </a:prstGeom>
              <a:blipFill rotWithShape="1">
                <a:blip r:embed="rId8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60000" y="3682135"/>
                <a:ext cx="838846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	         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3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−14=0     /∙3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	           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+3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+8=0     /∙2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682135"/>
                <a:ext cx="8388463" cy="707886"/>
              </a:xfrm>
              <a:prstGeom prst="rect">
                <a:avLst/>
              </a:prstGeom>
              <a:blipFill rotWithShape="1">
                <a:blip r:embed="rId9"/>
                <a:stretch>
                  <a:fillRect b="-86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>
            <a:off x="1701255" y="4390021"/>
            <a:ext cx="26752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701255" y="5097907"/>
            <a:ext cx="267527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60000" y="5509417"/>
                <a:ext cx="83884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		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  	  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endParaRPr lang="cs-CZ" sz="2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509417"/>
                <a:ext cx="8388463" cy="40011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3923929" y="3687465"/>
                <a:ext cx="504056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	           </a:t>
                </a:r>
              </a:p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	           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∙2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+3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+8=0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9" y="3687465"/>
                <a:ext cx="5040560" cy="707886"/>
              </a:xfrm>
              <a:prstGeom prst="rect">
                <a:avLst/>
              </a:prstGeom>
              <a:blipFill rotWithShape="1">
                <a:blip r:embed="rId11"/>
                <a:stretch>
                  <a:fillRect b="-4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4139203" y="4395351"/>
                <a:ext cx="482528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cs typeface="Times New Roman" pitchFamily="18" charset="0"/>
                  </a:rPr>
                  <a:t>		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  	 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𝟒</m:t>
                    </m:r>
                  </m:oMath>
                </a14:m>
                <a:endParaRPr lang="cs-CZ" sz="2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203" y="4395351"/>
                <a:ext cx="4825285" cy="400110"/>
              </a:xfrm>
              <a:prstGeom prst="rect">
                <a:avLst/>
              </a:prstGeom>
              <a:blipFill rotWithShape="1">
                <a:blip r:embed="rId12"/>
                <a:stretch>
                  <a:fillRect b="-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621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13" grpId="0"/>
      <p:bldP spid="14" grpId="0"/>
      <p:bldP spid="15" grpId="0"/>
      <p:bldP spid="5" grpId="0" animBg="1"/>
      <p:bldP spid="16" grpId="0" animBg="1"/>
      <p:bldP spid="17" grpId="0" animBg="1"/>
      <p:bldP spid="18" grpId="0"/>
      <p:bldP spid="22" grpId="0"/>
      <p:bldP spid="26" grpId="0"/>
      <p:bldP spid="34" grpId="0"/>
      <p:bldP spid="35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Vzájemná poloha dvou přímek v rovině.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všechny možné případy vzájemné polohy dvou přímek v rovině a množiny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společných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bodů dvou přímek v rovině.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příklady na dané téma.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7008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2988</TotalTime>
  <Words>387</Words>
  <Application>Microsoft Office PowerPoint</Application>
  <PresentationFormat>Předvádění na obrazovce (4:3)</PresentationFormat>
  <Paragraphs>105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229</cp:revision>
  <dcterms:created xsi:type="dcterms:W3CDTF">2013-01-11T17:11:37Z</dcterms:created>
  <dcterms:modified xsi:type="dcterms:W3CDTF">2014-09-23T15:57:57Z</dcterms:modified>
</cp:coreProperties>
</file>