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93" r:id="rId5"/>
    <p:sldId id="286" r:id="rId6"/>
    <p:sldId id="294" r:id="rId7"/>
    <p:sldId id="29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slide" Target="slide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532859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Vzájemná poloha dvou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přímek v </a:t>
            </a:r>
            <a:r>
              <a:rPr lang="cs-CZ" sz="28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rovině 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III-2-10-17_Vzajemna-poloha-dvou-primek-v-rovine-2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říjen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918" y="2249913"/>
            <a:ext cx="2130330" cy="179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188640"/>
            <a:ext cx="8377808" cy="12961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VZÁJEMNÁ POLOHA DVOU PŘÍMEK V ROVINĚ 2</a:t>
            </a:r>
            <a:endParaRPr lang="cs-CZ" sz="18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2348880"/>
                <a:ext cx="8377808" cy="252376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Mějme dány dvě přímky:</a:t>
                </a:r>
              </a:p>
              <a:p>
                <a:pPr algn="just"/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: 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400" b="1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 smtClean="0">
                  <a:cs typeface="Times New Roman" pitchFamily="18" charset="0"/>
                </a:endParaRPr>
              </a:p>
              <a:p>
                <a:r>
                  <a:rPr lang="cs-CZ" sz="2400" b="1" dirty="0">
                    <a:cs typeface="Times New Roman" pitchFamily="18" charset="0"/>
                  </a:rPr>
                  <a:t>	</a:t>
                </a:r>
                <a:r>
                  <a:rPr lang="cs-CZ" sz="2400" b="1" dirty="0" smtClean="0"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 	    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latin typeface="Cambria Math"/>
                        <a:cs typeface="Times New Roman" pitchFamily="18" charset="0"/>
                      </a:rPr>
                      <m:t>           </m:t>
                    </m:r>
                    <m:acc>
                      <m:accPr>
                        <m:chr m:val="⃗"/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: 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400" b="1" dirty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, 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𝑩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>
                  <a:cs typeface="Times New Roman" pitchFamily="18" charset="0"/>
                </a:endParaRPr>
              </a:p>
              <a:p>
                <a:r>
                  <a:rPr lang="cs-CZ" sz="2400" b="1" dirty="0">
                    <a:cs typeface="Times New Roman" pitchFamily="18" charset="0"/>
                  </a:rPr>
                  <a:t>	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 	    </a:t>
                </a:r>
                <a14:m>
                  <m:oMath xmlns:m="http://schemas.openxmlformats.org/officeDocument/2006/math"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           </m:t>
                    </m:r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348880"/>
                <a:ext cx="8377808" cy="2523768"/>
              </a:xfrm>
              <a:prstGeom prst="rect">
                <a:avLst/>
              </a:prstGeom>
              <a:blipFill rotWithShape="1">
                <a:blip r:embed="rId2"/>
                <a:stretch>
                  <a:fillRect l="-870" t="-1190" b="-476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3498" y="894146"/>
            <a:ext cx="8377808" cy="471600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45498" y="1006270"/>
                <a:ext cx="842493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I. Jsou-li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400" b="1" dirty="0"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rovnoběžné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98" y="1006270"/>
                <a:ext cx="8424936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1085" t="-11842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45498" y="4400837"/>
                <a:ext cx="842493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II . Nejsou-li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400" b="1" dirty="0"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rovnoběžné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98" y="4400837"/>
                <a:ext cx="8424936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085" t="-11842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45498" y="4868837"/>
            <a:ext cx="816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=&gt;  Přímky jsou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různoběžné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5498" y="1474270"/>
            <a:ext cx="816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=&gt;  Přímky jsou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rovnoběžné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777186" y="2234963"/>
                <a:ext cx="68303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a) Jestliže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𝒒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</m:oMath>
                </a14:m>
                <a:endParaRPr lang="cs-CZ" sz="16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7186" y="2234963"/>
                <a:ext cx="6830368" cy="400110"/>
              </a:xfrm>
              <a:prstGeom prst="rect">
                <a:avLst/>
              </a:prstGeom>
              <a:blipFill rotWithShape="1">
                <a:blip r:embed="rId4"/>
                <a:stretch>
                  <a:fillRect l="-982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481498" y="2634494"/>
            <a:ext cx="816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        =&gt;  Přímky jsou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rovnoběžné splývající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777498" y="3131239"/>
                <a:ext cx="68303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b) </a:t>
                </a:r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Jestliže 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∉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𝒒</m:t>
                    </m:r>
                  </m:oMath>
                </a14:m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∉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</m:oMath>
                </a14:m>
                <a:endParaRPr lang="cs-CZ" sz="16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7498" y="3131239"/>
                <a:ext cx="6830368" cy="400110"/>
              </a:xfrm>
              <a:prstGeom prst="rect">
                <a:avLst/>
              </a:prstGeom>
              <a:blipFill rotWithShape="1">
                <a:blip r:embed="rId5"/>
                <a:stretch>
                  <a:fillRect l="-982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481498" y="3530770"/>
            <a:ext cx="816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        =&gt;  Přímky jsou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rovnoběžné různé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ipka doleva 14">
            <a:hlinkClick r:id="rId6" action="ppaction://hlinksldjump"/>
          </p:cNvPr>
          <p:cNvSpPr/>
          <p:nvPr/>
        </p:nvSpPr>
        <p:spPr>
          <a:xfrm>
            <a:off x="468000" y="6349266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16698" y="1956040"/>
            <a:ext cx="8305200" cy="2403347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431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43464" y="124240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Zjistěte vzájemnou polohu dvou přímek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 rovině.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=2+2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2−3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5+6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464" y="124240"/>
                <a:ext cx="7655505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637" t="-3289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58432" y="18579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0000" y="2820300"/>
            <a:ext cx="8358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Přímky p a q jsou rovnoběžné splývající.</a:t>
            </a:r>
            <a:endParaRPr lang="cs-CZ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60000" y="1047570"/>
                <a:ext cx="835812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Přímky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rovnoběžné, protože jejich směrové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1; −3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=(−2; 6)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rovnoběžné.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047570"/>
                <a:ext cx="8358122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584" t="-4717" r="-656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60000" y="1693901"/>
                <a:ext cx="8358122" cy="11263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Ověříme např.: zda bod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e>
                    </m:d>
                  </m:oMath>
                </a14:m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leží na přímce </a:t>
                </a:r>
                <a:r>
                  <a:rPr lang="cs-CZ" sz="2000" b="1" i="1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p</a:t>
                </a:r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.</a:t>
                </a:r>
              </a:p>
              <a:p>
                <a:endParaRPr lang="cs-CZ" sz="7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3+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𝑡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=−1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i="1" dirty="0">
                        <a:latin typeface="Cambria Math"/>
                        <a:cs typeface="Times New Roman" pitchFamily="18" charset="0"/>
                      </a:rPr>
                      <m:t>	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5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3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𝑡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=−1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𝐵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𝑝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93901"/>
                <a:ext cx="8358122" cy="1126399"/>
              </a:xfrm>
              <a:prstGeom prst="rect">
                <a:avLst/>
              </a:prstGeom>
              <a:blipFill rotWithShape="1">
                <a:blip r:embed="rId5"/>
                <a:stretch>
                  <a:fillRect l="-584" t="-2703" b="-108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079453" y="3317409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Zjistěte vzájemnou polohu dvou přímek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 rovině.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=−1+3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   2−6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          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−2−4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453" y="3317409"/>
                <a:ext cx="7655505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637" t="-3289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360000" y="3378965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58432" y="6013469"/>
            <a:ext cx="8358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Přímky p a q jsou rovnoběžné různé.</a:t>
            </a:r>
            <a:endParaRPr lang="cs-CZ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60000" y="4240739"/>
                <a:ext cx="835812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Přímky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rovnoběžné, protože jejich směrové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3; 2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             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=(−6; −4)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rovnoběžné.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40739"/>
                <a:ext cx="8358122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584" t="-4717" r="-656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60000" y="4887070"/>
                <a:ext cx="8358122" cy="11263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Ověříme např.: zda bod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 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leží na přímce </a:t>
                </a:r>
                <a:r>
                  <a:rPr lang="cs-CZ" sz="2000" b="1" i="1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p</a:t>
                </a:r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.</a:t>
                </a:r>
              </a:p>
              <a:p>
                <a:endParaRPr lang="cs-CZ" sz="7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−1+3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𝑡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=1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i="1" dirty="0">
                        <a:latin typeface="Cambria Math"/>
                        <a:cs typeface="Times New Roman" pitchFamily="18" charset="0"/>
                      </a:rPr>
                      <m:t>	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</a:t>
                </a:r>
                <a:r>
                  <a:rPr lang="cs-CZ" dirty="0">
                    <a:ea typeface="Cambria Math"/>
                    <a:cs typeface="Times New Roman" pitchFamily="18" charset="0"/>
                  </a:rPr>
                  <a:t> </a:t>
                </a:r>
                <a:r>
                  <a:rPr lang="cs-CZ" dirty="0" smtClean="0">
                    <a:ea typeface="Cambria Math"/>
                    <a:cs typeface="Times New Roman" pitchFamily="18" charset="0"/>
                  </a:rPr>
                  <a:t>     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−2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          2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𝑡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=−1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	</a:t>
                </a:r>
                <a:r>
                  <a:rPr lang="cs-CZ" dirty="0">
                    <a:ea typeface="Cambria Math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𝐵</m:t>
                    </m:r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∉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𝑝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887070"/>
                <a:ext cx="8358122" cy="1126399"/>
              </a:xfrm>
              <a:prstGeom prst="rect">
                <a:avLst/>
              </a:prstGeom>
              <a:blipFill rotWithShape="1">
                <a:blip r:embed="rId8"/>
                <a:stretch>
                  <a:fillRect l="-584" t="-2717" b="-163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4063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9" grpId="0"/>
      <p:bldP spid="30" grpId="0"/>
      <p:bldP spid="33" grpId="0"/>
      <p:bldP spid="34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3389288"/>
                <a:ext cx="83884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                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3+4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t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   5−2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       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−4+2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t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=−6+2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89288"/>
                <a:ext cx="8388463" cy="7078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80651" y="4108574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−1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+6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−1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651" y="4108574"/>
                <a:ext cx="8388463" cy="40011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1062617" y="2240456"/>
            <a:ext cx="7655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průsečík různoběžek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 předchozího příkladu.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8334" y="216351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5915470"/>
                <a:ext cx="83581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	Průsečík přímek p a q je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𝑷</m:t>
                    </m:r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𝟑</m:t>
                        </m:r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; −</m:t>
                        </m:r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915470"/>
                <a:ext cx="8358122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2681402"/>
                <a:ext cx="83884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3+4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   5−2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2+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−3+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     /∙2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681402"/>
                <a:ext cx="8388463" cy="707886"/>
              </a:xfrm>
              <a:prstGeom prst="rect">
                <a:avLst/>
              </a:prstGeom>
              <a:blipFill rotWithShape="1">
                <a:blip r:embed="rId6"/>
                <a:stretch>
                  <a:fillRect b="-86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1721906" y="3389288"/>
            <a:ext cx="26752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721906" y="4097174"/>
            <a:ext cx="26752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60000" y="4508684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08684"/>
                <a:ext cx="8388463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043464" y="124240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Zjistěte vzájemnou polohu dvou přímek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 rovině.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   3+4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   5−2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464" y="124240"/>
                <a:ext cx="7655505" cy="923330"/>
              </a:xfrm>
              <a:prstGeom prst="rect">
                <a:avLst/>
              </a:prstGeom>
              <a:blipFill rotWithShape="1">
                <a:blip r:embed="rId8"/>
                <a:stretch>
                  <a:fillRect l="-637" t="-3289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358432" y="18579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0000" y="1556792"/>
            <a:ext cx="8358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Přímky p a q jsou různoběžné.</a:t>
            </a:r>
            <a:endParaRPr lang="cs-CZ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60000" y="1047570"/>
                <a:ext cx="83581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Směrové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4; 1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=(−2; 1)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nejsou rovnoběžné.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047570"/>
                <a:ext cx="8358122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584" t="-21667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60000" y="4938799"/>
                <a:ext cx="833896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za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t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do rovnic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   3+4∙0=3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∙0=−2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938799"/>
                <a:ext cx="8338969" cy="923330"/>
              </a:xfrm>
              <a:prstGeom prst="rect">
                <a:avLst/>
              </a:prstGeom>
              <a:blipFill rotWithShape="1">
                <a:blip r:embed="rId10"/>
                <a:stretch>
                  <a:fillRect l="-585" t="-3289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837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4" grpId="0"/>
      <p:bldP spid="16" grpId="0"/>
      <p:bldP spid="17" grpId="0"/>
      <p:bldP spid="20" grpId="0"/>
      <p:bldP spid="25" grpId="0"/>
      <p:bldP spid="26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Vzájemná poloha dvou přímek v rovině.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všechny možné případy vzájemné polohy dvou přímek v rovině a množiny společných bodů dvou přímek v rovině. 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2817" y="17008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28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3089</TotalTime>
  <Words>368</Words>
  <Application>Microsoft Office PowerPoint</Application>
  <PresentationFormat>Předvádění na obrazovce (4:3)</PresentationFormat>
  <Paragraphs>91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232</cp:revision>
  <dcterms:created xsi:type="dcterms:W3CDTF">2013-01-11T17:11:37Z</dcterms:created>
  <dcterms:modified xsi:type="dcterms:W3CDTF">2014-09-23T15:58:23Z</dcterms:modified>
</cp:coreProperties>
</file>