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3" r:id="rId5"/>
    <p:sldId id="286" r:id="rId6"/>
    <p:sldId id="295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slide" Target="slide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Vzájemná poloha dvou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přímek v rovině 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III-2-10-18_Vzajemna-poloha-dvou-primek-v-rovine-3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918" y="2249913"/>
            <a:ext cx="2130330" cy="179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12961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VZÁJEMNÁ POLOHA DVOU PŘÍMEK V ROVINĚ 3</a:t>
            </a:r>
            <a:endParaRPr lang="cs-CZ" sz="1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348880"/>
                <a:ext cx="8377808" cy="218752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Mějme dány dvě přímky:</a:t>
                </a:r>
              </a:p>
              <a:p>
                <a:pPr algn="just"/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cs typeface="Times New Roman" pitchFamily="18" charset="0"/>
                  </a:rPr>
                  <a:t>	</a:t>
                </a:r>
                <a:r>
                  <a:rPr lang="cs-CZ" sz="2400" b="1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 	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𝒂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𝒃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:  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400" b="1" dirty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, 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>
                  <a:cs typeface="Times New Roman" pitchFamily="18" charset="0"/>
                </a:endParaRPr>
              </a:p>
              <a:p>
                <a:r>
                  <a:rPr lang="cs-CZ" sz="2400" b="1" dirty="0">
                    <a:cs typeface="Times New Roman" pitchFamily="18" charset="0"/>
                  </a:rPr>
                  <a:t>	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𝒕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 	    </a:t>
                </a:r>
                <a14:m>
                  <m:oMath xmlns:m="http://schemas.openxmlformats.org/officeDocument/2006/math">
                    <m:r>
                      <a:rPr lang="cs-CZ" sz="2400" b="1">
                        <a:latin typeface="Cambria Math"/>
                        <a:cs typeface="Times New Roman" pitchFamily="18" charset="0"/>
                      </a:rPr>
                      <m:t>           </m:t>
                    </m:r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𝒖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48880"/>
                <a:ext cx="8377808" cy="2187522"/>
              </a:xfrm>
              <a:prstGeom prst="rect">
                <a:avLst/>
              </a:prstGeom>
              <a:blipFill rotWithShape="1">
                <a:blip r:embed="rId2"/>
                <a:stretch>
                  <a:fillRect l="-870" t="-1370" b="-54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3498" y="894146"/>
            <a:ext cx="8377808" cy="4716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45498" y="1006270"/>
                <a:ext cx="8424936" cy="4947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I. Jsou-li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sz="2400" b="1" dirty="0"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kolmé (tj.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) 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98" y="1006270"/>
                <a:ext cx="8424936" cy="494751"/>
              </a:xfrm>
              <a:prstGeom prst="rect">
                <a:avLst/>
              </a:prstGeom>
              <a:blipFill rotWithShape="1">
                <a:blip r:embed="rId2"/>
                <a:stretch>
                  <a:fillRect l="-1085" t="-9877" b="-2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45498" y="4400837"/>
                <a:ext cx="8424936" cy="4947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II . Nejsou-li 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</m:oMath>
                </a14:m>
                <a:r>
                  <a:rPr lang="cs-CZ" sz="2400" b="1" dirty="0"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 kolmé (tj.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400" b="1" i="1">
                                <a:latin typeface="Cambria Math"/>
                                <a:cs typeface="Times New Roman" pitchFamily="18" charset="0"/>
                              </a:rPr>
                              <m:t>𝒑</m:t>
                            </m:r>
                          </m:sub>
                        </m:sSub>
                      </m:e>
                    </m:acc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) 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98" y="4400837"/>
                <a:ext cx="8424936" cy="494751"/>
              </a:xfrm>
              <a:prstGeom prst="rect">
                <a:avLst/>
              </a:prstGeom>
              <a:blipFill rotWithShape="1">
                <a:blip r:embed="rId3"/>
                <a:stretch>
                  <a:fillRect l="-1085" t="-9877" b="-2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45498" y="4868837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různoběžné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5498" y="1474270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	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77186" y="2234963"/>
                <a:ext cx="68303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a) Jestliže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endParaRPr lang="cs-CZ" sz="16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186" y="2234963"/>
                <a:ext cx="6830368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982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81498" y="2634494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        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 splývající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77498" y="3131239"/>
                <a:ext cx="68303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b) </a:t>
                </a:r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Jestliže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∉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</m:oMath>
                </a14:m>
                <a:endParaRPr lang="cs-CZ" sz="16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7498" y="3131239"/>
                <a:ext cx="6830368" cy="400110"/>
              </a:xfrm>
              <a:prstGeom prst="rect">
                <a:avLst/>
              </a:prstGeom>
              <a:blipFill rotWithShape="1">
                <a:blip r:embed="rId5"/>
                <a:stretch>
                  <a:fillRect l="-982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81498" y="3530770"/>
            <a:ext cx="816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        =&gt;  Přímky jsou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rovnoběžné různé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leva 14">
            <a:hlinkClick r:id="rId6" action="ppaction://hlinksldjump"/>
          </p:cNvPr>
          <p:cNvSpPr/>
          <p:nvPr/>
        </p:nvSpPr>
        <p:spPr>
          <a:xfrm>
            <a:off x="468000" y="6349266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21200" y="1997490"/>
            <a:ext cx="8305200" cy="2403347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31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43464" y="124240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vzájemnou polohu dvou přímek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rovině.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−9=0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3+3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464" y="124240"/>
                <a:ext cx="7655505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37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8432" y="18579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2820300"/>
            <a:ext cx="835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Přímky p a q jsou rovnoběžné splývající.</a:t>
            </a:r>
            <a:endParaRPr lang="cs-CZ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1047570"/>
                <a:ext cx="8358122" cy="6891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rovnoběžné, protože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−2; 3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𝑞</m:t>
                            </m:r>
                          </m:sub>
                        </m:sSub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=(3; 2)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navzájem kolmé.  Platí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  <m:t>𝑞</m:t>
                            </m:r>
                          </m:sub>
                        </m:sSub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=0</m:t>
                    </m:r>
                  </m:oMath>
                </a14:m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47570"/>
                <a:ext cx="8358122" cy="689163"/>
              </a:xfrm>
              <a:prstGeom prst="rect">
                <a:avLst/>
              </a:prstGeom>
              <a:blipFill rotWithShape="1">
                <a:blip r:embed="rId4"/>
                <a:stretch>
                  <a:fillRect l="-584" t="-4425" r="-656" b="-97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1693901"/>
                <a:ext cx="8358122" cy="11263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Ověříme zda bod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leží na přímce </a:t>
                </a:r>
                <a:r>
                  <a:rPr lang="cs-CZ" sz="2000" b="1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q</a:t>
                </a:r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</a:t>
                </a:r>
              </a:p>
              <a:p>
                <a:endParaRPr lang="cs-CZ" sz="7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3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∙1+2∙3−9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	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𝑞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93901"/>
                <a:ext cx="8358122" cy="1126399"/>
              </a:xfrm>
              <a:prstGeom prst="rect">
                <a:avLst/>
              </a:prstGeom>
              <a:blipFill rotWithShape="1">
                <a:blip r:embed="rId5"/>
                <a:stretch>
                  <a:fillRect l="-584" t="-2703" b="-108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043607" y="3331264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vzájemnou polohu dvou přímek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rovině.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    2+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−12=0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−4+5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7" y="3331264"/>
                <a:ext cx="7655505" cy="923330"/>
              </a:xfrm>
              <a:prstGeom prst="rect">
                <a:avLst/>
              </a:prstGeom>
              <a:blipFill rotWithShape="1">
                <a:blip r:embed="rId6"/>
                <a:stretch>
                  <a:fillRect l="-637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358575" y="33928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0143" y="6027324"/>
            <a:ext cx="8358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Přímky p a q jsou rovnoběžné různé.</a:t>
            </a:r>
            <a:endParaRPr lang="cs-CZ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143" y="4254594"/>
                <a:ext cx="8358122" cy="6891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rovnoběžné, protože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1; 5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𝑞</m:t>
                            </m:r>
                          </m:sub>
                        </m:sSub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=(5;−1)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navzájem kolmé.  Platí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  <m:t>𝑞</m:t>
                            </m:r>
                          </m:sub>
                        </m:sSub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=0</m:t>
                    </m:r>
                  </m:oMath>
                </a14:m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143" y="4254594"/>
                <a:ext cx="8358122" cy="689163"/>
              </a:xfrm>
              <a:prstGeom prst="rect">
                <a:avLst/>
              </a:prstGeom>
              <a:blipFill rotWithShape="1">
                <a:blip r:embed="rId7"/>
                <a:stretch>
                  <a:fillRect l="-584" t="-4425" r="-656" b="-97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60143" y="4900925"/>
                <a:ext cx="8358122" cy="1126399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Ověříme zda bod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leží na přímce </a:t>
                </a:r>
                <a:r>
                  <a:rPr lang="cs-CZ" sz="2000" b="1" i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q</a:t>
                </a:r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</a:t>
                </a:r>
              </a:p>
              <a:p>
                <a:endParaRPr lang="cs-CZ" sz="7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∙2−(−4)−12</m:t>
                    </m:r>
                    <m:r>
                      <a:rPr lang="cs-CZ" b="0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	          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r>
                  <a:rPr lang="cs-CZ" dirty="0" smtClean="0">
                    <a:ea typeface="Cambria Math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∉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𝑞</m:t>
                    </m:r>
                  </m:oMath>
                </a14:m>
                <a:endParaRPr lang="cs-CZ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143" y="4900925"/>
                <a:ext cx="8358122" cy="1126399"/>
              </a:xfrm>
              <a:prstGeom prst="rect">
                <a:avLst/>
              </a:prstGeom>
              <a:blipFill rotWithShape="1">
                <a:blip r:embed="rId8"/>
                <a:stretch>
                  <a:fillRect l="-584" t="-2703" b="-108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4063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3415933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                  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−18+12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+8−4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+2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415933"/>
                <a:ext cx="8388463" cy="4001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3816043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                                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8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8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816043"/>
                <a:ext cx="8388463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062617" y="2188895"/>
            <a:ext cx="7655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průsečík různoběžek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předchozího příkladu.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8334" y="211195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5805264"/>
                <a:ext cx="83581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Průsečík přímek p a q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805264"/>
                <a:ext cx="8358122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3015823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−6+4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2−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+2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15823"/>
                <a:ext cx="8388463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4216153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		     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16153"/>
                <a:ext cx="8388463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8432" y="4653136"/>
                <a:ext cx="833896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za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t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 rovnic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=−6+4∙1=−2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   2−1    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432" y="4653136"/>
                <a:ext cx="8338969" cy="923330"/>
              </a:xfrm>
              <a:prstGeom prst="rect">
                <a:avLst/>
              </a:prstGeom>
              <a:blipFill rotWithShape="1">
                <a:blip r:embed="rId8"/>
                <a:stretch>
                  <a:fillRect l="-658" t="-3289" b="-9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043464" y="324295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Zjistěte vzájemnou polohu dvou přímek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 rovině.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=−6+4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 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+2=0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   2−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464" y="324295"/>
                <a:ext cx="7655505" cy="923330"/>
              </a:xfrm>
              <a:prstGeom prst="rect">
                <a:avLst/>
              </a:prstGeom>
              <a:blipFill rotWithShape="1">
                <a:blip r:embed="rId9"/>
                <a:stretch>
                  <a:fillRect l="-637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358432" y="38585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60000" y="1247625"/>
                <a:ext cx="8358122" cy="6891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různoběžné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protože vektory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4; −1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𝑞</m:t>
                            </m:r>
                          </m:sub>
                        </m:sSub>
                      </m:e>
                    </m:acc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=(3; 4)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nejsou navzájem kolmé.  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acc>
                      <m:accPr>
                        <m:chr m:val="⃗"/>
                        <m:ctrlPr>
                          <a:rPr lang="cs-CZ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  <a:ea typeface="Cambria Math"/>
                                <a:cs typeface="Times New Roman" panose="02020603050405020304" pitchFamily="18" charset="0"/>
                              </a:rPr>
                              <m:t>𝑞</m:t>
                            </m:r>
                          </m:sub>
                        </m:sSub>
                      </m:e>
                    </m:acc>
                    <m:r>
                      <a:rPr lang="cs-CZ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≠</m:t>
                    </m:r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0</m:t>
                    </m:r>
                  </m:oMath>
                </a14:m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47625"/>
                <a:ext cx="8358122" cy="689163"/>
              </a:xfrm>
              <a:prstGeom prst="rect">
                <a:avLst/>
              </a:prstGeom>
              <a:blipFill rotWithShape="1">
                <a:blip r:embed="rId10"/>
                <a:stretch>
                  <a:fillRect l="-584" t="-4425" r="-656" b="-97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360000" y="2635171"/>
            <a:ext cx="8338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Dosadíme rovnice přímky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rovnice přímky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038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  <p:bldP spid="18" grpId="0"/>
      <p:bldP spid="21" grpId="0"/>
      <p:bldP spid="26" grpId="0"/>
      <p:bldP spid="30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Vzájemná poloha dvou přímek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všechny možné případy vzájemné polohy dvou přímek v rovině a množiny společných bodů dvou přímek v rovině. 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817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2995</TotalTime>
  <Words>394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231</cp:revision>
  <dcterms:created xsi:type="dcterms:W3CDTF">2013-01-11T17:11:37Z</dcterms:created>
  <dcterms:modified xsi:type="dcterms:W3CDTF">2014-09-23T15:59:04Z</dcterms:modified>
</cp:coreProperties>
</file>