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83" r:id="rId4"/>
    <p:sldId id="292" r:id="rId5"/>
    <p:sldId id="289" r:id="rId6"/>
    <p:sldId id="290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4.png"/><Relationship Id="rId4" Type="http://schemas.openxmlformats.org/officeDocument/2006/relationships/image" Target="../media/image9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532859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Vzdálenost bodu 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od přímky v rovině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III-2-10-20_Vzdalenost-bodu-od-primky-v-rovine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říjen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2013 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54058"/>
            <a:ext cx="2177008" cy="1829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188640"/>
            <a:ext cx="8377808" cy="122413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1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atin typeface="Arial Black" pitchFamily="34" charset="0"/>
              </a:rPr>
              <a:t>VZDÁLENOST BODU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OD PŘÍMKY V ROVINĚ</a:t>
            </a:r>
            <a:endParaRPr lang="cs-CZ" sz="18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82303" y="2466700"/>
                <a:ext cx="7655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vzdálenost bodu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−2; 6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od přímky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𝟐𝟎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2303" y="2466700"/>
                <a:ext cx="7655505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1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79686" y="238975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00" y="3297804"/>
            <a:ext cx="8302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Bodem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vedeme přímku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kolmou k přímce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4660385"/>
                <a:ext cx="8358122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𝒌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: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 smtClean="0">
                  <a:ea typeface="Cambria Math"/>
                  <a:cs typeface="Times New Roman" pitchFamily="18" charset="0"/>
                </a:endParaRPr>
              </a:p>
              <a:p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			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 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𝟔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𝒕</m:t>
                    </m:r>
                  </m:oMath>
                </a14:m>
                <a:endParaRPr lang="cs-CZ" sz="2000" b="1" dirty="0"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60385"/>
                <a:ext cx="8358122" cy="707886"/>
              </a:xfrm>
              <a:prstGeom prst="rect">
                <a:avLst/>
              </a:prstGeom>
              <a:blipFill rotWithShape="1">
                <a:blip r:embed="rId3"/>
                <a:stretch>
                  <a:fillRect b="-34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3789040"/>
                <a:ext cx="8358122" cy="735394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Směrový  vektor  kolmice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</a:t>
                </a:r>
                <a:r>
                  <a:rPr lang="cs-CZ" dirty="0" smtClean="0">
                    <a:cs typeface="Times New Roman" pitchFamily="18" charset="0"/>
                  </a:rPr>
                  <a:t> </a:t>
                </a:r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je  rovnoběžný s normálovým vektorem přímky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sz="2000" b="1" i="1" dirty="0" smtClean="0">
                    <a:latin typeface="Cambria Math"/>
                    <a:cs typeface="Times New Roman" pitchFamily="18" charset="0"/>
                  </a:rPr>
                  <a:t> 				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cs-CZ" sz="20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𝒏</m:t>
                            </m:r>
                          </m:e>
                          <m:sub>
                            <m:r>
                              <a:rPr lang="cs-CZ" sz="20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𝒌</m:t>
                            </m:r>
                          </m:sub>
                        </m:sSub>
                      </m:e>
                    </m:acc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acc>
                      <m:accPr>
                        <m:chr m:val="⃗"/>
                        <m:ctrlP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accPr>
                      <m:e>
                        <m:r>
                          <a:rPr lang="cs-CZ" sz="20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𝒖</m:t>
                        </m:r>
                      </m:e>
                    </m:acc>
                    <m:r>
                      <a:rPr lang="cs-CZ" sz="20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(−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sz="20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)</m:t>
                    </m:r>
                  </m:oMath>
                </a14:m>
                <a:endParaRPr lang="cs-CZ" sz="2000" dirty="0">
                  <a:latin typeface="Times New Roman" panose="02020603050405020304" pitchFamily="18" charset="0"/>
                  <a:ea typeface="Cambria Math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89040"/>
                <a:ext cx="8358122" cy="735394"/>
              </a:xfrm>
              <a:prstGeom prst="rect">
                <a:avLst/>
              </a:prstGeom>
              <a:blipFill rotWithShape="1">
                <a:blip r:embed="rId4"/>
                <a:stretch>
                  <a:fillRect l="-584" t="-833" b="-500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5912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60000" y="269941"/>
            <a:ext cx="8302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Určíme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průsečík přímky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a kolmice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618057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                            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6+9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+24+16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+20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18057"/>
                <a:ext cx="8388463" cy="40011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2018167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                                             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25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𝑡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−50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018167"/>
                <a:ext cx="8388463" cy="4001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4007388"/>
                <a:ext cx="835812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Průsečík přímek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a </a:t>
                </a:r>
                <a:r>
                  <a:rPr lang="cs-CZ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k</a:t>
                </a:r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𝑷</m:t>
                    </m:r>
                    <m:r>
                      <a:rPr lang="cs-CZ" b="1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𝟒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b="1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07388"/>
                <a:ext cx="8358122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1217947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          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3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−2−3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d>
                      <m:d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6+4</m:t>
                        </m:r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</m:e>
                    </m:d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+20</m:t>
                    </m:r>
                    <m:r>
                      <a:rPr lang="cs-CZ" sz="2000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217947"/>
                <a:ext cx="8388463" cy="4001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60000" y="2418277"/>
                <a:ext cx="838846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000" dirty="0" smtClean="0">
                    <a:cs typeface="Times New Roman" pitchFamily="18" charset="0"/>
                  </a:rPr>
                  <a:t>		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		            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𝒕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</m:oMath>
                </a14:m>
                <a:endParaRPr lang="cs-CZ" sz="20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18277"/>
                <a:ext cx="8388463" cy="40011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60000" y="2855260"/>
                <a:ext cx="8338969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za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t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do rovnic přímky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k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=−2−3∙(−2)=4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y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   6+4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=−2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855260"/>
                <a:ext cx="8338969" cy="923330"/>
              </a:xfrm>
              <a:prstGeom prst="rect">
                <a:avLst/>
              </a:prstGeom>
              <a:blipFill rotWithShape="1">
                <a:blip r:embed="rId7"/>
                <a:stretch>
                  <a:fillRect l="-585" t="-3289" b="-19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360000" y="837295"/>
            <a:ext cx="8338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Dosadíme rovnice kolmice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 rovnice přímky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2" name="Šipka doleva 11">
            <a:hlinkClick r:id="rId8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000" y="4532298"/>
            <a:ext cx="8302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Vypočítáme vzdálenost bodů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016411"/>
                <a:ext cx="8340539" cy="427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𝑴𝒑</m:t>
                        </m:r>
                      </m:e>
                    </m:d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𝑴𝑷</m:t>
                        </m:r>
                      </m:e>
                    </m:d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4</m:t>
                                </m:r>
                                <m:r>
                                  <a:rPr lang="cs-CZ" b="0" i="1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(−2)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−2</m:t>
                                </m:r>
                                <m:r>
                                  <a:rPr lang="cs-CZ" b="0" i="1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6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36+64</m:t>
                        </m:r>
                      </m:e>
                    </m:ra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100</m:t>
                        </m:r>
                      </m:e>
                    </m:ra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b="0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016411"/>
                <a:ext cx="8340539" cy="427746"/>
              </a:xfrm>
              <a:prstGeom prst="rect">
                <a:avLst/>
              </a:prstGeom>
              <a:blipFill rotWithShape="1">
                <a:blip r:embed="rId9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000" y="5661248"/>
                <a:ext cx="835812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Vzdálenost bodu M od přímky </a:t>
                </a:r>
                <a:r>
                  <a:rPr lang="cs-CZ" sz="2400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𝑴𝒑</m:t>
                        </m:r>
                      </m:e>
                    </m:d>
                    <m:r>
                      <a:rPr lang="cs-CZ" sz="2400" b="1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anose="02020603050405020304" pitchFamily="18" charset="0"/>
                      </a:rPr>
                      <m:t>𝟏𝟎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2400" b="1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661248"/>
                <a:ext cx="8358122" cy="461665"/>
              </a:xfrm>
              <a:prstGeom prst="rect">
                <a:avLst/>
              </a:prstGeom>
              <a:blipFill rotWithShape="1">
                <a:blip r:embed="rId10"/>
                <a:stretch>
                  <a:fillRect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924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7" grpId="0"/>
      <p:bldP spid="18" grpId="0"/>
      <p:bldP spid="19" grpId="0"/>
      <p:bldP spid="16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620688"/>
            <a:ext cx="6264696" cy="5327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593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6365" y="640448"/>
                <a:ext cx="8377808" cy="219143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Vzdálenost bodu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𝑴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𝟎</m:t>
                            </m:r>
                          </m:sub>
                        </m:s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; 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𝒚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  <a:cs typeface="Times New Roman" pitchFamily="18" charset="0"/>
                              </a:rPr>
                              <m:t>𝟎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od přímky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𝒂𝒙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𝒃𝒚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se vypočítá podle vzorce :</a:t>
                </a:r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1100" b="1" dirty="0" smtClean="0">
                  <a:cs typeface="Times New Roman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Times New Roman" pitchFamily="18" charset="0"/>
                        </a:rPr>
                        <m:t>𝒗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𝒂𝒙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𝒃</m:t>
                              </m:r>
                              <m:sSub>
                                <m:sSubPr>
                                  <m:ctrlPr>
                                    <a:rPr lang="cs-CZ" sz="2800" b="1" i="1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sz="2800" b="1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sz="2800" b="1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𝒄</m:t>
                              </m:r>
                            </m:e>
                          </m:d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𝒂</m:t>
                                  </m:r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2800" b="1" i="1">
                                  <a:latin typeface="Cambria Math"/>
                                  <a:cs typeface="Times New Roman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cs-CZ" sz="2800" b="1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1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𝒃</m:t>
                                  </m:r>
                                </m:e>
                                <m:sup>
                                  <m:r>
                                    <a:rPr lang="cs-CZ" sz="2800" b="1" i="1">
                                      <a:latin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cs-CZ" sz="28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8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365" y="640448"/>
                <a:ext cx="8377808" cy="2191434"/>
              </a:xfrm>
              <a:prstGeom prst="rect">
                <a:avLst/>
              </a:prstGeom>
              <a:blipFill rotWithShape="1">
                <a:blip r:embed="rId2"/>
                <a:stretch>
                  <a:fillRect l="-870" t="-1366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leva 6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68983" y="3541102"/>
                <a:ext cx="76555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vzdálenost bodu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−2; 6</m:t>
                        </m:r>
                      </m:e>
                    </m:d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od přímky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:−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+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𝟐𝟎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8983" y="3541102"/>
                <a:ext cx="7655505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37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66366" y="346415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4349308"/>
                <a:ext cx="8340539" cy="8262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𝑴𝒑</m:t>
                        </m:r>
                      </m:e>
                    </m:d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d>
                          <m:dPr>
                            <m:begChr m:val="|"/>
                            <m:endChr m:val="|"/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𝟑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d>
                              <m:dPr>
                                <m:ctrlPr>
                                  <a:rPr lang="cs-CZ" sz="2800" b="1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2800" b="1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cs-CZ" sz="2800" b="1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</m:e>
                            </m:d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+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𝟒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𝟔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+</m:t>
                            </m:r>
                            <m:r>
                              <a:rPr lang="cs-CZ" sz="2800" b="1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𝟐𝟎</m:t>
                            </m:r>
                          </m:e>
                        </m:d>
                      </m:num>
                      <m:den>
                        <m:rad>
                          <m:radPr>
                            <m:degHide m:val="on"/>
                            <m:ctrlP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sSup>
                              <m:sSupPr>
                                <m:ctrlP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sz="2800" b="1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sz="2800" b="1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−</m:t>
                                    </m:r>
                                    <m:r>
                                      <a:rPr lang="cs-CZ" sz="2800" b="1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𝟑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+</m:t>
                            </m:r>
                            <m:sSup>
                              <m:sSupPr>
                                <m:ctrlP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𝟒</m:t>
                                </m:r>
                              </m:e>
                              <m:sup>
                                <m:r>
                                  <a:rPr lang="cs-CZ" sz="2800" b="1" i="1" smtClean="0">
                                    <a:latin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</m:sup>
                            </m:sSup>
                          </m:e>
                        </m:rad>
                      </m:den>
                    </m:f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800" b="1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  <a:cs typeface="Times New Roman" pitchFamily="18" charset="0"/>
                          </a:rPr>
                          <m:t>𝟓𝟎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cs-CZ" sz="2800" b="1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 smtClean="0">
                                <a:latin typeface="Cambria Math"/>
                                <a:cs typeface="Times New Roman" pitchFamily="18" charset="0"/>
                              </a:rPr>
                              <m:t>𝟐𝟓</m:t>
                            </m:r>
                          </m:e>
                        </m:rad>
                      </m:den>
                    </m:f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50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sz="2800" b="0" i="1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endParaRPr lang="cs-CZ" sz="2800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349308"/>
                <a:ext cx="8340539" cy="82625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5439008"/>
                <a:ext cx="835812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</a:t>
                </a:r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Vzdálenost bodu M od přímky </a:t>
                </a:r>
                <a:r>
                  <a:rPr lang="cs-CZ" sz="2400" b="1" i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b="1" i="1" smtClean="0">
                            <a:latin typeface="Cambria Math"/>
                            <a:cs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cs typeface="Times New Roman" panose="02020603050405020304" pitchFamily="18" charset="0"/>
                          </a:rPr>
                          <m:t>𝑴𝒑</m:t>
                        </m:r>
                      </m:e>
                    </m:d>
                    <m:r>
                      <a:rPr lang="cs-CZ" sz="2400" b="1" i="1" smtClean="0">
                        <a:latin typeface="Cambria Math"/>
                        <a:cs typeface="Times New Roman" panose="02020603050405020304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anose="02020603050405020304" pitchFamily="18" charset="0"/>
                      </a:rPr>
                      <m:t>𝟏𝟎</m:t>
                    </m:r>
                  </m:oMath>
                </a14:m>
                <a:r>
                  <a:rPr lang="cs-CZ" sz="2400" b="1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cs-CZ" sz="2400" b="1" i="1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439008"/>
                <a:ext cx="8358122" cy="461665"/>
              </a:xfrm>
              <a:prstGeom prst="rect">
                <a:avLst/>
              </a:prstGeom>
              <a:blipFill rotWithShape="1">
                <a:blip r:embed="rId6"/>
                <a:stretch>
                  <a:fillRect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08611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 bodu od přímky.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znají vzorce pro výpočet vzdáleností bodu od přímky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 rovině,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příklady na dané téma.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Dr. Jana Kolouchová a kol.: Matematika pro SOŠ a studijní obory SOU, 5. část,             1. vydání 1987, SPN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1277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2532</TotalTime>
  <Words>277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194</cp:revision>
  <dcterms:created xsi:type="dcterms:W3CDTF">2013-01-11T17:11:37Z</dcterms:created>
  <dcterms:modified xsi:type="dcterms:W3CDTF">2014-09-23T15:59:41Z</dcterms:modified>
</cp:coreProperties>
</file>