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3" r:id="rId4"/>
    <p:sldId id="291" r:id="rId5"/>
    <p:sldId id="293" r:id="rId6"/>
    <p:sldId id="295" r:id="rId7"/>
    <p:sldId id="292" r:id="rId8"/>
    <p:sldId id="294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2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slide" Target="slide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slide" Target="slide7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3429000"/>
            <a:ext cx="53285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Součet a rozdíl vektorů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III-2-10-05_Soucet-a-rozdil-vektoru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září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068" y="522920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360000" y="188640"/>
            <a:ext cx="8377808" cy="7200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 anchorCtr="1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800" b="1" dirty="0" smtClean="0">
                <a:latin typeface="Arial Black" pitchFamily="34" charset="0"/>
              </a:rPr>
              <a:t>SOUČET VEKTORŮ</a:t>
            </a:r>
            <a:endParaRPr lang="cs-CZ" sz="3800" b="1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0000" y="1988840"/>
            <a:ext cx="83778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Součet vektorů na přímce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60001" y="5347360"/>
                <a:ext cx="8358122" cy="4104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𝒂</m:t>
                        </m:r>
                      </m:e>
                    </m:acc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</m:acc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(−4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+7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)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1" y="5347360"/>
                <a:ext cx="8358122" cy="410497"/>
              </a:xfrm>
              <a:prstGeom prst="rect">
                <a:avLst/>
              </a:prstGeom>
              <a:blipFill rotWithShape="1">
                <a:blip r:embed="rId2"/>
                <a:stretch>
                  <a:fillRect b="-102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60000" y="2564904"/>
                <a:ext cx="8377808" cy="1384995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Nechť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jsou vektory na přímce,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𝒘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. Pak je:</a:t>
                </a:r>
                <a:endParaRPr lang="cs-CZ" sz="28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cs-CZ" sz="2800" b="1" dirty="0" smtClean="0">
                    <a:cs typeface="Times New Roman" pitchFamily="18" charset="0"/>
                  </a:rPr>
                  <a:t>				</a:t>
                </a:r>
                <a:r>
                  <a:rPr lang="cs-CZ" sz="2800" b="1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𝒘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sz="2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564904"/>
                <a:ext cx="8377808" cy="1384995"/>
              </a:xfrm>
              <a:prstGeom prst="rect">
                <a:avLst/>
              </a:prstGeom>
              <a:blipFill rotWithShape="1">
                <a:blip r:embed="rId3"/>
                <a:stretch>
                  <a:fillRect l="-1232" t="-3004" r="-1304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1033037" y="4568904"/>
                <a:ext cx="7685085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Určete souřadnice součtu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</m:e>
                    </m:acc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=(−4)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7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037" y="4568904"/>
                <a:ext cx="7685085" cy="410305"/>
              </a:xfrm>
              <a:prstGeom prst="rect">
                <a:avLst/>
              </a:prstGeom>
              <a:blipFill rotWithShape="1">
                <a:blip r:embed="rId4"/>
                <a:stretch>
                  <a:fillRect l="-634" t="-8824" b="-220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360000" y="4491960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91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360000" y="404664"/>
            <a:ext cx="83778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Součet vektorů v rovině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60000" y="5730629"/>
                <a:ext cx="8358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5+3;−4+7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)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𝟖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;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730629"/>
                <a:ext cx="8358122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65822" y="3501008"/>
                <a:ext cx="8377808" cy="1384995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Nechť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jsou vektory v rovině,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𝒘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. Pak je:</a:t>
                </a:r>
                <a:endParaRPr lang="cs-CZ" sz="28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cs-CZ" sz="2800" b="1" dirty="0" smtClean="0">
                    <a:cs typeface="Times New Roman" pitchFamily="18" charset="0"/>
                  </a:rPr>
                  <a:t>				</a:t>
                </a:r>
                <a:r>
                  <a:rPr lang="cs-CZ" sz="2800" b="1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𝒘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sz="2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822" y="3501008"/>
                <a:ext cx="8377808" cy="1384995"/>
              </a:xfrm>
              <a:prstGeom prst="rect">
                <a:avLst/>
              </a:prstGeom>
              <a:blipFill rotWithShape="1">
                <a:blip r:embed="rId3"/>
                <a:stretch>
                  <a:fillRect l="-1232" t="-2991" r="-1304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1033036" y="5116355"/>
                <a:ext cx="76850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Určete souřadnice součtu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=(5; −4)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3; 7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036" y="5116355"/>
                <a:ext cx="7685085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634" t="-21311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359999" y="5039411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313" y="979317"/>
            <a:ext cx="3948826" cy="237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Šipka doleva 8">
            <a:hlinkClick r:id="rId6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834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360000" y="188640"/>
            <a:ext cx="8377808" cy="7200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 anchorCtr="1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800" b="1" dirty="0" smtClean="0">
                <a:latin typeface="Arial Black" pitchFamily="34" charset="0"/>
              </a:rPr>
              <a:t>OPAČNÝ VEKTOR</a:t>
            </a:r>
            <a:endParaRPr lang="cs-CZ" sz="3800" b="1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2309" y="3284984"/>
            <a:ext cx="83778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Opačný vektor na přímce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40108" y="4005064"/>
                <a:ext cx="8377808" cy="2246769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Je-li dán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</m:oMath>
                </a14:m>
                <a:r>
                  <a:rPr lang="cs-CZ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svým umístěním </a:t>
                </a:r>
                <a:r>
                  <a:rPr lang="cs-CZ" sz="2800" b="1" i="1" dirty="0" smtClean="0">
                    <a:latin typeface="Times New Roman" pitchFamily="18" charset="0"/>
                    <a:cs typeface="Times New Roman" pitchFamily="18" charset="0"/>
                  </a:rPr>
                  <a:t>AB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, má opačný vektor umístění </a:t>
                </a:r>
                <a:r>
                  <a:rPr lang="cs-CZ" sz="2800" b="1" i="1" dirty="0" smtClean="0">
                    <a:latin typeface="Times New Roman" pitchFamily="18" charset="0"/>
                    <a:cs typeface="Times New Roman" pitchFamily="18" charset="0"/>
                  </a:rPr>
                  <a:t>BA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. Je-li dán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svými souřadnicemi na přímce, jsou souřadnice opačného vektoru 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</m:oMath>
                </a14:m>
                <a:r>
                  <a:rPr lang="cs-CZ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dány vztahem:</a:t>
                </a:r>
                <a:endParaRPr lang="cs-CZ" sz="28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cs-CZ" sz="2800" b="1" dirty="0" smtClean="0">
                    <a:cs typeface="Times New Roman" pitchFamily="18" charset="0"/>
                  </a:rPr>
                  <a:t>				</a:t>
                </a:r>
                <a:r>
                  <a:rPr lang="cs-CZ" sz="2800" b="1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b="1" i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sz="2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108" y="4005064"/>
                <a:ext cx="8377808" cy="2246769"/>
              </a:xfrm>
              <a:prstGeom prst="rect">
                <a:avLst/>
              </a:prstGeom>
              <a:blipFill rotWithShape="1">
                <a:blip r:embed="rId2"/>
                <a:stretch>
                  <a:fillRect l="-1304" t="-1867" r="-1232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60000" y="1340768"/>
                <a:ext cx="8377808" cy="1384995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Opačný vektor 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k danému nenulovému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je vektor, který má tutéž velikost, ale je s daným vektorem nesouhlasně rovnoběžný.</a:t>
                </a:r>
                <a:endParaRPr lang="cs-CZ" sz="2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340768"/>
                <a:ext cx="8377808" cy="1384995"/>
              </a:xfrm>
              <a:prstGeom prst="rect">
                <a:avLst/>
              </a:prstGeom>
              <a:blipFill rotWithShape="1">
                <a:blip r:embed="rId3"/>
                <a:stretch>
                  <a:fillRect l="-1232" t="-3004" r="-1304" b="-9871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Šipka doleva 8">
            <a:hlinkClick r:id="rId4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7846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360000" y="404664"/>
            <a:ext cx="83778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Opačný vektor v rovině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59795" y="5225036"/>
                <a:ext cx="8358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𝒂</m:t>
                        </m:r>
                      </m:e>
                    </m:acc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𝟖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;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795" y="5225036"/>
                <a:ext cx="8358122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1052723" y="4308080"/>
                <a:ext cx="768508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Opačný vektor k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má souřadnice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(8; −1)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 Jaké souřadnice má     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?</a:t>
                </a: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2723" y="4308080"/>
                <a:ext cx="7685085" cy="646331"/>
              </a:xfrm>
              <a:prstGeom prst="rect">
                <a:avLst/>
              </a:prstGeom>
              <a:blipFill rotWithShape="1">
                <a:blip r:embed="rId3"/>
                <a:stretch>
                  <a:fillRect l="-714" t="-12264" r="-714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359794" y="4369636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Šipka doleva 8">
            <a:hlinkClick r:id="rId4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40108" y="1412776"/>
                <a:ext cx="8377808" cy="2246769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Je-li dán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</m:oMath>
                </a14:m>
                <a:r>
                  <a:rPr lang="cs-CZ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svým umístěním </a:t>
                </a:r>
                <a:r>
                  <a:rPr lang="cs-CZ" sz="2800" b="1" i="1" dirty="0" smtClean="0">
                    <a:latin typeface="Times New Roman" pitchFamily="18" charset="0"/>
                    <a:cs typeface="Times New Roman" pitchFamily="18" charset="0"/>
                  </a:rPr>
                  <a:t>AB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, má opačný vektor umístění </a:t>
                </a:r>
                <a:r>
                  <a:rPr lang="cs-CZ" sz="2800" b="1" i="1" dirty="0" smtClean="0">
                    <a:latin typeface="Times New Roman" pitchFamily="18" charset="0"/>
                    <a:cs typeface="Times New Roman" pitchFamily="18" charset="0"/>
                  </a:rPr>
                  <a:t>BA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. Je-li dán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svými souřadnicemi v rovině, jsou souřadnice opačného vektoru 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</m:oMath>
                </a14:m>
                <a:r>
                  <a:rPr lang="cs-CZ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dány vztahem:</a:t>
                </a:r>
                <a:endParaRPr lang="cs-CZ" sz="28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cs-CZ" sz="2800" b="1" dirty="0" smtClean="0">
                    <a:cs typeface="Times New Roman" pitchFamily="18" charset="0"/>
                  </a:rPr>
                  <a:t>				</a:t>
                </a:r>
                <a:r>
                  <a:rPr lang="cs-CZ" sz="2800" b="1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b="1" i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;−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sz="2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108" y="1412776"/>
                <a:ext cx="8377808" cy="2246769"/>
              </a:xfrm>
              <a:prstGeom prst="rect">
                <a:avLst/>
              </a:prstGeom>
              <a:blipFill rotWithShape="1">
                <a:blip r:embed="rId5"/>
                <a:stretch>
                  <a:fillRect l="-1304" t="-1872" r="-1232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923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360000" y="188640"/>
            <a:ext cx="8377808" cy="7200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 anchorCtr="1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800" b="1" dirty="0" smtClean="0">
                <a:latin typeface="Arial Black" pitchFamily="34" charset="0"/>
              </a:rPr>
              <a:t>ROZDÍL VEKTORŮ</a:t>
            </a:r>
            <a:endParaRPr lang="cs-CZ" sz="3800" b="1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0000" y="3429000"/>
            <a:ext cx="83778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Rozdíl vektorů na přímce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60000" y="4221088"/>
                <a:ext cx="8377808" cy="1384995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Nechť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jsou vektory na přímce,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𝒘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. Pak je:</a:t>
                </a:r>
                <a:endParaRPr lang="cs-CZ" sz="28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cs-CZ" sz="2800" b="1" dirty="0" smtClean="0">
                    <a:cs typeface="Times New Roman" pitchFamily="18" charset="0"/>
                  </a:rPr>
                  <a:t>				</a:t>
                </a:r>
                <a:r>
                  <a:rPr lang="cs-CZ" sz="2800" b="1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𝒘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sz="2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221088"/>
                <a:ext cx="8377808" cy="1384995"/>
              </a:xfrm>
              <a:prstGeom prst="rect">
                <a:avLst/>
              </a:prstGeom>
              <a:blipFill rotWithShape="1">
                <a:blip r:embed="rId2"/>
                <a:stretch>
                  <a:fillRect l="-1232" t="-2991" r="-1304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50158" y="1251917"/>
                <a:ext cx="8377808" cy="1384995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Rozdíl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je vektor, který je součtem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a vektoru 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, opačného k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pPr algn="just"/>
                <a:r>
                  <a:rPr lang="cs-CZ" sz="2800" b="1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:r>
                  <a:rPr lang="cs-CZ" sz="2800" b="1" dirty="0" smtClean="0">
                    <a:cs typeface="Times New Roman" pitchFamily="18" charset="0"/>
                  </a:rPr>
                  <a:t>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+(−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sz="2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58" y="1251917"/>
                <a:ext cx="8377808" cy="1384995"/>
              </a:xfrm>
              <a:prstGeom prst="rect">
                <a:avLst/>
              </a:prstGeom>
              <a:blipFill rotWithShape="1">
                <a:blip r:embed="rId3"/>
                <a:stretch>
                  <a:fillRect l="-1231" t="-2991" r="-1231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Šipka doleva 8">
            <a:hlinkClick r:id="rId4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964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360000" y="404664"/>
            <a:ext cx="83778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Rozdíl vektorů v rovině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ovéPole 16"/>
              <p:cNvSpPr txBox="1"/>
              <p:nvPr/>
            </p:nvSpPr>
            <p:spPr>
              <a:xfrm>
                <a:off x="359999" y="5939988"/>
                <a:ext cx="8358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5−3;−4−7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)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;−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𝟏𝟏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9" y="5939988"/>
                <a:ext cx="8358122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60000" y="3717032"/>
                <a:ext cx="8377808" cy="1384995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Nechť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jsou vektory v rovině,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𝒘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. Pak je:</a:t>
                </a:r>
                <a:endParaRPr lang="cs-CZ" sz="28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cs-CZ" sz="2800" b="1" dirty="0" smtClean="0">
                    <a:cs typeface="Times New Roman" pitchFamily="18" charset="0"/>
                  </a:rPr>
                  <a:t>				</a:t>
                </a:r>
                <a:r>
                  <a:rPr lang="cs-CZ" sz="2800" b="1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𝒘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sz="2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717032"/>
                <a:ext cx="8377808" cy="1384995"/>
              </a:xfrm>
              <a:prstGeom prst="rect">
                <a:avLst/>
              </a:prstGeom>
              <a:blipFill rotWithShape="1">
                <a:blip r:embed="rId3"/>
                <a:stretch>
                  <a:fillRect l="-1232" t="-3004" r="-1304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1033036" y="5325714"/>
                <a:ext cx="76850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Určete souřadnice rozdílu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=(5; −4)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3; 7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036" y="5325714"/>
                <a:ext cx="7685085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634" t="-21667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359999" y="5248770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Šipka doleva 8">
            <a:hlinkClick r:id="rId5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93" y="980726"/>
            <a:ext cx="3540733" cy="258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561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Součet a rozdíl vektorů.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znají vzorce pro součet a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rozdíl vektorů,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řeší příklady na dané téma.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Dr. Jana Kolouchová a kol.: Matematika pro SOŠ a studijní obory SOU, 5. část,             1. vydání 1987, SPN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František Jirásek, DrSc. a kol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Sbírka úloh z matematiky pro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2000,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80-7196-012-8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1277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2403</TotalTime>
  <Words>498</Words>
  <Application>Microsoft Office PowerPoint</Application>
  <PresentationFormat>Předvádění na obrazovce (4:3)</PresentationFormat>
  <Paragraphs>63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User</cp:lastModifiedBy>
  <cp:revision>178</cp:revision>
  <dcterms:created xsi:type="dcterms:W3CDTF">2013-01-11T17:11:37Z</dcterms:created>
  <dcterms:modified xsi:type="dcterms:W3CDTF">1980-01-03T23:48:31Z</dcterms:modified>
</cp:coreProperties>
</file>