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64" r:id="rId2"/>
    <p:sldId id="263" r:id="rId3"/>
    <p:sldId id="256" r:id="rId4"/>
    <p:sldId id="257" r:id="rId5"/>
    <p:sldId id="258" r:id="rId6"/>
    <p:sldId id="259" r:id="rId7"/>
    <p:sldId id="260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45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DBC50583-4DC9-40BE-8142-F5CFFFED5460}" type="datetimeFigureOut">
              <a:rPr lang="cs-CZ" smtClean="0"/>
              <a:pPr/>
              <a:t>18.12.2013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33C1616A-69C0-440A-88F7-6E5AA980881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DBC50583-4DC9-40BE-8142-F5CFFFED5460}" type="datetimeFigureOut">
              <a:rPr lang="cs-CZ" smtClean="0"/>
              <a:pPr/>
              <a:t>18.12.2013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33C1616A-69C0-440A-88F7-6E5AA980881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DBC50583-4DC9-40BE-8142-F5CFFFED5460}" type="datetimeFigureOut">
              <a:rPr lang="cs-CZ" smtClean="0"/>
              <a:pPr/>
              <a:t>18.12.2013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33C1616A-69C0-440A-88F7-6E5AA980881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50583-4DC9-40BE-8142-F5CFFFED5460}" type="datetimeFigureOut">
              <a:rPr lang="cs-CZ" smtClean="0"/>
              <a:pPr/>
              <a:t>18.12.2013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C1616A-69C0-440A-88F7-6E5AA980881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50583-4DC9-40BE-8142-F5CFFFED5460}" type="datetimeFigureOut">
              <a:rPr lang="cs-CZ" smtClean="0"/>
              <a:pPr/>
              <a:t>18.12.2013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C1616A-69C0-440A-88F7-6E5AA980881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DBC50583-4DC9-40BE-8142-F5CFFFED5460}" type="datetimeFigureOut">
              <a:rPr lang="cs-CZ" smtClean="0"/>
              <a:pPr/>
              <a:t>18.12.2013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33C1616A-69C0-440A-88F7-6E5AA980881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50583-4DC9-40BE-8142-F5CFFFED5460}" type="datetimeFigureOut">
              <a:rPr lang="cs-CZ" smtClean="0"/>
              <a:pPr/>
              <a:t>18.12.2013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C1616A-69C0-440A-88F7-6E5AA980881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DBC50583-4DC9-40BE-8142-F5CFFFED5460}" type="datetimeFigureOut">
              <a:rPr lang="cs-CZ" smtClean="0"/>
              <a:pPr/>
              <a:t>18.12.2013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33C1616A-69C0-440A-88F7-6E5AA980881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DBC50583-4DC9-40BE-8142-F5CFFFED5460}" type="datetimeFigureOut">
              <a:rPr lang="cs-CZ" smtClean="0"/>
              <a:pPr/>
              <a:t>18.12.2013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33C1616A-69C0-440A-88F7-6E5AA980881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50583-4DC9-40BE-8142-F5CFFFED5460}" type="datetimeFigureOut">
              <a:rPr lang="cs-CZ" smtClean="0"/>
              <a:pPr/>
              <a:t>18.12.2013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C1616A-69C0-440A-88F7-6E5AA980881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50583-4DC9-40BE-8142-F5CFFFED5460}" type="datetimeFigureOut">
              <a:rPr lang="cs-CZ" smtClean="0"/>
              <a:pPr/>
              <a:t>18.12.2013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C1616A-69C0-440A-88F7-6E5AA980881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DBC50583-4DC9-40BE-8142-F5CFFFED5460}" type="datetimeFigureOut">
              <a:rPr lang="cs-CZ" smtClean="0"/>
              <a:pPr/>
              <a:t>18.12.2013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33C1616A-69C0-440A-88F7-6E5AA980881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rzp.cz/" TargetMode="External"/><Relationship Id="rId2" Type="http://schemas.openxmlformats.org/officeDocument/2006/relationships/hyperlink" Target="http://portal.justice.cz/" TargetMode="Externa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obrázek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31457"/>
            <a:ext cx="5969000" cy="145732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5"/>
          <p:cNvSpPr>
            <a:spLocks noChangeArrowheads="1"/>
          </p:cNvSpPr>
          <p:nvPr/>
        </p:nvSpPr>
        <p:spPr bwMode="auto">
          <a:xfrm>
            <a:off x="2716894" y="2316381"/>
            <a:ext cx="4019305" cy="1600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000" b="0" i="0" u="none" strike="noStrike" cap="none" normalizeH="0" baseline="0" dirty="0" smtClean="0">
                <a:ln>
                  <a:noFill/>
                </a:ln>
                <a:solidFill>
                  <a:srgbClr val="8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STŘEDNÍ ODBORNÁ ŠKOLA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000" b="0" i="0" u="none" strike="noStrike" cap="none" normalizeH="0" baseline="0" dirty="0" smtClean="0">
                <a:ln>
                  <a:noFill/>
                </a:ln>
                <a:solidFill>
                  <a:srgbClr val="8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A STŘEDNÍ ODBORNÉ UČILIŠTĚ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000" b="0" i="0" u="none" strike="noStrike" cap="none" normalizeH="0" baseline="0" dirty="0" smtClean="0">
                <a:ln>
                  <a:noFill/>
                </a:ln>
                <a:solidFill>
                  <a:srgbClr val="8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MĚSTEC KRÁLOVÉ</a:t>
            </a:r>
            <a:br>
              <a:rPr kumimoji="0" lang="cs-CZ" sz="2000" b="0" i="0" u="none" strike="noStrike" cap="none" normalizeH="0" baseline="0" dirty="0" smtClean="0">
                <a:ln>
                  <a:noFill/>
                </a:ln>
                <a:solidFill>
                  <a:srgbClr val="8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kumimoji="0" lang="cs-CZ" sz="2000" b="0" i="0" u="none" strike="noStrike" cap="none" normalizeH="0" baseline="0" dirty="0" smtClean="0">
                <a:ln>
                  <a:noFill/>
                </a:ln>
                <a:solidFill>
                  <a:srgbClr val="8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T.G. MASARYKA 4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ctangle 6"/>
          <p:cNvSpPr>
            <a:spLocks noChangeArrowheads="1"/>
          </p:cNvSpPr>
          <p:nvPr/>
        </p:nvSpPr>
        <p:spPr bwMode="auto">
          <a:xfrm>
            <a:off x="3249233" y="5634216"/>
            <a:ext cx="2874506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sz="2400" dirty="0" smtClean="0">
                <a:solidFill>
                  <a:srgbClr val="FF0000"/>
                </a:solidFill>
                <a:latin typeface="Arial" pitchFamily="34" charset="0"/>
                <a:cs typeface="Times New Roman" pitchFamily="18" charset="0"/>
              </a:rPr>
              <a:t>Ekonomika podniku</a:t>
            </a: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114404" y="4076680"/>
            <a:ext cx="5224283" cy="905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5412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obrázek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88640"/>
            <a:ext cx="5969000" cy="145732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Obdélník 1"/>
          <p:cNvSpPr/>
          <p:nvPr/>
        </p:nvSpPr>
        <p:spPr>
          <a:xfrm>
            <a:off x="1027272" y="1645965"/>
            <a:ext cx="7416824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b="1" dirty="0"/>
              <a:t>DIGITÁLNÍ UČEBNÍ MATERIÁL</a:t>
            </a:r>
            <a:endParaRPr lang="cs-CZ" dirty="0"/>
          </a:p>
          <a:p>
            <a:pPr algn="ctr"/>
            <a:r>
              <a:rPr lang="cs-CZ" b="1" dirty="0" err="1"/>
              <a:t>Č.projektu</a:t>
            </a:r>
            <a:r>
              <a:rPr lang="cs-CZ" b="1" dirty="0"/>
              <a:t> : </a:t>
            </a:r>
            <a:r>
              <a:rPr lang="cs-CZ" b="1" dirty="0" smtClean="0"/>
              <a:t>CZ.1.07/1.5.00/34.0921</a:t>
            </a:r>
            <a:endParaRPr lang="cs-CZ" dirty="0"/>
          </a:p>
          <a:p>
            <a:r>
              <a:rPr lang="cs-CZ" dirty="0"/>
              <a:t> </a:t>
            </a:r>
          </a:p>
          <a:p>
            <a:r>
              <a:rPr lang="cs-CZ" b="1" dirty="0" smtClean="0"/>
              <a:t>Škola</a:t>
            </a:r>
            <a:r>
              <a:rPr lang="cs-CZ" dirty="0"/>
              <a:t>: 	</a:t>
            </a:r>
            <a:r>
              <a:rPr lang="cs-CZ" dirty="0" smtClean="0"/>
              <a:t>Střední </a:t>
            </a:r>
            <a:r>
              <a:rPr lang="cs-CZ" dirty="0"/>
              <a:t>odborná škola a Střední odborné 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	</a:t>
            </a:r>
            <a:r>
              <a:rPr lang="cs-CZ" dirty="0" smtClean="0"/>
              <a:t>učiliště </a:t>
            </a:r>
            <a:r>
              <a:rPr lang="cs-CZ" dirty="0"/>
              <a:t>Městec Králové, T.G. Masaryka 4 </a:t>
            </a:r>
          </a:p>
          <a:p>
            <a:r>
              <a:rPr lang="cs-CZ" dirty="0"/>
              <a:t> </a:t>
            </a:r>
          </a:p>
          <a:p>
            <a:r>
              <a:rPr lang="cs-CZ" b="1" dirty="0"/>
              <a:t>Název</a:t>
            </a:r>
            <a:r>
              <a:rPr lang="cs-CZ" dirty="0"/>
              <a:t> </a:t>
            </a:r>
            <a:r>
              <a:rPr lang="cs-CZ" b="1" dirty="0"/>
              <a:t>materiálu</a:t>
            </a:r>
            <a:r>
              <a:rPr lang="cs-CZ" dirty="0"/>
              <a:t>: </a:t>
            </a:r>
            <a:r>
              <a:rPr lang="cs-CZ" dirty="0" smtClean="0"/>
              <a:t>VY_32_INOVACE_EK_181         </a:t>
            </a:r>
            <a:endParaRPr lang="cs-CZ" dirty="0"/>
          </a:p>
          <a:p>
            <a:r>
              <a:rPr lang="cs-CZ" b="1" dirty="0"/>
              <a:t>Autor:</a:t>
            </a:r>
            <a:r>
              <a:rPr lang="cs-CZ" dirty="0"/>
              <a:t> </a:t>
            </a:r>
            <a:r>
              <a:rPr lang="cs-CZ" dirty="0" smtClean="0"/>
              <a:t>Bc</a:t>
            </a:r>
            <a:r>
              <a:rPr lang="cs-CZ" dirty="0" smtClean="0"/>
              <a:t>. Pavlína Kánská</a:t>
            </a:r>
            <a:endParaRPr lang="cs-CZ" dirty="0"/>
          </a:p>
          <a:p>
            <a:r>
              <a:rPr lang="cs-CZ" b="1" dirty="0" err="1"/>
              <a:t>Tématický</a:t>
            </a:r>
            <a:r>
              <a:rPr lang="cs-CZ" b="1" dirty="0"/>
              <a:t> okruh: </a:t>
            </a:r>
            <a:r>
              <a:rPr lang="cs-CZ" dirty="0" smtClean="0"/>
              <a:t>Ekonomika </a:t>
            </a:r>
            <a:r>
              <a:rPr lang="cs-CZ" dirty="0" smtClean="0"/>
              <a:t>podniku</a:t>
            </a:r>
            <a:endParaRPr lang="cs-CZ" dirty="0"/>
          </a:p>
          <a:p>
            <a:r>
              <a:rPr lang="cs-CZ" b="1" dirty="0"/>
              <a:t>Ročník:</a:t>
            </a:r>
            <a:r>
              <a:rPr lang="cs-CZ" dirty="0"/>
              <a:t> 1. a </a:t>
            </a:r>
            <a:r>
              <a:rPr lang="cs-CZ" dirty="0" smtClean="0"/>
              <a:t>2</a:t>
            </a:r>
            <a:r>
              <a:rPr lang="cs-CZ" dirty="0"/>
              <a:t>. Obor Podnikání</a:t>
            </a:r>
          </a:p>
          <a:p>
            <a:r>
              <a:rPr lang="cs-CZ" b="1" dirty="0"/>
              <a:t>Datum tvorby: </a:t>
            </a:r>
            <a:r>
              <a:rPr lang="cs-CZ" dirty="0" smtClean="0"/>
              <a:t>Září 2013</a:t>
            </a:r>
            <a:endParaRPr lang="cs-CZ" dirty="0"/>
          </a:p>
          <a:p>
            <a:r>
              <a:rPr lang="cs-CZ" b="1" dirty="0"/>
              <a:t>Anotace: </a:t>
            </a:r>
            <a:r>
              <a:rPr lang="cs-CZ" dirty="0"/>
              <a:t>Materiál slouží k </a:t>
            </a:r>
            <a:r>
              <a:rPr lang="cs-CZ" dirty="0" smtClean="0"/>
              <a:t>výkladu a k praktickému využití poznatků</a:t>
            </a:r>
            <a:endParaRPr lang="cs-CZ" dirty="0"/>
          </a:p>
          <a:p>
            <a:r>
              <a:rPr lang="cs-CZ" b="1" dirty="0"/>
              <a:t>Metodický pokyn</a:t>
            </a:r>
            <a:r>
              <a:rPr lang="cs-CZ" b="1" dirty="0" smtClean="0"/>
              <a:t>: </a:t>
            </a:r>
            <a:r>
              <a:rPr lang="cs-CZ" dirty="0" smtClean="0"/>
              <a:t>Prezentace </a:t>
            </a:r>
            <a:r>
              <a:rPr lang="cs-CZ" dirty="0"/>
              <a:t>je určena jako výklad do </a:t>
            </a:r>
            <a:r>
              <a:rPr lang="cs-CZ" dirty="0" smtClean="0"/>
              <a:t>hodiny a k názorným ukázkám vyhledávání v rejstřících.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77009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Ekonomika podniku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3600" b="1" dirty="0" smtClean="0"/>
              <a:t>1. Základní pojmy</a:t>
            </a:r>
            <a:endParaRPr lang="cs-CZ" sz="3600" b="1" dirty="0"/>
          </a:p>
        </p:txBody>
      </p:sp>
    </p:spTree>
    <p:extLst>
      <p:ext uri="{BB962C8B-B14F-4D97-AF65-F5344CB8AC3E}">
        <p14:creationId xmlns:p14="http://schemas.microsoft.com/office/powerpoint/2010/main" xmlns="" val="3600496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89328" y="1412776"/>
            <a:ext cx="7344816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Podnikání</a:t>
            </a:r>
          </a:p>
          <a:p>
            <a:pPr marL="285750" indent="-285750">
              <a:buFontTx/>
              <a:buChar char="-"/>
            </a:pPr>
            <a:r>
              <a:rPr lang="cs-CZ" dirty="0" smtClean="0"/>
              <a:t>soustavná činnost provozovaná podnikatelem na vlastní odpovědnost za účelem zisku</a:t>
            </a:r>
          </a:p>
          <a:p>
            <a:endParaRPr lang="cs-CZ" dirty="0" smtClean="0"/>
          </a:p>
          <a:p>
            <a:endParaRPr lang="cs-CZ" dirty="0"/>
          </a:p>
          <a:p>
            <a:r>
              <a:rPr lang="cs-CZ" sz="2000" b="1" dirty="0" smtClean="0"/>
              <a:t>Podnikatel</a:t>
            </a:r>
          </a:p>
          <a:p>
            <a:pPr marL="285750" indent="-285750">
              <a:buFontTx/>
              <a:buChar char="-"/>
            </a:pPr>
            <a:r>
              <a:rPr lang="cs-CZ" dirty="0"/>
              <a:t>o</a:t>
            </a:r>
            <a:r>
              <a:rPr lang="cs-CZ" dirty="0" smtClean="0"/>
              <a:t>soba starší 18 let, trestně bezúhonná, způsobilá k právním úkonům</a:t>
            </a:r>
          </a:p>
          <a:p>
            <a:endParaRPr lang="cs-CZ" dirty="0" smtClean="0"/>
          </a:p>
          <a:p>
            <a:endParaRPr lang="cs-CZ" dirty="0"/>
          </a:p>
          <a:p>
            <a:r>
              <a:rPr lang="cs-CZ" sz="2000" b="1" dirty="0"/>
              <a:t>Podnik</a:t>
            </a:r>
          </a:p>
          <a:p>
            <a:pPr marL="285750" indent="-285750">
              <a:buFontTx/>
              <a:buChar char="-"/>
            </a:pPr>
            <a:r>
              <a:rPr lang="cs-CZ" dirty="0" smtClean="0"/>
              <a:t>souhrn </a:t>
            </a:r>
            <a:r>
              <a:rPr lang="cs-CZ" b="1" dirty="0" smtClean="0"/>
              <a:t>osobních</a:t>
            </a:r>
            <a:r>
              <a:rPr lang="cs-CZ" dirty="0" smtClean="0"/>
              <a:t> (pracovní síly), </a:t>
            </a:r>
            <a:r>
              <a:rPr lang="cs-CZ" b="1" dirty="0" smtClean="0"/>
              <a:t>hmotných</a:t>
            </a:r>
            <a:r>
              <a:rPr lang="cs-CZ" dirty="0" smtClean="0"/>
              <a:t> (stroje, budovy) a </a:t>
            </a:r>
            <a:r>
              <a:rPr lang="cs-CZ" b="1" dirty="0" smtClean="0"/>
              <a:t>nehmotných</a:t>
            </a:r>
            <a:r>
              <a:rPr lang="cs-CZ" dirty="0" smtClean="0"/>
              <a:t>(patenty, licence) složek podnikání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06665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43608" y="548680"/>
            <a:ext cx="7416824" cy="57246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Podnikatel</a:t>
            </a:r>
          </a:p>
          <a:p>
            <a:endParaRPr lang="cs-CZ" dirty="0"/>
          </a:p>
          <a:p>
            <a:pPr marL="285750" indent="-285750">
              <a:buFontTx/>
              <a:buChar char="-"/>
            </a:pPr>
            <a:r>
              <a:rPr lang="cs-CZ" dirty="0"/>
              <a:t>f</a:t>
            </a:r>
            <a:r>
              <a:rPr lang="cs-CZ" dirty="0" smtClean="0"/>
              <a:t>yzická nebo právnická osoba zapsaná v obchodním rejstříku,  podniká na základě živnostenského listu, koncesní listiny nebo jiného oprávnění nebo provozuje zemědělskou výrobu</a:t>
            </a:r>
          </a:p>
          <a:p>
            <a:endParaRPr lang="cs-CZ" dirty="0" smtClean="0"/>
          </a:p>
          <a:p>
            <a:pPr marL="285750" indent="-285750">
              <a:buFontTx/>
              <a:buChar char="-"/>
            </a:pPr>
            <a:r>
              <a:rPr lang="cs-CZ" dirty="0"/>
              <a:t>s</a:t>
            </a:r>
            <a:r>
              <a:rPr lang="cs-CZ" dirty="0" smtClean="0"/>
              <a:t>ám nese rizika i úspěchy z podnikání</a:t>
            </a:r>
            <a:endParaRPr lang="cs-CZ" dirty="0"/>
          </a:p>
          <a:p>
            <a:endParaRPr lang="cs-CZ" dirty="0" smtClean="0"/>
          </a:p>
          <a:p>
            <a:pPr marL="285750" indent="-285750">
              <a:buFontTx/>
              <a:buChar char="-"/>
            </a:pPr>
            <a:r>
              <a:rPr lang="cs-CZ" dirty="0"/>
              <a:t>s</a:t>
            </a:r>
            <a:r>
              <a:rPr lang="cs-CZ" dirty="0" smtClean="0"/>
              <a:t>ám si vymezuje předmět činnosti (omezeno např. požadavkem na kvalifikaci)</a:t>
            </a:r>
          </a:p>
          <a:p>
            <a:pPr lvl="0"/>
            <a:endParaRPr lang="cs-CZ" dirty="0"/>
          </a:p>
          <a:p>
            <a:pPr marL="285750" lvl="0" indent="-285750">
              <a:buFontTx/>
              <a:buChar char="-"/>
            </a:pPr>
            <a:r>
              <a:rPr lang="cs-CZ" dirty="0" smtClean="0"/>
              <a:t>v</a:t>
            </a:r>
            <a:r>
              <a:rPr lang="cs-CZ" dirty="0"/>
              <a:t> jeho kompetenci je určit si, co bude vyrábět, prodávat či jaké služby </a:t>
            </a:r>
            <a:r>
              <a:rPr lang="cs-CZ" dirty="0" smtClean="0"/>
              <a:t>poskytovat</a:t>
            </a:r>
          </a:p>
          <a:p>
            <a:pPr lvl="0"/>
            <a:endParaRPr lang="cs-CZ" dirty="0"/>
          </a:p>
          <a:p>
            <a:pPr marL="285750" lvl="0" indent="-285750">
              <a:buFontTx/>
              <a:buChar char="-"/>
            </a:pPr>
            <a:r>
              <a:rPr lang="cs-CZ" dirty="0" smtClean="0"/>
              <a:t>kde </a:t>
            </a:r>
            <a:r>
              <a:rPr lang="cs-CZ" dirty="0"/>
              <a:t>a kdy bude </a:t>
            </a:r>
            <a:r>
              <a:rPr lang="cs-CZ" dirty="0" smtClean="0"/>
              <a:t>podnikat</a:t>
            </a:r>
          </a:p>
          <a:p>
            <a:pPr lvl="0"/>
            <a:endParaRPr lang="cs-CZ" dirty="0"/>
          </a:p>
          <a:p>
            <a:pPr marL="285750" lvl="0" indent="-285750">
              <a:buFontTx/>
              <a:buChar char="-"/>
            </a:pPr>
            <a:r>
              <a:rPr lang="cs-CZ" dirty="0" smtClean="0"/>
              <a:t>v</a:t>
            </a:r>
            <a:r>
              <a:rPr lang="cs-CZ" dirty="0"/>
              <a:t> jaké formě bude </a:t>
            </a:r>
            <a:r>
              <a:rPr lang="cs-CZ" dirty="0" smtClean="0"/>
              <a:t>podnikat</a:t>
            </a:r>
          </a:p>
          <a:p>
            <a:pPr lvl="0"/>
            <a:endParaRPr lang="cs-CZ" dirty="0"/>
          </a:p>
          <a:p>
            <a:pPr marL="285750" lvl="0" indent="-285750">
              <a:buFontTx/>
              <a:buChar char="-"/>
            </a:pPr>
            <a:r>
              <a:rPr lang="cs-CZ" dirty="0" smtClean="0"/>
              <a:t>s</a:t>
            </a:r>
            <a:r>
              <a:rPr lang="cs-CZ" dirty="0"/>
              <a:t> </a:t>
            </a:r>
            <a:r>
              <a:rPr lang="cs-CZ" dirty="0" smtClean="0"/>
              <a:t>kým </a:t>
            </a:r>
            <a:r>
              <a:rPr lang="cs-CZ" dirty="0"/>
              <a:t>bude podnikatelskou činnost </a:t>
            </a:r>
            <a:r>
              <a:rPr lang="cs-CZ" dirty="0" smtClean="0"/>
              <a:t>provozovat</a:t>
            </a:r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xmlns="" val="2009489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49328" y="781199"/>
            <a:ext cx="7272808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Obchodní rejstřík</a:t>
            </a:r>
            <a:endParaRPr lang="cs-CZ" sz="2400" b="1" dirty="0"/>
          </a:p>
          <a:p>
            <a:pPr marL="285750" indent="-285750">
              <a:buFontTx/>
              <a:buChar char="-"/>
            </a:pPr>
            <a:r>
              <a:rPr lang="cs-CZ" dirty="0" smtClean="0"/>
              <a:t>je veden rejstříkovým soudem (spadá pod příslušný obchodní soud)</a:t>
            </a:r>
          </a:p>
          <a:p>
            <a:endParaRPr lang="cs-CZ" dirty="0" smtClean="0"/>
          </a:p>
          <a:p>
            <a:pPr marL="285750" indent="-285750">
              <a:buFontTx/>
              <a:buChar char="-"/>
            </a:pPr>
            <a:r>
              <a:rPr lang="cs-CZ" dirty="0"/>
              <a:t>j</a:t>
            </a:r>
            <a:r>
              <a:rPr lang="cs-CZ" dirty="0" smtClean="0"/>
              <a:t>e volně přístupný veřejnosti (</a:t>
            </a:r>
            <a:r>
              <a:rPr lang="cs-CZ" dirty="0" smtClean="0">
                <a:hlinkClick r:id="rId2"/>
              </a:rPr>
              <a:t>http://portal.justice.cz</a:t>
            </a:r>
            <a:r>
              <a:rPr lang="cs-CZ" dirty="0" smtClean="0"/>
              <a:t>)</a:t>
            </a:r>
          </a:p>
          <a:p>
            <a:pPr marL="285750" indent="-285750">
              <a:buFontTx/>
              <a:buChar char="-"/>
            </a:pPr>
            <a:endParaRPr lang="cs-CZ" dirty="0"/>
          </a:p>
          <a:p>
            <a:pPr marL="285750" indent="-285750">
              <a:buFontTx/>
              <a:buChar char="-"/>
            </a:pPr>
            <a:r>
              <a:rPr lang="cs-CZ" dirty="0"/>
              <a:t>j</a:t>
            </a:r>
            <a:r>
              <a:rPr lang="cs-CZ" dirty="0" smtClean="0"/>
              <a:t>sou zde zapsány obchodní společnosti a družstva, zahraniční osoby, fyzické osoby dobrovolně nebo povinně ze zákona</a:t>
            </a:r>
          </a:p>
          <a:p>
            <a:endParaRPr lang="cs-CZ" dirty="0" smtClean="0"/>
          </a:p>
          <a:p>
            <a:r>
              <a:rPr lang="cs-CZ" sz="2400" b="1" dirty="0" smtClean="0"/>
              <a:t>Živnostenský rejstřík</a:t>
            </a:r>
          </a:p>
          <a:p>
            <a:pPr marL="285750" indent="-285750">
              <a:buFontTx/>
              <a:buChar char="-"/>
            </a:pPr>
            <a:r>
              <a:rPr lang="cs-CZ" dirty="0" smtClean="0"/>
              <a:t>informační </a:t>
            </a:r>
            <a:r>
              <a:rPr lang="cs-CZ" dirty="0"/>
              <a:t>systém veřejné </a:t>
            </a:r>
            <a:r>
              <a:rPr lang="cs-CZ" dirty="0" smtClean="0"/>
              <a:t>správy (</a:t>
            </a:r>
            <a:r>
              <a:rPr lang="cs-CZ" dirty="0" smtClean="0">
                <a:hlinkClick r:id="rId3"/>
              </a:rPr>
              <a:t>http://www.rzp.cz/</a:t>
            </a:r>
            <a:r>
              <a:rPr lang="cs-CZ" dirty="0" smtClean="0"/>
              <a:t>)</a:t>
            </a:r>
          </a:p>
          <a:p>
            <a:endParaRPr lang="cs-CZ" dirty="0" smtClean="0"/>
          </a:p>
          <a:p>
            <a:pPr marL="285750" indent="-285750">
              <a:buFontTx/>
              <a:buChar char="-"/>
            </a:pPr>
            <a:r>
              <a:rPr lang="cs-CZ" dirty="0"/>
              <a:t>s</a:t>
            </a:r>
            <a:r>
              <a:rPr lang="cs-CZ" dirty="0" smtClean="0"/>
              <a:t>pravuje ho </a:t>
            </a:r>
            <a:r>
              <a:rPr lang="cs-CZ" dirty="0"/>
              <a:t> Živnostenský </a:t>
            </a:r>
            <a:r>
              <a:rPr lang="cs-CZ" dirty="0" smtClean="0"/>
              <a:t>úřad</a:t>
            </a:r>
            <a:r>
              <a:rPr lang="cs-CZ" dirty="0"/>
              <a:t> České </a:t>
            </a:r>
            <a:r>
              <a:rPr lang="cs-CZ" dirty="0" smtClean="0"/>
              <a:t>republiky</a:t>
            </a:r>
          </a:p>
          <a:p>
            <a:endParaRPr lang="cs-CZ" dirty="0" smtClean="0"/>
          </a:p>
          <a:p>
            <a:pPr marL="285750" indent="-285750">
              <a:buFontTx/>
              <a:buChar char="-"/>
            </a:pPr>
            <a:r>
              <a:rPr lang="cs-CZ" dirty="0"/>
              <a:t>d</a:t>
            </a:r>
            <a:r>
              <a:rPr lang="cs-CZ" dirty="0" smtClean="0"/>
              <a:t>o </a:t>
            </a:r>
            <a:r>
              <a:rPr lang="cs-CZ" dirty="0"/>
              <a:t>živnostenského rejstříku se zapisují údaje související s provozováním </a:t>
            </a:r>
            <a:r>
              <a:rPr lang="cs-CZ" dirty="0" smtClean="0"/>
              <a:t>živností</a:t>
            </a:r>
          </a:p>
          <a:p>
            <a:endParaRPr lang="cs-CZ" dirty="0"/>
          </a:p>
          <a:p>
            <a:pPr marL="285750" indent="-285750">
              <a:buFontTx/>
              <a:buChar char="-"/>
            </a:pPr>
            <a:r>
              <a:rPr lang="cs-CZ" dirty="0"/>
              <a:t>j</a:t>
            </a:r>
            <a:r>
              <a:rPr lang="cs-CZ" dirty="0" smtClean="0"/>
              <a:t>edná </a:t>
            </a:r>
            <a:r>
              <a:rPr lang="cs-CZ" dirty="0"/>
              <a:t>se o veřejný seznam vedený v elektronické podobě.</a:t>
            </a: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xmlns="" val="3308800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15616" y="1124744"/>
            <a:ext cx="7128792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Zdroje:</a:t>
            </a:r>
          </a:p>
          <a:p>
            <a:endParaRPr lang="cs-CZ" dirty="0" smtClean="0"/>
          </a:p>
          <a:p>
            <a:r>
              <a:rPr lang="cs-CZ" dirty="0" smtClean="0"/>
              <a:t>Zákon č. 455/1991 Sb., o živnostenském podnikání</a:t>
            </a:r>
          </a:p>
          <a:p>
            <a:endParaRPr lang="cs-CZ" dirty="0" smtClean="0"/>
          </a:p>
          <a:p>
            <a:r>
              <a:rPr lang="cs-CZ" dirty="0" smtClean="0"/>
              <a:t>Zákon č. 513/1991 Sb., obchodní zákoník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1115616" y="4581128"/>
            <a:ext cx="71287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Děkuji za pozornost.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xmlns="" val="1603323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26349</TotalTime>
  <Words>189</Words>
  <Application>Microsoft Office PowerPoint</Application>
  <PresentationFormat>Předvádění na obrazovce (4:3)</PresentationFormat>
  <Paragraphs>64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Arkýř</vt:lpstr>
      <vt:lpstr>Snímek 1</vt:lpstr>
      <vt:lpstr>Snímek 2</vt:lpstr>
      <vt:lpstr>Ekonomika podniku</vt:lpstr>
      <vt:lpstr>Snímek 4</vt:lpstr>
      <vt:lpstr>Snímek 5</vt:lpstr>
      <vt:lpstr>Snímek 6</vt:lpstr>
      <vt:lpstr>Snímek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Začínáme podnikat</dc:title>
  <dc:creator>Pavlína</dc:creator>
  <cp:lastModifiedBy>PC Učebna</cp:lastModifiedBy>
  <cp:revision>11</cp:revision>
  <dcterms:created xsi:type="dcterms:W3CDTF">2013-06-02T12:26:34Z</dcterms:created>
  <dcterms:modified xsi:type="dcterms:W3CDTF">2013-12-18T07:59:47Z</dcterms:modified>
</cp:coreProperties>
</file>