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76" r:id="rId2"/>
    <p:sldId id="277" r:id="rId3"/>
    <p:sldId id="256" r:id="rId4"/>
    <p:sldId id="269" r:id="rId5"/>
    <p:sldId id="270" r:id="rId6"/>
    <p:sldId id="271" r:id="rId7"/>
    <p:sldId id="278" r:id="rId8"/>
    <p:sldId id="275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DBC50583-4DC9-40BE-8142-F5CFFFED5460}" type="datetimeFigureOut">
              <a:rPr lang="cs-CZ" smtClean="0"/>
              <a:pPr/>
              <a:t>6.10.2014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33C1616A-69C0-440A-88F7-6E5AA980881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DBC50583-4DC9-40BE-8142-F5CFFFED5460}" type="datetimeFigureOut">
              <a:rPr lang="cs-CZ" smtClean="0"/>
              <a:pPr/>
              <a:t>6.10.2014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33C1616A-69C0-440A-88F7-6E5AA980881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DBC50583-4DC9-40BE-8142-F5CFFFED5460}" type="datetimeFigureOut">
              <a:rPr lang="cs-CZ" smtClean="0"/>
              <a:pPr/>
              <a:t>6.10.2014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33C1616A-69C0-440A-88F7-6E5AA980881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C50583-4DC9-40BE-8142-F5CFFFED5460}" type="datetimeFigureOut">
              <a:rPr lang="cs-CZ" smtClean="0"/>
              <a:pPr/>
              <a:t>6.10.2014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C1616A-69C0-440A-88F7-6E5AA980881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C50583-4DC9-40BE-8142-F5CFFFED5460}" type="datetimeFigureOut">
              <a:rPr lang="cs-CZ" smtClean="0"/>
              <a:pPr/>
              <a:t>6.10.2014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C1616A-69C0-440A-88F7-6E5AA980881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DBC50583-4DC9-40BE-8142-F5CFFFED5460}" type="datetimeFigureOut">
              <a:rPr lang="cs-CZ" smtClean="0"/>
              <a:pPr/>
              <a:t>6.10.2014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33C1616A-69C0-440A-88F7-6E5AA980881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C50583-4DC9-40BE-8142-F5CFFFED5460}" type="datetimeFigureOut">
              <a:rPr lang="cs-CZ" smtClean="0"/>
              <a:pPr/>
              <a:t>6.10.2014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C1616A-69C0-440A-88F7-6E5AA980881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DBC50583-4DC9-40BE-8142-F5CFFFED5460}" type="datetimeFigureOut">
              <a:rPr lang="cs-CZ" smtClean="0"/>
              <a:pPr/>
              <a:t>6.10.2014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33C1616A-69C0-440A-88F7-6E5AA980881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DBC50583-4DC9-40BE-8142-F5CFFFED5460}" type="datetimeFigureOut">
              <a:rPr lang="cs-CZ" smtClean="0"/>
              <a:pPr/>
              <a:t>6.10.2014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33C1616A-69C0-440A-88F7-6E5AA980881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C50583-4DC9-40BE-8142-F5CFFFED5460}" type="datetimeFigureOut">
              <a:rPr lang="cs-CZ" smtClean="0"/>
              <a:pPr/>
              <a:t>6.10.2014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C1616A-69C0-440A-88F7-6E5AA980881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C50583-4DC9-40BE-8142-F5CFFFED5460}" type="datetimeFigureOut">
              <a:rPr lang="cs-CZ" smtClean="0"/>
              <a:pPr/>
              <a:t>6.10.2014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C1616A-69C0-440A-88F7-6E5AA980881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DBC50583-4DC9-40BE-8142-F5CFFFED5460}" type="datetimeFigureOut">
              <a:rPr lang="cs-CZ" smtClean="0"/>
              <a:pPr/>
              <a:t>6.10.2014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33C1616A-69C0-440A-88F7-6E5AA980881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obrázek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431457"/>
            <a:ext cx="5969000" cy="145732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Rectangle 5"/>
          <p:cNvSpPr>
            <a:spLocks noChangeArrowheads="1"/>
          </p:cNvSpPr>
          <p:nvPr/>
        </p:nvSpPr>
        <p:spPr bwMode="auto">
          <a:xfrm>
            <a:off x="2716894" y="2316381"/>
            <a:ext cx="4019305" cy="1600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rgbClr val="800000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STŘEDNÍ ODBORNÁ ŠKOLA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rgbClr val="800000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A STŘEDNÍ ODBORNÉ UČILIŠTĚ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rgbClr val="800000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MĚSTEC KRÁLOVÉ</a:t>
            </a:r>
            <a:b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rgbClr val="800000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</a:b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rgbClr val="800000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T.G. MASARYKA 4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Rectangle 6"/>
          <p:cNvSpPr>
            <a:spLocks noChangeArrowheads="1"/>
          </p:cNvSpPr>
          <p:nvPr/>
        </p:nvSpPr>
        <p:spPr bwMode="auto">
          <a:xfrm>
            <a:off x="3249233" y="5634216"/>
            <a:ext cx="2874506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cs-CZ" sz="2400" dirty="0" smtClean="0">
                <a:solidFill>
                  <a:srgbClr val="FF0000"/>
                </a:solidFill>
                <a:latin typeface="Arial" pitchFamily="34" charset="0"/>
                <a:cs typeface="Times New Roman" pitchFamily="18" charset="0"/>
              </a:rPr>
              <a:t>Ekonomika podniku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14404" y="4076680"/>
            <a:ext cx="5224283" cy="905258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14754534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obrázek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188640"/>
            <a:ext cx="5969000" cy="145732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Obdélník 1"/>
          <p:cNvSpPr/>
          <p:nvPr/>
        </p:nvSpPr>
        <p:spPr>
          <a:xfrm>
            <a:off x="1027272" y="1645965"/>
            <a:ext cx="7416824" cy="424731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/>
              <a:t>DIGITÁLNÍ UČEBNÍ MATERIÁL</a:t>
            </a:r>
            <a:endParaRPr lang="cs-CZ" dirty="0"/>
          </a:p>
          <a:p>
            <a:pPr algn="ctr"/>
            <a:r>
              <a:rPr lang="cs-CZ" b="1" dirty="0" err="1"/>
              <a:t>Č.projektu</a:t>
            </a:r>
            <a:r>
              <a:rPr lang="cs-CZ" b="1" dirty="0"/>
              <a:t> : </a:t>
            </a:r>
            <a:r>
              <a:rPr lang="cs-CZ" b="1" dirty="0" smtClean="0"/>
              <a:t>CZ.1.07/1.5.00/34.0921</a:t>
            </a:r>
            <a:endParaRPr lang="cs-CZ" dirty="0"/>
          </a:p>
          <a:p>
            <a:r>
              <a:rPr lang="cs-CZ" dirty="0"/>
              <a:t> </a:t>
            </a:r>
          </a:p>
          <a:p>
            <a:r>
              <a:rPr lang="cs-CZ" b="1" dirty="0" smtClean="0"/>
              <a:t>Škola</a:t>
            </a:r>
            <a:r>
              <a:rPr lang="cs-CZ" b="1" dirty="0"/>
              <a:t>: </a:t>
            </a:r>
            <a:r>
              <a:rPr lang="cs-CZ" dirty="0"/>
              <a:t>	</a:t>
            </a:r>
            <a:r>
              <a:rPr lang="cs-CZ" dirty="0" smtClean="0"/>
              <a:t>Střední </a:t>
            </a:r>
            <a:r>
              <a:rPr lang="cs-CZ" dirty="0"/>
              <a:t>odborná škola a Střední odborné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	učiliště </a:t>
            </a:r>
            <a:r>
              <a:rPr lang="cs-CZ" dirty="0"/>
              <a:t>Městec Králové, T.G. Masaryka 4 </a:t>
            </a:r>
          </a:p>
          <a:p>
            <a:r>
              <a:rPr lang="cs-CZ" dirty="0"/>
              <a:t> </a:t>
            </a:r>
          </a:p>
          <a:p>
            <a:r>
              <a:rPr lang="cs-CZ" b="1" dirty="0"/>
              <a:t>Název materiálu: </a:t>
            </a:r>
            <a:r>
              <a:rPr lang="cs-CZ" dirty="0" smtClean="0"/>
              <a:t>VY_32_INOVACE_EK_183         </a:t>
            </a:r>
            <a:endParaRPr lang="cs-CZ" dirty="0"/>
          </a:p>
          <a:p>
            <a:r>
              <a:rPr lang="cs-CZ" b="1" dirty="0"/>
              <a:t>Autor: </a:t>
            </a:r>
            <a:r>
              <a:rPr lang="cs-CZ" dirty="0" smtClean="0"/>
              <a:t>Bc. Pavlína Kánská</a:t>
            </a:r>
            <a:endParaRPr lang="cs-CZ" dirty="0"/>
          </a:p>
          <a:p>
            <a:r>
              <a:rPr lang="cs-CZ" b="1" dirty="0" err="1"/>
              <a:t>Tématický</a:t>
            </a:r>
            <a:r>
              <a:rPr lang="cs-CZ" b="1" dirty="0"/>
              <a:t> okruh: </a:t>
            </a:r>
            <a:r>
              <a:rPr lang="cs-CZ" dirty="0" smtClean="0"/>
              <a:t>Ekonomika podniku</a:t>
            </a:r>
            <a:endParaRPr lang="cs-CZ" dirty="0"/>
          </a:p>
          <a:p>
            <a:r>
              <a:rPr lang="cs-CZ" b="1" dirty="0"/>
              <a:t>Ročník: </a:t>
            </a:r>
            <a:r>
              <a:rPr lang="cs-CZ" dirty="0"/>
              <a:t>1. a 2. Obor Podnikání</a:t>
            </a:r>
          </a:p>
          <a:p>
            <a:r>
              <a:rPr lang="cs-CZ" b="1" dirty="0"/>
              <a:t>Datum tvorby: </a:t>
            </a:r>
            <a:r>
              <a:rPr lang="cs-CZ" dirty="0" smtClean="0"/>
              <a:t>Září 2013</a:t>
            </a:r>
            <a:endParaRPr lang="cs-CZ" dirty="0"/>
          </a:p>
          <a:p>
            <a:r>
              <a:rPr lang="cs-CZ" b="1" dirty="0"/>
              <a:t>Anotace: </a:t>
            </a:r>
            <a:r>
              <a:rPr lang="cs-CZ" dirty="0"/>
              <a:t>Materiál slouží k </a:t>
            </a:r>
            <a:r>
              <a:rPr lang="cs-CZ" dirty="0" smtClean="0"/>
              <a:t>výkladu a následnému zkontrolování pochopení látky.</a:t>
            </a:r>
            <a:endParaRPr lang="cs-CZ" dirty="0"/>
          </a:p>
          <a:p>
            <a:r>
              <a:rPr lang="cs-CZ" b="1" dirty="0"/>
              <a:t>Metodický pokyn</a:t>
            </a:r>
            <a:r>
              <a:rPr lang="cs-CZ" b="1" dirty="0" smtClean="0"/>
              <a:t>: </a:t>
            </a:r>
            <a:r>
              <a:rPr lang="cs-CZ" dirty="0" smtClean="0"/>
              <a:t>Prezentace </a:t>
            </a:r>
            <a:r>
              <a:rPr lang="cs-CZ" dirty="0"/>
              <a:t>je určena jako výklad do </a:t>
            </a:r>
            <a:r>
              <a:rPr lang="cs-CZ" dirty="0" smtClean="0"/>
              <a:t>hodiny. Po výkladu následují kontrolní otázky. 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0894849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Ekonomika podniku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3600" b="1" dirty="0"/>
              <a:t>3</a:t>
            </a:r>
            <a:r>
              <a:rPr lang="cs-CZ" sz="3600" b="1" dirty="0" smtClean="0"/>
              <a:t>. Financování podniku</a:t>
            </a:r>
            <a:endParaRPr lang="cs-CZ" sz="3600" b="1" dirty="0"/>
          </a:p>
        </p:txBody>
      </p:sp>
    </p:spTree>
    <p:extLst>
      <p:ext uri="{BB962C8B-B14F-4D97-AF65-F5344CB8AC3E}">
        <p14:creationId xmlns="" xmlns:p14="http://schemas.microsoft.com/office/powerpoint/2010/main" val="36004962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043608" y="1047661"/>
            <a:ext cx="7056784" cy="249299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 smtClean="0"/>
              <a:t>Finance </a:t>
            </a:r>
            <a:r>
              <a:rPr lang="cs-CZ" sz="2400" b="1" dirty="0"/>
              <a:t>a peníze v podnikatelské </a:t>
            </a:r>
            <a:r>
              <a:rPr lang="cs-CZ" sz="2400" b="1" dirty="0" smtClean="0"/>
              <a:t>sféře</a:t>
            </a:r>
          </a:p>
          <a:p>
            <a:endParaRPr lang="cs-CZ" sz="2400" b="1" dirty="0"/>
          </a:p>
          <a:p>
            <a:pPr marL="285750" indent="-285750">
              <a:buFont typeface="Trebuchet MS" pitchFamily="34" charset="0"/>
              <a:buChar char="-"/>
            </a:pPr>
            <a:r>
              <a:rPr lang="cs-CZ" dirty="0" smtClean="0"/>
              <a:t>oběh </a:t>
            </a:r>
            <a:r>
              <a:rPr lang="cs-CZ" dirty="0"/>
              <a:t>peněžních prostředků podniku </a:t>
            </a:r>
            <a:r>
              <a:rPr lang="cs-CZ" dirty="0">
                <a:sym typeface="Wingdings"/>
              </a:rPr>
              <a:t></a:t>
            </a:r>
            <a:r>
              <a:rPr lang="cs-CZ" dirty="0" smtClean="0"/>
              <a:t> </a:t>
            </a:r>
            <a:r>
              <a:rPr lang="cs-CZ" dirty="0"/>
              <a:t>peněžní vztahy </a:t>
            </a:r>
            <a:r>
              <a:rPr lang="cs-CZ" dirty="0" smtClean="0"/>
              <a:t>podniku</a:t>
            </a:r>
          </a:p>
          <a:p>
            <a:endParaRPr lang="cs-CZ" dirty="0"/>
          </a:p>
          <a:p>
            <a:pPr marL="285750" indent="-285750">
              <a:buFont typeface="Trebuchet MS" pitchFamily="34" charset="0"/>
              <a:buChar char="-"/>
            </a:pPr>
            <a:r>
              <a:rPr lang="cs-CZ" dirty="0" smtClean="0"/>
              <a:t>vznikají </a:t>
            </a:r>
            <a:r>
              <a:rPr lang="cs-CZ" dirty="0"/>
              <a:t>při nákupu výrobních prostředků, zboží, zásob,… či prodeje </a:t>
            </a:r>
            <a:r>
              <a:rPr lang="cs-CZ" dirty="0" smtClean="0"/>
              <a:t>produktu</a:t>
            </a:r>
          </a:p>
          <a:p>
            <a:endParaRPr lang="cs-CZ" dirty="0"/>
          </a:p>
          <a:p>
            <a:pPr marL="285750" indent="-285750">
              <a:buFont typeface="Trebuchet MS" pitchFamily="34" charset="0"/>
              <a:buChar char="-"/>
            </a:pPr>
            <a:r>
              <a:rPr lang="cs-CZ" dirty="0" smtClean="0"/>
              <a:t>patří </a:t>
            </a:r>
            <a:r>
              <a:rPr lang="cs-CZ" dirty="0"/>
              <a:t>sem i finanční vztahy </a:t>
            </a:r>
            <a:r>
              <a:rPr lang="cs-CZ" dirty="0">
                <a:sym typeface="Wingdings"/>
              </a:rPr>
              <a:t></a:t>
            </a:r>
            <a:r>
              <a:rPr lang="cs-CZ" dirty="0" smtClean="0"/>
              <a:t> </a:t>
            </a:r>
            <a:r>
              <a:rPr lang="cs-CZ" dirty="0"/>
              <a:t>nároky, pohledávky, závazky</a:t>
            </a:r>
          </a:p>
        </p:txBody>
      </p:sp>
      <p:pic>
        <p:nvPicPr>
          <p:cNvPr id="1026" name="Picture 2" descr="C:\Users\Pavlína\AppData\Local\Microsoft\Windows\Temporary Internet Files\Content.IE5\UFAE2KBH\MP90042361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4365104"/>
            <a:ext cx="1770655" cy="139162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19671235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115616" y="980728"/>
            <a:ext cx="7056784" cy="433965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/>
              <a:t>Finanční řízení podniku</a:t>
            </a:r>
            <a:endParaRPr lang="cs-CZ" sz="2400" dirty="0"/>
          </a:p>
          <a:p>
            <a:pPr marL="285750" lvl="0" indent="-285750">
              <a:buFont typeface="Trebuchet MS" pitchFamily="34" charset="0"/>
              <a:buChar char="-"/>
            </a:pPr>
            <a:r>
              <a:rPr lang="cs-CZ" dirty="0"/>
              <a:t>tato činnost je zahrnuta do vrcholového řízení podniku (top management</a:t>
            </a:r>
            <a:r>
              <a:rPr lang="cs-CZ" dirty="0" smtClean="0"/>
              <a:t>)</a:t>
            </a:r>
          </a:p>
          <a:p>
            <a:pPr lvl="0"/>
            <a:endParaRPr lang="cs-CZ" dirty="0"/>
          </a:p>
          <a:p>
            <a:pPr marL="285750" lvl="0" indent="-285750">
              <a:buFont typeface="Trebuchet MS" pitchFamily="34" charset="0"/>
              <a:buChar char="-"/>
            </a:pPr>
            <a:r>
              <a:rPr lang="cs-CZ" dirty="0"/>
              <a:t>veškeré rozhodování v podniku má vliv na </a:t>
            </a:r>
            <a:r>
              <a:rPr lang="cs-CZ" b="1" dirty="0"/>
              <a:t>podnikové finance (hospodaření s penězi</a:t>
            </a:r>
            <a:r>
              <a:rPr lang="cs-CZ" b="1" dirty="0" smtClean="0"/>
              <a:t>)</a:t>
            </a:r>
          </a:p>
          <a:p>
            <a:pPr lvl="0"/>
            <a:endParaRPr lang="cs-CZ" dirty="0"/>
          </a:p>
          <a:p>
            <a:pPr marL="285750" lvl="0" indent="-285750">
              <a:buFont typeface="Trebuchet MS" pitchFamily="34" charset="0"/>
              <a:buChar char="-"/>
            </a:pPr>
            <a:r>
              <a:rPr lang="cs-CZ" dirty="0"/>
              <a:t>důležitá činnost všech ekonomických subjektů zajišťující finanční stabilitu </a:t>
            </a:r>
            <a:r>
              <a:rPr lang="cs-CZ" dirty="0" smtClean="0"/>
              <a:t>podniku</a:t>
            </a:r>
          </a:p>
          <a:p>
            <a:pPr lvl="0"/>
            <a:endParaRPr lang="cs-CZ" dirty="0"/>
          </a:p>
          <a:p>
            <a:pPr marL="285750" lvl="0" indent="-285750">
              <a:buFont typeface="Trebuchet MS" pitchFamily="34" charset="0"/>
              <a:buChar char="-"/>
            </a:pPr>
            <a:r>
              <a:rPr lang="cs-CZ" dirty="0"/>
              <a:t>pokud podnik vykazuje stabilitu, je (v krátkém i dlouhém období) výnosný </a:t>
            </a:r>
            <a:r>
              <a:rPr lang="cs-CZ" dirty="0">
                <a:sym typeface="Wingdings"/>
              </a:rPr>
              <a:t></a:t>
            </a:r>
            <a:r>
              <a:rPr lang="cs-CZ" dirty="0"/>
              <a:t> </a:t>
            </a:r>
            <a:r>
              <a:rPr lang="cs-CZ" dirty="0" smtClean="0"/>
              <a:t>rentabilní</a:t>
            </a:r>
          </a:p>
          <a:p>
            <a:pPr lvl="0"/>
            <a:endParaRPr lang="cs-CZ" dirty="0"/>
          </a:p>
          <a:p>
            <a:pPr marL="285750" lvl="0" indent="-285750">
              <a:buFont typeface="Trebuchet MS" pitchFamily="34" charset="0"/>
              <a:buChar char="-"/>
            </a:pPr>
            <a:r>
              <a:rPr lang="cs-CZ" dirty="0"/>
              <a:t>optimální stav a struktura financí má vliv na prosperitu podniku a často ovlivňuje i vlastní existenci podniku</a:t>
            </a:r>
          </a:p>
        </p:txBody>
      </p:sp>
    </p:spTree>
    <p:extLst>
      <p:ext uri="{BB962C8B-B14F-4D97-AF65-F5344CB8AC3E}">
        <p14:creationId xmlns="" xmlns:p14="http://schemas.microsoft.com/office/powerpoint/2010/main" val="134908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/>
          <p:cNvSpPr>
            <a:spLocks noChangeArrowheads="1"/>
          </p:cNvSpPr>
          <p:nvPr/>
        </p:nvSpPr>
        <p:spPr bwMode="auto">
          <a:xfrm>
            <a:off x="152400" y="15240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auto">
          <a:xfrm>
            <a:off x="152400" y="60960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/>
            </a:r>
            <a:br>
              <a:rPr kumimoji="0" lang="cs-CZ" sz="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</a:b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auto">
          <a:xfrm>
            <a:off x="152400" y="60960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2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		</a:t>
            </a:r>
            <a:endParaRPr kumimoji="0" lang="cs-CZ" sz="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21" name="Rectangle 20"/>
          <p:cNvSpPr>
            <a:spLocks noChangeArrowheads="1"/>
          </p:cNvSpPr>
          <p:nvPr/>
        </p:nvSpPr>
        <p:spPr bwMode="auto">
          <a:xfrm>
            <a:off x="152400" y="363379"/>
            <a:ext cx="1107996" cy="49244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	</a:t>
            </a:r>
          </a:p>
        </p:txBody>
      </p:sp>
      <p:sp>
        <p:nvSpPr>
          <p:cNvPr id="22" name="Obdélník 21"/>
          <p:cNvSpPr/>
          <p:nvPr/>
        </p:nvSpPr>
        <p:spPr>
          <a:xfrm>
            <a:off x="1115616" y="1166843"/>
            <a:ext cx="6984776" cy="443198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/>
              <a:t>Finanční situace a stabilita </a:t>
            </a:r>
            <a:r>
              <a:rPr lang="cs-CZ" sz="2400" b="1" dirty="0" smtClean="0"/>
              <a:t>podniku</a:t>
            </a:r>
          </a:p>
          <a:p>
            <a:endParaRPr lang="cs-CZ" sz="2400" dirty="0"/>
          </a:p>
          <a:p>
            <a:pPr marL="285750" lvl="0" indent="-285750">
              <a:buFontTx/>
              <a:buChar char="-"/>
            </a:pPr>
            <a:r>
              <a:rPr lang="cs-CZ" dirty="0" smtClean="0"/>
              <a:t>používá </a:t>
            </a:r>
            <a:r>
              <a:rPr lang="cs-CZ" dirty="0"/>
              <a:t>se k hodnocení úrovně hospodaření podniku a k posuzování míry úspěšnosti finančního řízení </a:t>
            </a:r>
            <a:r>
              <a:rPr lang="cs-CZ" dirty="0" smtClean="0"/>
              <a:t>podniku</a:t>
            </a:r>
          </a:p>
          <a:p>
            <a:pPr lvl="0"/>
            <a:endParaRPr lang="cs-CZ" dirty="0"/>
          </a:p>
          <a:p>
            <a:r>
              <a:rPr lang="cs-CZ" b="1" dirty="0"/>
              <a:t>Ukazatele:</a:t>
            </a:r>
          </a:p>
          <a:p>
            <a:pPr marL="285750" lvl="0" indent="-285750">
              <a:buFont typeface="Trebuchet MS" pitchFamily="34" charset="0"/>
              <a:buChar char="-"/>
            </a:pPr>
            <a:r>
              <a:rPr lang="cs-CZ" dirty="0"/>
              <a:t>množství financí, které má podnik k dispozici</a:t>
            </a:r>
          </a:p>
          <a:p>
            <a:pPr marL="285750" lvl="0" indent="-285750">
              <a:buFont typeface="Trebuchet MS" pitchFamily="34" charset="0"/>
              <a:buChar char="-"/>
            </a:pPr>
            <a:r>
              <a:rPr lang="cs-CZ" dirty="0"/>
              <a:t>stupeň zadluženosti podniku</a:t>
            </a:r>
          </a:p>
          <a:p>
            <a:pPr marL="285750" lvl="0" indent="-285750">
              <a:buFont typeface="Trebuchet MS" pitchFamily="34" charset="0"/>
              <a:buChar char="-"/>
            </a:pPr>
            <a:r>
              <a:rPr lang="cs-CZ" dirty="0"/>
              <a:t>kvalifikované plánování toku peněz</a:t>
            </a:r>
          </a:p>
          <a:p>
            <a:pPr marL="285750" lvl="0" indent="-285750">
              <a:buFont typeface="Trebuchet MS" pitchFamily="34" charset="0"/>
              <a:buChar char="-"/>
            </a:pPr>
            <a:r>
              <a:rPr lang="cs-CZ" dirty="0"/>
              <a:t>likvidita podniku – schopnost rychle platit závazky</a:t>
            </a:r>
          </a:p>
          <a:p>
            <a:pPr marL="285750" lvl="0" indent="-285750">
              <a:buFont typeface="Trebuchet MS" pitchFamily="34" charset="0"/>
              <a:buChar char="-"/>
            </a:pPr>
            <a:r>
              <a:rPr lang="cs-CZ" dirty="0"/>
              <a:t>stupeň pohotovosti vlastních finančních prostředků</a:t>
            </a:r>
          </a:p>
          <a:p>
            <a:pPr marL="285750" lvl="0" indent="-285750">
              <a:buFont typeface="Trebuchet MS" pitchFamily="34" charset="0"/>
              <a:buChar char="-"/>
            </a:pPr>
            <a:r>
              <a:rPr lang="cs-CZ" dirty="0"/>
              <a:t>finanční stabilita podniku – výnosnost, </a:t>
            </a:r>
            <a:r>
              <a:rPr lang="cs-CZ" dirty="0" smtClean="0"/>
              <a:t>rentabilita</a:t>
            </a:r>
          </a:p>
          <a:p>
            <a:pPr marL="285750" lvl="0" indent="-285750"/>
            <a:endParaRPr lang="cs-CZ" dirty="0" smtClean="0"/>
          </a:p>
          <a:p>
            <a:pPr marL="285750" lvl="0" indent="-285750"/>
            <a:endParaRPr lang="cs-CZ" dirty="0"/>
          </a:p>
          <a:p>
            <a:r>
              <a:rPr lang="cs-CZ" b="1" dirty="0"/>
              <a:t> 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5165439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15616" y="980728"/>
            <a:ext cx="7128792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Otázky:</a:t>
            </a:r>
          </a:p>
          <a:p>
            <a:pPr marL="342900" indent="-342900">
              <a:buAutoNum type="arabicPeriod"/>
            </a:pPr>
            <a:r>
              <a:rPr lang="cs-CZ" dirty="0" smtClean="0"/>
              <a:t>Kdo zabezpečuje finanční řízení podniku?</a:t>
            </a:r>
          </a:p>
          <a:p>
            <a:pPr marL="342900" indent="-342900">
              <a:buAutoNum type="arabicPeriod"/>
            </a:pPr>
            <a:r>
              <a:rPr lang="cs-CZ" dirty="0" smtClean="0"/>
              <a:t>Kdy můžeme podnik nazvat rentabilním?</a:t>
            </a:r>
          </a:p>
          <a:p>
            <a:pPr marL="342900" indent="-342900">
              <a:buAutoNum type="arabicPeriod"/>
            </a:pPr>
            <a:r>
              <a:rPr lang="cs-CZ" dirty="0" smtClean="0"/>
              <a:t>Vyjmenujte alespoň 4 ukazatele finanční stability podniku.</a:t>
            </a:r>
          </a:p>
          <a:p>
            <a:pPr marL="342900" indent="-342900">
              <a:buAutoNum type="arabicPeriod"/>
            </a:pPr>
            <a:endParaRPr lang="cs-CZ" dirty="0" smtClean="0"/>
          </a:p>
          <a:p>
            <a:pPr marL="342900" indent="-342900">
              <a:buAutoNum type="arabicPeriod"/>
            </a:pPr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331640" y="5157192"/>
            <a:ext cx="57606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Děkuji za pozornost.</a:t>
            </a:r>
            <a:endParaRPr lang="cs-CZ" sz="24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1115616" y="1196752"/>
            <a:ext cx="7344816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Zdroje: </a:t>
            </a:r>
          </a:p>
          <a:p>
            <a:r>
              <a:rPr lang="cs-CZ" dirty="0"/>
              <a:t>ZLÁMAL, Jaroslav a Zdeněk MENDL. </a:t>
            </a:r>
            <a:r>
              <a:rPr lang="cs-CZ" i="1" dirty="0"/>
              <a:t>Ekonomie nejen k maturitě</a:t>
            </a:r>
            <a:r>
              <a:rPr lang="cs-CZ" dirty="0"/>
              <a:t>. Vyd. 2., </a:t>
            </a:r>
            <a:r>
              <a:rPr lang="cs-CZ" dirty="0" err="1"/>
              <a:t>aktualiz</a:t>
            </a:r>
            <a:r>
              <a:rPr lang="cs-CZ" dirty="0"/>
              <a:t>. Kralice na Hané: </a:t>
            </a:r>
            <a:r>
              <a:rPr lang="cs-CZ" dirty="0" err="1"/>
              <a:t>Computer</a:t>
            </a:r>
            <a:r>
              <a:rPr lang="cs-CZ" dirty="0"/>
              <a:t> Media, 2009, 136 s. ISBN 978-80-86686-99-8</a:t>
            </a:r>
            <a:r>
              <a:rPr lang="cs-CZ" dirty="0" smtClean="0"/>
              <a:t>.</a:t>
            </a:r>
          </a:p>
          <a:p>
            <a:r>
              <a:rPr lang="cs-CZ" dirty="0" smtClean="0"/>
              <a:t>www.office.</a:t>
            </a:r>
            <a:r>
              <a:rPr lang="cs-CZ" smtClean="0"/>
              <a:t>microsoft.com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7532669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29049</TotalTime>
  <Words>122</Words>
  <Application>Microsoft Office PowerPoint</Application>
  <PresentationFormat>Předvádění na obrazovce (4:3)</PresentationFormat>
  <Paragraphs>62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Arkýř</vt:lpstr>
      <vt:lpstr>Snímek 1</vt:lpstr>
      <vt:lpstr>Snímek 2</vt:lpstr>
      <vt:lpstr>Ekonomika podniku</vt:lpstr>
      <vt:lpstr>Snímek 4</vt:lpstr>
      <vt:lpstr>Snímek 5</vt:lpstr>
      <vt:lpstr>Snímek 6</vt:lpstr>
      <vt:lpstr>Snímek 7</vt:lpstr>
      <vt:lpstr>Snímek 8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Začínáme podnikat</dc:title>
  <dc:creator>Pavlína</dc:creator>
  <cp:lastModifiedBy>Dum</cp:lastModifiedBy>
  <cp:revision>21</cp:revision>
  <dcterms:created xsi:type="dcterms:W3CDTF">2013-06-02T12:26:34Z</dcterms:created>
  <dcterms:modified xsi:type="dcterms:W3CDTF">2014-10-06T10:19:41Z</dcterms:modified>
</cp:coreProperties>
</file>