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70" r:id="rId2"/>
    <p:sldId id="271" r:id="rId3"/>
    <p:sldId id="256" r:id="rId4"/>
    <p:sldId id="265" r:id="rId5"/>
    <p:sldId id="266" r:id="rId6"/>
    <p:sldId id="267" r:id="rId7"/>
    <p:sldId id="268" r:id="rId8"/>
    <p:sldId id="26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336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DBC50583-4DC9-40BE-8142-F5CFFFED5460}" type="datetimeFigureOut">
              <a:rPr lang="cs-CZ" smtClean="0"/>
              <a:pPr/>
              <a:t>18.12.2013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33C1616A-69C0-440A-88F7-6E5AA98088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BC50583-4DC9-40BE-8142-F5CFFFED5460}" type="datetimeFigureOut">
              <a:rPr lang="cs-CZ" smtClean="0"/>
              <a:pPr/>
              <a:t>18.12.2013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3C1616A-69C0-440A-88F7-6E5AA980881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BC50583-4DC9-40BE-8142-F5CFFFED5460}" type="datetimeFigureOut">
              <a:rPr lang="cs-CZ" smtClean="0"/>
              <a:pPr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33C1616A-69C0-440A-88F7-6E5AA98088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50583-4DC9-40BE-8142-F5CFFFED5460}" type="datetimeFigureOut">
              <a:rPr lang="cs-CZ" smtClean="0"/>
              <a:pPr/>
              <a:t>18.12.2013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1616A-69C0-440A-88F7-6E5AA980881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50583-4DC9-40BE-8142-F5CFFFED5460}" type="datetimeFigureOut">
              <a:rPr lang="cs-CZ" smtClean="0"/>
              <a:pPr/>
              <a:t>18.12.2013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1616A-69C0-440A-88F7-6E5AA980881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BC50583-4DC9-40BE-8142-F5CFFFED5460}" type="datetimeFigureOut">
              <a:rPr lang="cs-CZ" smtClean="0"/>
              <a:pPr/>
              <a:t>18.12.2013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3C1616A-69C0-440A-88F7-6E5AA980881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50583-4DC9-40BE-8142-F5CFFFED5460}" type="datetimeFigureOut">
              <a:rPr lang="cs-CZ" smtClean="0"/>
              <a:pPr/>
              <a:t>18.12.2013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1616A-69C0-440A-88F7-6E5AA98088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BC50583-4DC9-40BE-8142-F5CFFFED5460}" type="datetimeFigureOut">
              <a:rPr lang="cs-CZ" smtClean="0"/>
              <a:pPr/>
              <a:t>18.12.2013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3C1616A-69C0-440A-88F7-6E5AA980881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BC50583-4DC9-40BE-8142-F5CFFFED5460}" type="datetimeFigureOut">
              <a:rPr lang="cs-CZ" smtClean="0"/>
              <a:pPr/>
              <a:t>18.12.2013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3C1616A-69C0-440A-88F7-6E5AA980881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50583-4DC9-40BE-8142-F5CFFFED5460}" type="datetimeFigureOut">
              <a:rPr lang="cs-CZ" smtClean="0"/>
              <a:pPr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1616A-69C0-440A-88F7-6E5AA98088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50583-4DC9-40BE-8142-F5CFFFED5460}" type="datetimeFigureOut">
              <a:rPr lang="cs-CZ" smtClean="0"/>
              <a:pPr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1616A-69C0-440A-88F7-6E5AA98088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DBC50583-4DC9-40BE-8142-F5CFFFED5460}" type="datetimeFigureOut">
              <a:rPr lang="cs-CZ" smtClean="0"/>
              <a:pPr/>
              <a:t>18.12.2013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33C1616A-69C0-440A-88F7-6E5AA980881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31457"/>
            <a:ext cx="5969000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5"/>
          <p:cNvSpPr>
            <a:spLocks noChangeArrowheads="1"/>
          </p:cNvSpPr>
          <p:nvPr/>
        </p:nvSpPr>
        <p:spPr bwMode="auto">
          <a:xfrm>
            <a:off x="2716894" y="2316381"/>
            <a:ext cx="4019305" cy="1600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STŘEDNÍ ODBORNÁ ŠKOLA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A STŘEDNÍ ODBORNÉ UČILIŠTĚ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MĚSTEC KRÁLOVÉ</a:t>
            </a:r>
            <a:b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</a:b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T.G. MASARYKA 4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Rectangle 6"/>
          <p:cNvSpPr>
            <a:spLocks noChangeArrowheads="1"/>
          </p:cNvSpPr>
          <p:nvPr/>
        </p:nvSpPr>
        <p:spPr bwMode="auto">
          <a:xfrm>
            <a:off x="3249233" y="5634216"/>
            <a:ext cx="2874506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Times New Roman" pitchFamily="18" charset="0"/>
              </a:rPr>
              <a:t>Ekonomika podniku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14404" y="4076680"/>
            <a:ext cx="5224283" cy="90525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74138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88640"/>
            <a:ext cx="5969000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027272" y="1645965"/>
            <a:ext cx="7416824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/>
              <a:t>DIGITÁLNÍ UČEBNÍ MATERIÁL</a:t>
            </a:r>
            <a:endParaRPr lang="cs-CZ" dirty="0"/>
          </a:p>
          <a:p>
            <a:pPr algn="ctr"/>
            <a:r>
              <a:rPr lang="cs-CZ" b="1" dirty="0" err="1"/>
              <a:t>Č.projektu</a:t>
            </a:r>
            <a:r>
              <a:rPr lang="cs-CZ" b="1" dirty="0"/>
              <a:t> : </a:t>
            </a:r>
            <a:r>
              <a:rPr lang="cs-CZ" b="1" dirty="0" smtClean="0"/>
              <a:t>CZ.1.07/1.5.00/34.0921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b="1" dirty="0" smtClean="0"/>
              <a:t>Škola</a:t>
            </a:r>
            <a:r>
              <a:rPr lang="cs-CZ" b="1" dirty="0"/>
              <a:t>: </a:t>
            </a:r>
            <a:r>
              <a:rPr lang="cs-CZ" dirty="0"/>
              <a:t>	</a:t>
            </a:r>
            <a:r>
              <a:rPr lang="cs-CZ" dirty="0" smtClean="0"/>
              <a:t>Střední </a:t>
            </a:r>
            <a:r>
              <a:rPr lang="cs-CZ" dirty="0"/>
              <a:t>odborná škola a Střední odborné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	učiliště </a:t>
            </a:r>
            <a:r>
              <a:rPr lang="cs-CZ" dirty="0"/>
              <a:t>Městec Králové, T.G. Masaryka 4 </a:t>
            </a:r>
          </a:p>
          <a:p>
            <a:r>
              <a:rPr lang="cs-CZ" dirty="0"/>
              <a:t> </a:t>
            </a:r>
          </a:p>
          <a:p>
            <a:r>
              <a:rPr lang="cs-CZ" b="1" dirty="0"/>
              <a:t>Název materiálu: </a:t>
            </a:r>
            <a:r>
              <a:rPr lang="cs-CZ" dirty="0" smtClean="0"/>
              <a:t>VY_32_INOVACE_EK_184         </a:t>
            </a:r>
            <a:endParaRPr lang="cs-CZ" dirty="0"/>
          </a:p>
          <a:p>
            <a:r>
              <a:rPr lang="cs-CZ" b="1" dirty="0"/>
              <a:t>Autor:</a:t>
            </a:r>
            <a:r>
              <a:rPr lang="cs-CZ" dirty="0"/>
              <a:t> </a:t>
            </a:r>
            <a:r>
              <a:rPr lang="cs-CZ" dirty="0" smtClean="0"/>
              <a:t>Bc. Pavlína Kánská</a:t>
            </a:r>
            <a:endParaRPr lang="cs-CZ" dirty="0"/>
          </a:p>
          <a:p>
            <a:r>
              <a:rPr lang="cs-CZ" b="1" dirty="0" err="1"/>
              <a:t>Tématický</a:t>
            </a:r>
            <a:r>
              <a:rPr lang="cs-CZ" b="1" dirty="0"/>
              <a:t> okruh: </a:t>
            </a:r>
            <a:r>
              <a:rPr lang="cs-CZ" dirty="0" smtClean="0"/>
              <a:t>Ekonomika podniku</a:t>
            </a:r>
            <a:endParaRPr lang="cs-CZ" dirty="0"/>
          </a:p>
          <a:p>
            <a:r>
              <a:rPr lang="cs-CZ" b="1" dirty="0"/>
              <a:t>Ročník:</a:t>
            </a:r>
            <a:r>
              <a:rPr lang="cs-CZ" dirty="0"/>
              <a:t> 1. a 2. Obor Podnikání</a:t>
            </a:r>
          </a:p>
          <a:p>
            <a:r>
              <a:rPr lang="cs-CZ" b="1" dirty="0"/>
              <a:t>Datum tvorby: </a:t>
            </a:r>
            <a:r>
              <a:rPr lang="cs-CZ" dirty="0" smtClean="0"/>
              <a:t>Září 2013</a:t>
            </a:r>
            <a:endParaRPr lang="cs-CZ" dirty="0"/>
          </a:p>
          <a:p>
            <a:r>
              <a:rPr lang="cs-CZ" b="1" dirty="0"/>
              <a:t>Anotace:</a:t>
            </a:r>
            <a:r>
              <a:rPr lang="cs-CZ" dirty="0"/>
              <a:t> Materiál slouží k </a:t>
            </a:r>
            <a:r>
              <a:rPr lang="cs-CZ" dirty="0" smtClean="0"/>
              <a:t>výkladu a k samostatné práci</a:t>
            </a:r>
            <a:endParaRPr lang="cs-CZ" dirty="0"/>
          </a:p>
          <a:p>
            <a:r>
              <a:rPr lang="cs-CZ" b="1" dirty="0"/>
              <a:t>Metodický pokyn</a:t>
            </a:r>
            <a:r>
              <a:rPr lang="cs-CZ" b="1" dirty="0" smtClean="0"/>
              <a:t>: </a:t>
            </a:r>
            <a:r>
              <a:rPr lang="cs-CZ" dirty="0" smtClean="0"/>
              <a:t>Prezentace </a:t>
            </a:r>
            <a:r>
              <a:rPr lang="cs-CZ" dirty="0"/>
              <a:t>je určena jako výklad do hodiny </a:t>
            </a:r>
            <a:r>
              <a:rPr lang="cs-CZ" dirty="0" smtClean="0"/>
              <a:t>a následnému propojení s předmětem účetnictví. 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974875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Ekonomika podniku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3794" y="5052545"/>
            <a:ext cx="6410574" cy="882119"/>
          </a:xfrm>
        </p:spPr>
        <p:txBody>
          <a:bodyPr>
            <a:normAutofit fontScale="85000" lnSpcReduction="10000"/>
          </a:bodyPr>
          <a:lstStyle/>
          <a:p>
            <a:r>
              <a:rPr lang="cs-CZ" sz="3600" b="1" dirty="0" smtClean="0"/>
              <a:t>4. Zdroje financování podniku</a:t>
            </a:r>
            <a:endParaRPr lang="cs-CZ" sz="3600" b="1" dirty="0"/>
          </a:p>
        </p:txBody>
      </p:sp>
    </p:spTree>
    <p:extLst>
      <p:ext uri="{BB962C8B-B14F-4D97-AF65-F5344CB8AC3E}">
        <p14:creationId xmlns="" xmlns:p14="http://schemas.microsoft.com/office/powerpoint/2010/main" val="3600496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15616" y="1484784"/>
            <a:ext cx="7272808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Zdroje financování </a:t>
            </a:r>
            <a:r>
              <a:rPr lang="cs-CZ" sz="2400" dirty="0" smtClean="0"/>
              <a:t>podniku</a:t>
            </a:r>
          </a:p>
          <a:p>
            <a:endParaRPr lang="cs-CZ" sz="2400" dirty="0"/>
          </a:p>
          <a:p>
            <a:pPr marL="285750" lvl="0" indent="-285750">
              <a:buFont typeface="Trebuchet MS" pitchFamily="34" charset="0"/>
              <a:buChar char="-"/>
            </a:pPr>
            <a:r>
              <a:rPr lang="cs-CZ" dirty="0"/>
              <a:t>výběr zdrojů financí a jejich řízení jsou prioritní činností vedení podniku (ve všech formách podnikání</a:t>
            </a:r>
            <a:r>
              <a:rPr lang="cs-CZ" dirty="0" smtClean="0"/>
              <a:t>)</a:t>
            </a:r>
          </a:p>
          <a:p>
            <a:pPr lvl="0"/>
            <a:endParaRPr lang="cs-CZ" dirty="0"/>
          </a:p>
          <a:p>
            <a:pPr marL="285750" lvl="0" indent="-285750">
              <a:buFont typeface="Trebuchet MS" pitchFamily="34" charset="0"/>
              <a:buChar char="-"/>
            </a:pPr>
            <a:r>
              <a:rPr lang="cs-CZ" dirty="0"/>
              <a:t>prostřednictvím peněz se do podniku dostávají potřebné </a:t>
            </a:r>
            <a:r>
              <a:rPr lang="cs-CZ" b="1" dirty="0"/>
              <a:t>vstupy</a:t>
            </a:r>
            <a:r>
              <a:rPr lang="cs-CZ" dirty="0"/>
              <a:t> k zajištění výrobních produktů či </a:t>
            </a:r>
            <a:r>
              <a:rPr lang="cs-CZ" dirty="0" smtClean="0"/>
              <a:t>služeb</a:t>
            </a:r>
          </a:p>
          <a:p>
            <a:pPr lvl="0"/>
            <a:endParaRPr lang="cs-CZ" dirty="0"/>
          </a:p>
          <a:p>
            <a:pPr marL="285750" indent="-285750">
              <a:buFont typeface="Trebuchet MS" pitchFamily="34" charset="0"/>
              <a:buChar char="-"/>
            </a:pPr>
            <a:r>
              <a:rPr lang="cs-CZ" dirty="0"/>
              <a:t>výstupy </a:t>
            </a:r>
            <a:r>
              <a:rPr lang="cs-CZ" dirty="0">
                <a:sym typeface="Wingdings"/>
              </a:rPr>
              <a:t></a:t>
            </a:r>
            <a:r>
              <a:rPr lang="cs-CZ" dirty="0"/>
              <a:t>prodej zboží nebo služeb </a:t>
            </a:r>
            <a:r>
              <a:rPr lang="cs-CZ" dirty="0">
                <a:sym typeface="Wingdings"/>
              </a:rPr>
              <a:t></a:t>
            </a:r>
            <a:r>
              <a:rPr lang="cs-CZ" dirty="0"/>
              <a:t> do podniku se dostávají zpět peníze</a:t>
            </a:r>
          </a:p>
        </p:txBody>
      </p:sp>
    </p:spTree>
    <p:extLst>
      <p:ext uri="{BB962C8B-B14F-4D97-AF65-F5344CB8AC3E}">
        <p14:creationId xmlns="" xmlns:p14="http://schemas.microsoft.com/office/powerpoint/2010/main" val="1267037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8"/>
          <p:cNvSpPr>
            <a:spLocks noChangeArrowheads="1"/>
          </p:cNvSpPr>
          <p:nvPr/>
        </p:nvSpPr>
        <p:spPr bwMode="auto">
          <a:xfrm>
            <a:off x="3395663" y="1228725"/>
            <a:ext cx="1057275" cy="32385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Podnik</a:t>
            </a:r>
            <a:endParaRPr kumimoji="0" lang="cs-CZ" sz="11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Rectangle 27"/>
          <p:cNvSpPr>
            <a:spLocks noChangeArrowheads="1"/>
          </p:cNvSpPr>
          <p:nvPr/>
        </p:nvSpPr>
        <p:spPr bwMode="auto">
          <a:xfrm>
            <a:off x="1187624" y="1786758"/>
            <a:ext cx="1628776" cy="32385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Vlastní zdroje financí</a:t>
            </a:r>
            <a:endParaRPr kumimoji="0" lang="cs-CZ" sz="11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Rectangle 26"/>
          <p:cNvSpPr>
            <a:spLocks noChangeArrowheads="1"/>
          </p:cNvSpPr>
          <p:nvPr/>
        </p:nvSpPr>
        <p:spPr bwMode="auto">
          <a:xfrm>
            <a:off x="4852988" y="1743075"/>
            <a:ext cx="1400175" cy="32385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Cizí zdroje financí</a:t>
            </a:r>
            <a:endParaRPr kumimoji="0" lang="cs-CZ" sz="11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Rectangle 25"/>
          <p:cNvSpPr>
            <a:spLocks noChangeArrowheads="1"/>
          </p:cNvSpPr>
          <p:nvPr/>
        </p:nvSpPr>
        <p:spPr bwMode="auto">
          <a:xfrm>
            <a:off x="1566863" y="2324100"/>
            <a:ext cx="3219450" cy="97155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Základní jmění</a:t>
            </a:r>
            <a:endParaRPr kumimoji="0" lang="cs-CZ" sz="11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vložený kapitál společníků (s.r.o., k.s., v.o.s.)</a:t>
            </a:r>
            <a:endParaRPr kumimoji="0" lang="cs-CZ" sz="11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hodnota vydaných akcií (a.s.)</a:t>
            </a:r>
            <a:endParaRPr kumimoji="0" lang="cs-CZ" sz="11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hodnota členských podílů (družstvo)</a:t>
            </a:r>
            <a:endParaRPr kumimoji="0" lang="cs-CZ" sz="11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fond DHM (s.p.)</a:t>
            </a:r>
            <a:endParaRPr kumimoji="0" lang="cs-CZ" sz="11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Rectangle 24"/>
          <p:cNvSpPr>
            <a:spLocks noChangeArrowheads="1"/>
          </p:cNvSpPr>
          <p:nvPr/>
        </p:nvSpPr>
        <p:spPr bwMode="auto">
          <a:xfrm>
            <a:off x="1566863" y="3590925"/>
            <a:ext cx="1381125" cy="24765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Interní financování</a:t>
            </a:r>
            <a:endParaRPr kumimoji="0" lang="cs-CZ" sz="11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Rectangle 23"/>
          <p:cNvSpPr>
            <a:spLocks noChangeArrowheads="1"/>
          </p:cNvSpPr>
          <p:nvPr/>
        </p:nvSpPr>
        <p:spPr bwMode="auto">
          <a:xfrm>
            <a:off x="5167313" y="2324100"/>
            <a:ext cx="2552700" cy="276225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Úvěry u bank a peněžních společností</a:t>
            </a:r>
            <a:endParaRPr kumimoji="0" lang="cs-CZ" sz="11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Rectangle 22"/>
          <p:cNvSpPr>
            <a:spLocks noChangeArrowheads="1"/>
          </p:cNvSpPr>
          <p:nvPr/>
        </p:nvSpPr>
        <p:spPr bwMode="auto">
          <a:xfrm>
            <a:off x="5167313" y="4943475"/>
            <a:ext cx="2552700" cy="619125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Další formy</a:t>
            </a:r>
            <a:endParaRPr kumimoji="0" lang="cs-CZ" sz="11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obligace, dotace, dluhopisy, leasing, dodavatelské</a:t>
            </a:r>
            <a:r>
              <a:rPr kumimoji="0" lang="cs-CZ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úvěry</a:t>
            </a:r>
            <a:endParaRPr kumimoji="0" lang="cs-CZ" sz="11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Rectangle 21"/>
          <p:cNvSpPr>
            <a:spLocks noChangeArrowheads="1"/>
          </p:cNvSpPr>
          <p:nvPr/>
        </p:nvSpPr>
        <p:spPr bwMode="auto">
          <a:xfrm>
            <a:off x="5167313" y="4019550"/>
            <a:ext cx="2552700" cy="638175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Závazky vůči vlastním pracovníkům</a:t>
            </a:r>
            <a:endParaRPr kumimoji="0" lang="cs-CZ" sz="11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mzdy zaměstnanců, které budou vyplaceny v následujícím měsíci</a:t>
            </a:r>
            <a:endParaRPr kumimoji="0" lang="cs-CZ" sz="11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Rectangle 20"/>
          <p:cNvSpPr>
            <a:spLocks noChangeArrowheads="1"/>
          </p:cNvSpPr>
          <p:nvPr/>
        </p:nvSpPr>
        <p:spPr bwMode="auto">
          <a:xfrm>
            <a:off x="5167313" y="2800350"/>
            <a:ext cx="2552700" cy="904875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Závazky vůči dodavatelům</a:t>
            </a:r>
            <a:endParaRPr kumimoji="0" lang="cs-CZ" sz="11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finanční prostředky odběratele v období mezi převzetím výrobku, služby či materiálu a </a:t>
            </a:r>
            <a:r>
              <a:rPr kumimoji="0" lang="cs-CZ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zaplacením dodavateli</a:t>
            </a:r>
            <a:endParaRPr kumimoji="0" lang="cs-CZ" sz="11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Rectangle 19"/>
          <p:cNvSpPr>
            <a:spLocks noChangeArrowheads="1"/>
          </p:cNvSpPr>
          <p:nvPr/>
        </p:nvSpPr>
        <p:spPr bwMode="auto">
          <a:xfrm>
            <a:off x="3233738" y="5133975"/>
            <a:ext cx="1552575" cy="428625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Hospodářský výsledek</a:t>
            </a:r>
            <a:endParaRPr kumimoji="0" lang="cs-CZ" sz="11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zisk</a:t>
            </a:r>
            <a:endParaRPr kumimoji="0" lang="cs-CZ" sz="11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Rectangle 18"/>
          <p:cNvSpPr>
            <a:spLocks noChangeArrowheads="1"/>
          </p:cNvSpPr>
          <p:nvPr/>
        </p:nvSpPr>
        <p:spPr bwMode="auto">
          <a:xfrm>
            <a:off x="3233738" y="4210050"/>
            <a:ext cx="1552575" cy="600075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Ziskové fondy</a:t>
            </a:r>
            <a:endParaRPr kumimoji="0" lang="cs-CZ" sz="11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rezervní</a:t>
            </a:r>
            <a:endParaRPr kumimoji="0" lang="cs-CZ" sz="11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sociální</a:t>
            </a:r>
            <a:endParaRPr kumimoji="0" lang="cs-CZ" sz="11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1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Rectangle 17"/>
          <p:cNvSpPr>
            <a:spLocks noChangeArrowheads="1"/>
          </p:cNvSpPr>
          <p:nvPr/>
        </p:nvSpPr>
        <p:spPr bwMode="auto">
          <a:xfrm>
            <a:off x="3233738" y="3590925"/>
            <a:ext cx="1552575" cy="428625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Kapitálové fondy</a:t>
            </a:r>
            <a:endParaRPr kumimoji="0" lang="cs-CZ" sz="11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výnosy z</a:t>
            </a:r>
            <a:r>
              <a:rPr kumimoji="0" lang="cs-CZ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akcií</a:t>
            </a:r>
            <a:endParaRPr kumimoji="0" lang="cs-CZ" sz="11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AutoShape 16"/>
          <p:cNvSpPr>
            <a:spLocks noChangeShapeType="1"/>
          </p:cNvSpPr>
          <p:nvPr/>
        </p:nvSpPr>
        <p:spPr bwMode="auto">
          <a:xfrm rot="5400000">
            <a:off x="3829050" y="1595438"/>
            <a:ext cx="85725" cy="0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sz="1100"/>
          </a:p>
        </p:txBody>
      </p:sp>
      <p:sp>
        <p:nvSpPr>
          <p:cNvPr id="15" name="AutoShape 15"/>
          <p:cNvSpPr>
            <a:spLocks noChangeShapeType="1"/>
          </p:cNvSpPr>
          <p:nvPr/>
        </p:nvSpPr>
        <p:spPr bwMode="auto">
          <a:xfrm>
            <a:off x="2109788" y="1638300"/>
            <a:ext cx="3448050" cy="0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sz="1100"/>
          </a:p>
        </p:txBody>
      </p:sp>
      <p:sp>
        <p:nvSpPr>
          <p:cNvPr id="16" name="AutoShape 14"/>
          <p:cNvSpPr>
            <a:spLocks noChangeShapeType="1"/>
          </p:cNvSpPr>
          <p:nvPr/>
        </p:nvSpPr>
        <p:spPr bwMode="auto">
          <a:xfrm>
            <a:off x="2109788" y="1638300"/>
            <a:ext cx="0" cy="142875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sz="1100"/>
          </a:p>
        </p:txBody>
      </p:sp>
      <p:sp>
        <p:nvSpPr>
          <p:cNvPr id="17" name="AutoShape 13"/>
          <p:cNvSpPr>
            <a:spLocks noChangeShapeType="1"/>
          </p:cNvSpPr>
          <p:nvPr/>
        </p:nvSpPr>
        <p:spPr bwMode="auto">
          <a:xfrm>
            <a:off x="5557838" y="1638300"/>
            <a:ext cx="0" cy="104775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sz="1100"/>
          </a:p>
        </p:txBody>
      </p:sp>
      <p:sp>
        <p:nvSpPr>
          <p:cNvPr id="18" name="AutoShape 12"/>
          <p:cNvSpPr>
            <a:spLocks noChangeShapeType="1"/>
          </p:cNvSpPr>
          <p:nvPr/>
        </p:nvSpPr>
        <p:spPr bwMode="auto">
          <a:xfrm>
            <a:off x="1366837" y="2105025"/>
            <a:ext cx="0" cy="1600200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sz="1100"/>
          </a:p>
        </p:txBody>
      </p:sp>
      <p:sp>
        <p:nvSpPr>
          <p:cNvPr id="19" name="AutoShape 11"/>
          <p:cNvSpPr>
            <a:spLocks noChangeShapeType="1"/>
          </p:cNvSpPr>
          <p:nvPr/>
        </p:nvSpPr>
        <p:spPr bwMode="auto">
          <a:xfrm>
            <a:off x="1366837" y="2800350"/>
            <a:ext cx="200026" cy="0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sz="1100"/>
          </a:p>
        </p:txBody>
      </p:sp>
      <p:sp>
        <p:nvSpPr>
          <p:cNvPr id="20" name="AutoShape 10"/>
          <p:cNvSpPr>
            <a:spLocks noChangeShapeType="1"/>
          </p:cNvSpPr>
          <p:nvPr/>
        </p:nvSpPr>
        <p:spPr bwMode="auto">
          <a:xfrm>
            <a:off x="1366837" y="3705225"/>
            <a:ext cx="200026" cy="0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sz="1100"/>
          </a:p>
        </p:txBody>
      </p:sp>
      <p:sp>
        <p:nvSpPr>
          <p:cNvPr id="21" name="AutoShape 9"/>
          <p:cNvSpPr>
            <a:spLocks noChangeShapeType="1"/>
          </p:cNvSpPr>
          <p:nvPr/>
        </p:nvSpPr>
        <p:spPr bwMode="auto">
          <a:xfrm>
            <a:off x="2938463" y="3705225"/>
            <a:ext cx="295275" cy="0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sz="1100"/>
          </a:p>
        </p:txBody>
      </p:sp>
      <p:sp>
        <p:nvSpPr>
          <p:cNvPr id="22" name="AutoShape 8"/>
          <p:cNvSpPr>
            <a:spLocks noChangeShapeType="1"/>
          </p:cNvSpPr>
          <p:nvPr/>
        </p:nvSpPr>
        <p:spPr bwMode="auto">
          <a:xfrm>
            <a:off x="3071813" y="3705225"/>
            <a:ext cx="0" cy="1628775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sz="1100"/>
          </a:p>
        </p:txBody>
      </p:sp>
      <p:sp>
        <p:nvSpPr>
          <p:cNvPr id="23" name="AutoShape 7"/>
          <p:cNvSpPr>
            <a:spLocks noChangeShapeType="1"/>
          </p:cNvSpPr>
          <p:nvPr/>
        </p:nvSpPr>
        <p:spPr bwMode="auto">
          <a:xfrm>
            <a:off x="3071813" y="4505325"/>
            <a:ext cx="161925" cy="0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sz="1100"/>
          </a:p>
        </p:txBody>
      </p:sp>
      <p:sp>
        <p:nvSpPr>
          <p:cNvPr id="24" name="AutoShape 6"/>
          <p:cNvSpPr>
            <a:spLocks noChangeShapeType="1"/>
          </p:cNvSpPr>
          <p:nvPr/>
        </p:nvSpPr>
        <p:spPr bwMode="auto">
          <a:xfrm>
            <a:off x="3071813" y="5334000"/>
            <a:ext cx="161925" cy="0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sz="1100"/>
          </a:p>
        </p:txBody>
      </p:sp>
      <p:sp>
        <p:nvSpPr>
          <p:cNvPr id="25" name="AutoShape 5"/>
          <p:cNvSpPr>
            <a:spLocks noChangeShapeType="1"/>
          </p:cNvSpPr>
          <p:nvPr/>
        </p:nvSpPr>
        <p:spPr bwMode="auto">
          <a:xfrm>
            <a:off x="5005388" y="2066925"/>
            <a:ext cx="28575" cy="3209925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sz="1100"/>
          </a:p>
        </p:txBody>
      </p:sp>
      <p:sp>
        <p:nvSpPr>
          <p:cNvPr id="26" name="AutoShape 4"/>
          <p:cNvSpPr>
            <a:spLocks noChangeShapeType="1"/>
          </p:cNvSpPr>
          <p:nvPr/>
        </p:nvSpPr>
        <p:spPr bwMode="auto">
          <a:xfrm>
            <a:off x="5033963" y="5276850"/>
            <a:ext cx="133350" cy="0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sz="1100"/>
          </a:p>
        </p:txBody>
      </p:sp>
      <p:sp>
        <p:nvSpPr>
          <p:cNvPr id="27" name="AutoShape 3"/>
          <p:cNvSpPr>
            <a:spLocks noChangeShapeType="1"/>
          </p:cNvSpPr>
          <p:nvPr/>
        </p:nvSpPr>
        <p:spPr bwMode="auto">
          <a:xfrm>
            <a:off x="5033963" y="4333875"/>
            <a:ext cx="133350" cy="0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sz="1100"/>
          </a:p>
        </p:txBody>
      </p:sp>
      <p:sp>
        <p:nvSpPr>
          <p:cNvPr id="28" name="AutoShape 2"/>
          <p:cNvSpPr>
            <a:spLocks noChangeShapeType="1"/>
          </p:cNvSpPr>
          <p:nvPr/>
        </p:nvSpPr>
        <p:spPr bwMode="auto">
          <a:xfrm>
            <a:off x="5033963" y="3295650"/>
            <a:ext cx="133350" cy="0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sz="1100"/>
          </a:p>
        </p:txBody>
      </p:sp>
      <p:sp>
        <p:nvSpPr>
          <p:cNvPr id="29" name="AutoShape 1"/>
          <p:cNvSpPr>
            <a:spLocks noChangeShapeType="1"/>
          </p:cNvSpPr>
          <p:nvPr/>
        </p:nvSpPr>
        <p:spPr bwMode="auto">
          <a:xfrm>
            <a:off x="5005388" y="2457450"/>
            <a:ext cx="161925" cy="0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sz="1100"/>
          </a:p>
        </p:txBody>
      </p:sp>
      <p:sp>
        <p:nvSpPr>
          <p:cNvPr id="30" name="Rectangle 29"/>
          <p:cNvSpPr>
            <a:spLocks noChangeArrowheads="1"/>
          </p:cNvSpPr>
          <p:nvPr/>
        </p:nvSpPr>
        <p:spPr bwMode="auto">
          <a:xfrm>
            <a:off x="2281238" y="395372"/>
            <a:ext cx="4343399" cy="738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Calibri" pitchFamily="34" charset="0"/>
                <a:cs typeface="Times New Roman" pitchFamily="18" charset="0"/>
              </a:rPr>
              <a:t>Schéma zdrojů financování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j-lt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1" name="Rectangle 42"/>
          <p:cNvSpPr>
            <a:spLocks noChangeArrowheads="1"/>
          </p:cNvSpPr>
          <p:nvPr/>
        </p:nvSpPr>
        <p:spPr bwMode="auto">
          <a:xfrm>
            <a:off x="0" y="764704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053530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692696"/>
            <a:ext cx="7776864" cy="40626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/>
              <a:t>Další formy získávání zdrojů:</a:t>
            </a:r>
            <a:endParaRPr lang="cs-CZ" sz="2400" dirty="0"/>
          </a:p>
          <a:p>
            <a:pPr lvl="0"/>
            <a:endParaRPr lang="cs-CZ" b="1" dirty="0" smtClean="0"/>
          </a:p>
          <a:p>
            <a:pPr lvl="0"/>
            <a:r>
              <a:rPr lang="cs-CZ" b="1" dirty="0" smtClean="0"/>
              <a:t>Obligace </a:t>
            </a:r>
            <a:endParaRPr lang="cs-CZ" dirty="0"/>
          </a:p>
          <a:p>
            <a:pPr marL="285750" lvl="0" indent="-285750">
              <a:buFont typeface="Trebuchet MS" pitchFamily="34" charset="0"/>
              <a:buChar char="-"/>
            </a:pPr>
            <a:r>
              <a:rPr lang="cs-CZ" dirty="0"/>
              <a:t>cenný papír, který vyjadřuje dluh emitenta vůči vlastníkovi tohoto dokument</a:t>
            </a:r>
          </a:p>
          <a:p>
            <a:pPr marL="285750" lvl="0" indent="-285750">
              <a:buFont typeface="Trebuchet MS" pitchFamily="34" charset="0"/>
              <a:buChar char="-"/>
            </a:pPr>
            <a:r>
              <a:rPr lang="cs-CZ" dirty="0"/>
              <a:t>vydává je stát, banka nebo podnik</a:t>
            </a:r>
          </a:p>
          <a:p>
            <a:pPr marL="285750" lvl="0" indent="-285750">
              <a:buFont typeface="Trebuchet MS" pitchFamily="34" charset="0"/>
              <a:buChar char="-"/>
            </a:pPr>
            <a:r>
              <a:rPr lang="cs-CZ" dirty="0"/>
              <a:t>splatnost je stanovena na delší, ale pevně danou dobu</a:t>
            </a:r>
          </a:p>
          <a:p>
            <a:pPr marL="285750" lvl="0" indent="-285750">
              <a:buFont typeface="Trebuchet MS" pitchFamily="34" charset="0"/>
              <a:buChar char="-"/>
            </a:pPr>
            <a:r>
              <a:rPr lang="cs-CZ" dirty="0"/>
              <a:t>je vyplacena nominální hodnota a předem stanovený úrok</a:t>
            </a:r>
          </a:p>
          <a:p>
            <a:pPr lvl="0"/>
            <a:endParaRPr lang="cs-CZ" b="1" dirty="0" smtClean="0"/>
          </a:p>
          <a:p>
            <a:pPr lvl="0"/>
            <a:r>
              <a:rPr lang="cs-CZ" b="1" dirty="0" smtClean="0"/>
              <a:t>Směnka</a:t>
            </a:r>
            <a:endParaRPr lang="cs-CZ" dirty="0"/>
          </a:p>
          <a:p>
            <a:pPr marL="285750" lvl="0" indent="-285750">
              <a:buFont typeface="Trebuchet MS" pitchFamily="34" charset="0"/>
              <a:buChar char="-"/>
            </a:pPr>
            <a:r>
              <a:rPr lang="cs-CZ" dirty="0"/>
              <a:t>cenný papír, ve kterém se emitent zavazuje osobě uvedené na směnce zaplatit danou sumu</a:t>
            </a:r>
          </a:p>
          <a:p>
            <a:pPr marL="285750" lvl="0" indent="-285750">
              <a:buFont typeface="Trebuchet MS" pitchFamily="34" charset="0"/>
              <a:buChar char="-"/>
            </a:pPr>
            <a:r>
              <a:rPr lang="cs-CZ" dirty="0"/>
              <a:t>cizí směnka </a:t>
            </a:r>
            <a:r>
              <a:rPr lang="cs-CZ" dirty="0">
                <a:sym typeface="Wingdings"/>
              </a:rPr>
              <a:t></a:t>
            </a:r>
            <a:r>
              <a:rPr lang="cs-CZ" dirty="0"/>
              <a:t> platba třetí osobě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817082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15616" y="980728"/>
            <a:ext cx="6984776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b="1" dirty="0"/>
              <a:t>Akcie</a:t>
            </a:r>
            <a:endParaRPr lang="cs-CZ" dirty="0"/>
          </a:p>
          <a:p>
            <a:pPr lvl="0"/>
            <a:r>
              <a:rPr lang="cs-CZ" dirty="0"/>
              <a:t>majetkový podíl na určitém </a:t>
            </a:r>
            <a:r>
              <a:rPr lang="cs-CZ" dirty="0" smtClean="0"/>
              <a:t>podniku</a:t>
            </a:r>
          </a:p>
          <a:p>
            <a:pPr lvl="0"/>
            <a:endParaRPr lang="cs-CZ" dirty="0"/>
          </a:p>
          <a:p>
            <a:pPr lvl="0"/>
            <a:r>
              <a:rPr lang="cs-CZ" b="1" dirty="0"/>
              <a:t>Leasing</a:t>
            </a:r>
            <a:endParaRPr lang="cs-CZ" dirty="0"/>
          </a:p>
          <a:p>
            <a:pPr lvl="0"/>
            <a:r>
              <a:rPr lang="cs-CZ" dirty="0"/>
              <a:t>pronájem majetku </a:t>
            </a:r>
            <a:r>
              <a:rPr lang="cs-CZ" dirty="0">
                <a:sym typeface="Wingdings"/>
              </a:rPr>
              <a:t></a:t>
            </a:r>
            <a:r>
              <a:rPr lang="cs-CZ" dirty="0"/>
              <a:t> až do uhrazení poslední splátky je majetek  majetkem leasingové společnosti</a:t>
            </a:r>
          </a:p>
          <a:p>
            <a:pPr lvl="0"/>
            <a:r>
              <a:rPr lang="cs-CZ" dirty="0"/>
              <a:t>operativní </a:t>
            </a:r>
            <a:r>
              <a:rPr lang="cs-CZ" dirty="0">
                <a:sym typeface="Wingdings"/>
              </a:rPr>
              <a:t></a:t>
            </a:r>
            <a:r>
              <a:rPr lang="cs-CZ" dirty="0"/>
              <a:t> majetek se vrací zpět pronajímateli (u drahý strojů zapůjčených na krátkou dobu</a:t>
            </a:r>
            <a:r>
              <a:rPr lang="cs-CZ" dirty="0" smtClean="0"/>
              <a:t>)</a:t>
            </a:r>
            <a:endParaRPr lang="cs-CZ" dirty="0"/>
          </a:p>
          <a:p>
            <a:pPr lvl="0"/>
            <a:r>
              <a:rPr lang="cs-CZ" dirty="0"/>
              <a:t>finanční </a:t>
            </a:r>
            <a:r>
              <a:rPr lang="cs-CZ" dirty="0">
                <a:sym typeface="Wingdings"/>
              </a:rPr>
              <a:t></a:t>
            </a:r>
            <a:r>
              <a:rPr lang="cs-CZ" dirty="0"/>
              <a:t> po splacení se majetek stává majetkem </a:t>
            </a:r>
            <a:r>
              <a:rPr lang="cs-CZ" dirty="0" smtClean="0"/>
              <a:t>nájemce</a:t>
            </a:r>
          </a:p>
          <a:p>
            <a:pPr lvl="0"/>
            <a:endParaRPr lang="cs-CZ" dirty="0"/>
          </a:p>
          <a:p>
            <a:pPr lvl="0"/>
            <a:r>
              <a:rPr lang="cs-CZ" b="1" dirty="0"/>
              <a:t>Forfaiting</a:t>
            </a:r>
            <a:r>
              <a:rPr lang="cs-CZ" dirty="0"/>
              <a:t> – odkoupení dlouhodobých a náročných pohledávek za zařízení, stroje a </a:t>
            </a:r>
            <a:r>
              <a:rPr lang="cs-CZ" dirty="0" smtClean="0"/>
              <a:t>investice</a:t>
            </a:r>
          </a:p>
          <a:p>
            <a:pPr lvl="0"/>
            <a:endParaRPr lang="cs-CZ" dirty="0"/>
          </a:p>
          <a:p>
            <a:pPr lvl="0"/>
            <a:r>
              <a:rPr lang="cs-CZ" b="1" dirty="0"/>
              <a:t>Faktoring – </a:t>
            </a:r>
            <a:r>
              <a:rPr lang="cs-CZ" dirty="0"/>
              <a:t>odkoupení krátkodobých pohledávek</a:t>
            </a:r>
          </a:p>
        </p:txBody>
      </p:sp>
    </p:spTree>
    <p:extLst>
      <p:ext uri="{BB962C8B-B14F-4D97-AF65-F5344CB8AC3E}">
        <p14:creationId xmlns="" xmlns:p14="http://schemas.microsoft.com/office/powerpoint/2010/main" val="3496101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43608" y="764704"/>
            <a:ext cx="7200800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ÚKOL:</a:t>
            </a:r>
          </a:p>
          <a:p>
            <a:r>
              <a:rPr lang="cs-CZ" dirty="0" smtClean="0"/>
              <a:t>Sestavte zahajovací rozvahu vámi nově otvíraného podniku. Zvolte si předmět podnikání dle Vašeho vyučení.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Zdroje: 	vlastní</a:t>
            </a:r>
          </a:p>
          <a:p>
            <a:r>
              <a:rPr lang="cs-CZ" dirty="0" smtClean="0"/>
              <a:t>ZLÁMAL, Jaroslav a Zdeněk MENDL. </a:t>
            </a:r>
            <a:r>
              <a:rPr lang="cs-CZ" i="1" dirty="0" smtClean="0"/>
              <a:t>Ekonomie nejen k maturitě</a:t>
            </a:r>
            <a:r>
              <a:rPr lang="cs-CZ" dirty="0" smtClean="0"/>
              <a:t>. </a:t>
            </a:r>
            <a:r>
              <a:rPr lang="cs-CZ" dirty="0" err="1" smtClean="0"/>
              <a:t>Vyd</a:t>
            </a:r>
            <a:r>
              <a:rPr lang="cs-CZ" dirty="0" smtClean="0"/>
              <a:t>. 2., </a:t>
            </a:r>
            <a:r>
              <a:rPr lang="cs-CZ" dirty="0" err="1" smtClean="0"/>
              <a:t>aktualiz</a:t>
            </a:r>
            <a:r>
              <a:rPr lang="cs-CZ" dirty="0" smtClean="0"/>
              <a:t>. Kralice na Hané: </a:t>
            </a:r>
            <a:r>
              <a:rPr lang="cs-CZ" dirty="0" err="1" smtClean="0"/>
              <a:t>Computer</a:t>
            </a:r>
            <a:r>
              <a:rPr lang="cs-CZ" dirty="0" smtClean="0"/>
              <a:t> Media, 2009, 136 s. ISBN 978-80-86686-99-8.</a:t>
            </a:r>
          </a:p>
          <a:p>
            <a:endParaRPr lang="cs-CZ" dirty="0" smtClean="0"/>
          </a:p>
          <a:p>
            <a:r>
              <a:rPr lang="cs-CZ" dirty="0" smtClean="0"/>
              <a:t>	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576086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29058</TotalTime>
  <Words>289</Words>
  <Application>Microsoft Office PowerPoint</Application>
  <PresentationFormat>Předvádění na obrazovce (4:3)</PresentationFormat>
  <Paragraphs>86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Snímek 1</vt:lpstr>
      <vt:lpstr>Snímek 2</vt:lpstr>
      <vt:lpstr>Ekonomika podniku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Začínáme podnikat</dc:title>
  <dc:creator>Pavlína</dc:creator>
  <cp:lastModifiedBy>PC Učebna</cp:lastModifiedBy>
  <cp:revision>22</cp:revision>
  <dcterms:created xsi:type="dcterms:W3CDTF">2013-06-02T12:26:34Z</dcterms:created>
  <dcterms:modified xsi:type="dcterms:W3CDTF">2013-12-18T08:24:37Z</dcterms:modified>
</cp:coreProperties>
</file>