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7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D7FDFAE-AE97-4A10-AD16-369A2C97C074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F5EEC14-E49B-4C59-9085-961313BBEA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D7FDFAE-AE97-4A10-AD16-369A2C97C074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F5EEC14-E49B-4C59-9085-961313BBEA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D7FDFAE-AE97-4A10-AD16-369A2C97C074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F5EEC14-E49B-4C59-9085-961313BBEA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FDFAE-AE97-4A10-AD16-369A2C97C074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EEC14-E49B-4C59-9085-961313BBEA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FDFAE-AE97-4A10-AD16-369A2C97C074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EEC14-E49B-4C59-9085-961313BBEA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D7FDFAE-AE97-4A10-AD16-369A2C97C074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F5EEC14-E49B-4C59-9085-961313BBEA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FDFAE-AE97-4A10-AD16-369A2C97C074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EEC14-E49B-4C59-9085-961313BBEA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D7FDFAE-AE97-4A10-AD16-369A2C97C074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F5EEC14-E49B-4C59-9085-961313BBEA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D7FDFAE-AE97-4A10-AD16-369A2C97C074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F5EEC14-E49B-4C59-9085-961313BBEA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FDFAE-AE97-4A10-AD16-369A2C97C074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EEC14-E49B-4C59-9085-961313BBEA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FDFAE-AE97-4A10-AD16-369A2C97C074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EEC14-E49B-4C59-9085-961313BBEA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D7FDFAE-AE97-4A10-AD16-369A2C97C074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F5EEC14-E49B-4C59-9085-961313BBEA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49233" y="5634216"/>
            <a:ext cx="2874506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Ekonomika podniku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744696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b="1" dirty="0" smtClean="0"/>
              <a:t>Škola</a:t>
            </a:r>
            <a:r>
              <a:rPr lang="cs-CZ" b="1" dirty="0"/>
              <a:t>:</a:t>
            </a:r>
            <a:r>
              <a:rPr lang="cs-CZ" dirty="0"/>
              <a:t>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b="1" dirty="0"/>
              <a:t>Název materiálu: </a:t>
            </a:r>
            <a:r>
              <a:rPr lang="cs-CZ" dirty="0" smtClean="0"/>
              <a:t>VY_32_INOVACE_EK_185         </a:t>
            </a:r>
            <a:endParaRPr lang="cs-CZ" dirty="0"/>
          </a:p>
          <a:p>
            <a:r>
              <a:rPr lang="cs-CZ" b="1" dirty="0"/>
              <a:t>Autor:</a:t>
            </a:r>
            <a:r>
              <a:rPr lang="cs-CZ" dirty="0"/>
              <a:t>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b="1" dirty="0" err="1"/>
              <a:t>Tématický</a:t>
            </a:r>
            <a:r>
              <a:rPr lang="cs-CZ" b="1" dirty="0"/>
              <a:t> okruh: </a:t>
            </a:r>
            <a:r>
              <a:rPr lang="cs-CZ" dirty="0" smtClean="0"/>
              <a:t>Ekonomika podniku</a:t>
            </a:r>
            <a:endParaRPr lang="cs-CZ" dirty="0"/>
          </a:p>
          <a:p>
            <a:r>
              <a:rPr lang="cs-CZ" b="1" dirty="0"/>
              <a:t>Ročník: </a:t>
            </a:r>
            <a:r>
              <a:rPr lang="cs-CZ" dirty="0"/>
              <a:t>1. a 2. Obor Podnikání</a:t>
            </a:r>
          </a:p>
          <a:p>
            <a:r>
              <a:rPr lang="cs-CZ" b="1" dirty="0"/>
              <a:t>Datum tvorby: </a:t>
            </a:r>
            <a:r>
              <a:rPr lang="cs-CZ" dirty="0" smtClean="0"/>
              <a:t>Září 2013</a:t>
            </a:r>
            <a:endParaRPr lang="cs-CZ" dirty="0"/>
          </a:p>
          <a:p>
            <a:r>
              <a:rPr lang="cs-CZ" b="1" dirty="0"/>
              <a:t>Anotace:</a:t>
            </a:r>
            <a:r>
              <a:rPr lang="cs-CZ" dirty="0"/>
              <a:t> </a:t>
            </a:r>
            <a:r>
              <a:rPr lang="cs-CZ" dirty="0" smtClean="0"/>
              <a:t>Materiál slouží k výkladu a následnému zkontrolování pochopení látky.</a:t>
            </a:r>
            <a:endParaRPr lang="cs-CZ" dirty="0"/>
          </a:p>
          <a:p>
            <a:r>
              <a:rPr lang="cs-CZ" b="1" dirty="0"/>
              <a:t>Metodický pokyn</a:t>
            </a:r>
            <a:r>
              <a:rPr lang="cs-CZ" b="1" dirty="0" smtClean="0"/>
              <a:t>: </a:t>
            </a:r>
            <a:r>
              <a:rPr lang="cs-CZ" dirty="0" smtClean="0"/>
              <a:t>Prezentace je určena jako výklad do hodiny. Po výkladu následují kontrolní otázky.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089484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Ekonomika podniku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5. Peněžní tok</a:t>
            </a:r>
            <a:endParaRPr lang="cs-CZ" sz="3600" b="1" dirty="0"/>
          </a:p>
        </p:txBody>
      </p:sp>
    </p:spTree>
    <p:extLst>
      <p:ext uri="{BB962C8B-B14F-4D97-AF65-F5344CB8AC3E}">
        <p14:creationId xmlns="" xmlns:p14="http://schemas.microsoft.com/office/powerpoint/2010/main" val="4121921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1166843"/>
            <a:ext cx="7056784" cy="40626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/>
              <a:t>Tok peněz</a:t>
            </a:r>
            <a:endParaRPr lang="cs-CZ" sz="2400" dirty="0"/>
          </a:p>
          <a:p>
            <a:pPr marL="285750" lvl="0" indent="-285750">
              <a:buFontTx/>
              <a:buChar char="-"/>
            </a:pPr>
            <a:r>
              <a:rPr lang="cs-CZ" dirty="0" smtClean="0"/>
              <a:t>je </a:t>
            </a:r>
            <a:r>
              <a:rPr lang="cs-CZ" dirty="0"/>
              <a:t>způsoben hospodářskou činností podniku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podnik vykazuje příjmy a </a:t>
            </a:r>
            <a:r>
              <a:rPr lang="cs-CZ" dirty="0" smtClean="0"/>
              <a:t>výdaje</a:t>
            </a:r>
          </a:p>
          <a:p>
            <a:pPr lvl="0"/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b="1" dirty="0"/>
              <a:t>Odliv finančních prostředků</a:t>
            </a:r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/>
              <a:t>náklady podniku – nemusí byt vždy podloženo výdajem peněz</a:t>
            </a:r>
          </a:p>
          <a:p>
            <a:pPr marL="742950" lvl="1" indent="-285750">
              <a:buFont typeface="Trebuchet MS" pitchFamily="34" charset="0"/>
              <a:buChar char="-"/>
            </a:pPr>
            <a:r>
              <a:rPr lang="cs-CZ" dirty="0"/>
              <a:t>opotřebení majetku – majetek ztrácí svoji hodnotu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neviditelný odliv financí spojený přímým odlivem peněz – výdaje na opravy a údržbu</a:t>
            </a:r>
          </a:p>
          <a:p>
            <a:pPr marL="742950" lvl="1" indent="-285750">
              <a:buFont typeface="Trebuchet MS" pitchFamily="34" charset="0"/>
              <a:buChar char="-"/>
            </a:pPr>
            <a:r>
              <a:rPr lang="cs-CZ" dirty="0"/>
              <a:t>mzdové náklady – pravidelný odliv peněz z podniku (v SHM !!)</a:t>
            </a:r>
          </a:p>
          <a:p>
            <a:pPr marL="742950" lvl="1" indent="-285750">
              <a:buFont typeface="Trebuchet MS" pitchFamily="34" charset="0"/>
              <a:buChar char="-"/>
            </a:pPr>
            <a:r>
              <a:rPr lang="cs-CZ" dirty="0"/>
              <a:t>nákup surovin a materiálu na výrobu</a:t>
            </a:r>
          </a:p>
          <a:p>
            <a:pPr marL="742950" lvl="1" indent="-285750">
              <a:buFont typeface="Trebuchet MS" pitchFamily="34" charset="0"/>
              <a:buChar char="-"/>
            </a:pPr>
            <a:r>
              <a:rPr lang="cs-CZ" dirty="0"/>
              <a:t>provozní režie (nájem, elektrika, plyn,…)</a:t>
            </a:r>
          </a:p>
        </p:txBody>
      </p:sp>
    </p:spTree>
    <p:extLst>
      <p:ext uri="{BB962C8B-B14F-4D97-AF65-F5344CB8AC3E}">
        <p14:creationId xmlns="" xmlns:p14="http://schemas.microsoft.com/office/powerpoint/2010/main" val="3404844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1997839"/>
            <a:ext cx="7056784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Příliv finančních </a:t>
            </a:r>
            <a:r>
              <a:rPr lang="cs-CZ" b="1" dirty="0" smtClean="0"/>
              <a:t>prostředků</a:t>
            </a:r>
          </a:p>
          <a:p>
            <a:endParaRPr lang="cs-CZ" b="1" dirty="0"/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/>
              <a:t>v hotovostních či bezhotovostních penězích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tržby – úhrady od odběratelů</a:t>
            </a:r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/>
              <a:t>vydané faktury za poskytnuté služby = výnosy = příliv financí</a:t>
            </a:r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/>
              <a:t>úhrada těchto faktur = příjem = příliv peněz</a:t>
            </a:r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/>
              <a:t>neuhrazené pohledávky = výnosy – příjmy</a:t>
            </a:r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/>
              <a:t>další příliv peněz – půjčky, úvěry, vrácení přeplatků, příjem z pronájmu,…</a:t>
            </a:r>
          </a:p>
        </p:txBody>
      </p:sp>
    </p:spTree>
    <p:extLst>
      <p:ext uri="{BB962C8B-B14F-4D97-AF65-F5344CB8AC3E}">
        <p14:creationId xmlns="" xmlns:p14="http://schemas.microsoft.com/office/powerpoint/2010/main" val="93472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1443841"/>
            <a:ext cx="6912768" cy="40626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Peněžní tok je třeba neustále řídit.</a:t>
            </a:r>
            <a:endParaRPr lang="cs-CZ" sz="2400" dirty="0"/>
          </a:p>
          <a:p>
            <a:r>
              <a:rPr lang="cs-CZ" dirty="0"/>
              <a:t> </a:t>
            </a:r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/>
              <a:t>hladina finančních prostředků neustále kolísá a mění </a:t>
            </a:r>
            <a:r>
              <a:rPr lang="cs-CZ" dirty="0" smtClean="0"/>
              <a:t>se</a:t>
            </a:r>
          </a:p>
          <a:p>
            <a:pPr lvl="0"/>
            <a:endParaRPr lang="cs-CZ" dirty="0"/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/>
              <a:t>u prosperujícího podniku by v dlouhodobém měřítku měly převažovat příjmy nad </a:t>
            </a:r>
            <a:r>
              <a:rPr lang="cs-CZ" dirty="0" smtClean="0"/>
              <a:t>výdaji</a:t>
            </a:r>
          </a:p>
          <a:p>
            <a:pPr lvl="0"/>
            <a:endParaRPr lang="cs-CZ" dirty="0"/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/>
              <a:t>nástrojem pro zjišťování skutečného stavu financí podniku je </a:t>
            </a:r>
            <a:r>
              <a:rPr lang="cs-CZ" dirty="0" smtClean="0"/>
              <a:t>účetnictví</a:t>
            </a:r>
          </a:p>
          <a:p>
            <a:pPr lvl="0"/>
            <a:endParaRPr lang="cs-CZ" dirty="0"/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/>
              <a:t>účetnictví ale zachycuje stav k určitému datu – tedy </a:t>
            </a:r>
            <a:r>
              <a:rPr lang="cs-CZ" dirty="0" smtClean="0"/>
              <a:t>minulost - </a:t>
            </a:r>
            <a:r>
              <a:rPr lang="cs-CZ" dirty="0"/>
              <a:t>a je potřeba vytvářet rezervy nebo zdroje pro krytí nenadálých výdajů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12101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908720"/>
            <a:ext cx="691276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Otázky:</a:t>
            </a:r>
          </a:p>
          <a:p>
            <a:pPr marL="342900" indent="-342900">
              <a:buAutoNum type="arabicPeriod"/>
            </a:pPr>
            <a:r>
              <a:rPr lang="cs-CZ" dirty="0" smtClean="0"/>
              <a:t>Čím je způsoben tok peněz v podniku?</a:t>
            </a:r>
          </a:p>
          <a:p>
            <a:pPr marL="342900" indent="-342900">
              <a:buAutoNum type="arabicPeriod"/>
            </a:pPr>
            <a:r>
              <a:rPr lang="cs-CZ" dirty="0" smtClean="0"/>
              <a:t>Uveďte konkrétní příklady nákladů podniku.</a:t>
            </a:r>
          </a:p>
          <a:p>
            <a:pPr marL="342900" indent="-342900">
              <a:buAutoNum type="arabicPeriod"/>
            </a:pPr>
            <a:r>
              <a:rPr lang="cs-CZ" dirty="0" smtClean="0"/>
              <a:t>Uveďte konkrétní příklady výnosů podniku.</a:t>
            </a:r>
          </a:p>
          <a:p>
            <a:pPr marL="342900" indent="-342900">
              <a:buAutoNum type="arabicPeriod"/>
            </a:pPr>
            <a:r>
              <a:rPr lang="cs-CZ" dirty="0" smtClean="0"/>
              <a:t>Pomocí čeho se zjišťuje skutečný stav finančních prostředků?</a:t>
            </a:r>
          </a:p>
          <a:p>
            <a:pPr marL="342900" indent="-342900"/>
            <a:endParaRPr lang="cs-CZ" dirty="0" smtClean="0"/>
          </a:p>
          <a:p>
            <a:pPr marL="342900" indent="-342900"/>
            <a:endParaRPr lang="cs-CZ" dirty="0" smtClean="0"/>
          </a:p>
          <a:p>
            <a:pPr marL="342900" indent="-342900"/>
            <a:endParaRPr lang="cs-CZ" dirty="0" smtClean="0"/>
          </a:p>
          <a:p>
            <a:pPr marL="342900" indent="-342900"/>
            <a:endParaRPr lang="cs-CZ" dirty="0" smtClean="0"/>
          </a:p>
          <a:p>
            <a:pPr marL="342900" indent="-342900"/>
            <a:endParaRPr lang="cs-CZ" dirty="0" smtClean="0"/>
          </a:p>
          <a:p>
            <a:pPr marL="342900" indent="-342900"/>
            <a:endParaRPr lang="cs-CZ" dirty="0" smtClean="0"/>
          </a:p>
          <a:p>
            <a:pPr marL="342900" indent="-342900"/>
            <a:r>
              <a:rPr lang="cs-CZ" dirty="0" smtClean="0"/>
              <a:t>Zdroje:</a:t>
            </a:r>
          </a:p>
          <a:p>
            <a:pPr marL="342900" indent="-342900"/>
            <a:r>
              <a:rPr lang="cs-CZ" dirty="0" smtClean="0"/>
              <a:t>ZLÁMAL, Jaroslav a Zdeněk MENDL. </a:t>
            </a:r>
            <a:r>
              <a:rPr lang="cs-CZ" i="1" dirty="0" smtClean="0"/>
              <a:t>Ekonomie nejen k maturitě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2., </a:t>
            </a:r>
            <a:r>
              <a:rPr lang="cs-CZ" dirty="0" err="1" smtClean="0"/>
              <a:t>aktualiz</a:t>
            </a:r>
            <a:r>
              <a:rPr lang="cs-CZ" dirty="0" smtClean="0"/>
              <a:t>. Kralice na Hané: </a:t>
            </a:r>
            <a:r>
              <a:rPr lang="cs-CZ" dirty="0" err="1" smtClean="0"/>
              <a:t>Computer</a:t>
            </a:r>
            <a:r>
              <a:rPr lang="cs-CZ" dirty="0" smtClean="0"/>
              <a:t> Media, 2009, 136 s. ISBN 978-80-86686-99-8.</a:t>
            </a:r>
          </a:p>
          <a:p>
            <a:pPr marL="342900" indent="-342900"/>
            <a:endParaRPr lang="cs-CZ" dirty="0" smtClean="0"/>
          </a:p>
          <a:p>
            <a:pPr marL="342900" indent="-342900"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</TotalTime>
  <Words>87</Words>
  <Application>Microsoft Office PowerPoint</Application>
  <PresentationFormat>Předvádění na obrazovce (4:3)</PresentationFormat>
  <Paragraphs>57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Snímek 2</vt:lpstr>
      <vt:lpstr>Ekonomika podniku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Dum</cp:lastModifiedBy>
  <cp:revision>5</cp:revision>
  <dcterms:created xsi:type="dcterms:W3CDTF">2013-12-12T18:32:34Z</dcterms:created>
  <dcterms:modified xsi:type="dcterms:W3CDTF">2014-10-06T10:21:10Z</dcterms:modified>
</cp:coreProperties>
</file>