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72" r:id="rId3"/>
    <p:sldId id="256" r:id="rId4"/>
    <p:sldId id="265" r:id="rId5"/>
    <p:sldId id="266" r:id="rId6"/>
    <p:sldId id="267" r:id="rId7"/>
    <p:sldId id="268" r:id="rId8"/>
    <p:sldId id="269" r:id="rId9"/>
    <p:sldId id="270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3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21467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VY_32_INOVACE_EK_187          </a:t>
            </a:r>
            <a:endParaRPr lang="cs-CZ" dirty="0"/>
          </a:p>
          <a:p>
            <a:r>
              <a:rPr lang="cs-CZ" b="1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/>
              <a:t>Materiál slouží k </a:t>
            </a:r>
            <a:r>
              <a:rPr lang="cs-CZ" dirty="0" smtClean="0"/>
              <a:t>výkladu a k aplikaci na konkrétních příkladech.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hodiny </a:t>
            </a:r>
            <a:r>
              <a:rPr lang="cs-CZ" dirty="0" smtClean="0"/>
              <a:t>a pochopení látky na názorných příkladech.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438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5052545"/>
            <a:ext cx="5906517" cy="882119"/>
          </a:xfrm>
        </p:spPr>
        <p:txBody>
          <a:bodyPr>
            <a:normAutofit/>
          </a:bodyPr>
          <a:lstStyle/>
          <a:p>
            <a:r>
              <a:rPr lang="cs-CZ" sz="3600" dirty="0"/>
              <a:t>7</a:t>
            </a:r>
            <a:r>
              <a:rPr lang="cs-CZ" sz="3600" b="1" dirty="0" smtClean="0"/>
              <a:t>. </a:t>
            </a:r>
            <a:r>
              <a:rPr lang="cs-CZ" sz="3600" b="1" dirty="0" smtClean="0"/>
              <a:t>Majetek podniku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360049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889844"/>
            <a:ext cx="6984776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Majetek podniku a jeho pořizování</a:t>
            </a:r>
          </a:p>
          <a:p>
            <a:r>
              <a:rPr lang="cs-CZ" cap="all" dirty="0"/>
              <a:t> </a:t>
            </a:r>
            <a:endParaRPr lang="cs-CZ" dirty="0"/>
          </a:p>
          <a:p>
            <a:r>
              <a:rPr lang="cs-CZ" cap="all" dirty="0"/>
              <a:t>= </a:t>
            </a:r>
            <a:r>
              <a:rPr lang="cs-CZ" dirty="0"/>
              <a:t>podstatná součást všech hospodářských prostředků, kterými každý podnik disponuje a které využívá pro svou podnikatelskou činnost</a:t>
            </a:r>
          </a:p>
          <a:p>
            <a:r>
              <a:rPr lang="cs-CZ" dirty="0"/>
              <a:t> 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majetek podniku se liší podle druhu a formy podnikání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každá firma musí mít ke své činnosti i zdroje ( viz zdroje financování)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každá firma nutně potřebuje </a:t>
            </a:r>
            <a:r>
              <a:rPr lang="cs-CZ" b="1" dirty="0"/>
              <a:t>výrobní prostředky a finanční kapitál  </a:t>
            </a:r>
            <a:r>
              <a:rPr lang="cs-CZ" b="1" dirty="0">
                <a:sym typeface="Wingdings"/>
              </a:rPr>
              <a:t>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ym typeface="Wingdings"/>
              </a:rPr>
              <a:t></a:t>
            </a:r>
            <a:r>
              <a:rPr lang="cs-CZ" b="1" dirty="0"/>
              <a:t> ve spojení s prací, přírodou a s ostatními kapitálovými zdroji vznikají větší hodnoty, než jaké byly vloženy do hospodářského procesu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9412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1582341"/>
            <a:ext cx="648072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Členění majetku</a:t>
            </a:r>
          </a:p>
          <a:p>
            <a:r>
              <a:rPr lang="cs-CZ" sz="2400" b="1" dirty="0"/>
              <a:t> </a:t>
            </a:r>
          </a:p>
          <a:p>
            <a:pPr lvl="0"/>
            <a:r>
              <a:rPr lang="cs-CZ" b="1" dirty="0"/>
              <a:t>peněžní majetek</a:t>
            </a:r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peníze v hotovosti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peníze bezhotovostní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peníze v jiných formách – dlouhodobé spořící účty, akcie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obligace, peníze zapůjčené jinému podnikateli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b="1" dirty="0"/>
              <a:t>věcný majetek</a:t>
            </a:r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oběžný majetek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dlouhodobý majetek</a:t>
            </a:r>
          </a:p>
        </p:txBody>
      </p:sp>
    </p:spTree>
    <p:extLst>
      <p:ext uri="{BB962C8B-B14F-4D97-AF65-F5344CB8AC3E}">
        <p14:creationId xmlns="" xmlns:p14="http://schemas.microsoft.com/office/powerpoint/2010/main" val="397352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484784"/>
            <a:ext cx="72008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Oběžný </a:t>
            </a:r>
            <a:r>
              <a:rPr lang="cs-CZ" sz="2400" b="1" dirty="0" smtClean="0"/>
              <a:t>majetek</a:t>
            </a:r>
          </a:p>
          <a:p>
            <a:endParaRPr lang="cs-CZ" sz="2400" b="1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je v neustálém pohybu, jeho výše a hodnota se neustále mění (patří sem i peníze)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mění svoji formu (peníze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materiál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výrobek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pohledávka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peníze)</a:t>
            </a:r>
          </a:p>
          <a:p>
            <a:endParaRPr lang="cs-CZ" dirty="0"/>
          </a:p>
          <a:p>
            <a:r>
              <a:rPr lang="cs-CZ" b="1" dirty="0"/>
              <a:t>Druhy OM: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/>
              <a:t>1</a:t>
            </a:r>
            <a:r>
              <a:rPr lang="cs-CZ" b="1" dirty="0" smtClean="0"/>
              <a:t>. </a:t>
            </a:r>
            <a:r>
              <a:rPr lang="cs-CZ" b="1" dirty="0"/>
              <a:t>drobný hmotný a nehmotný majetek</a:t>
            </a:r>
            <a:endParaRPr lang="cs-CZ" dirty="0"/>
          </a:p>
          <a:p>
            <a:r>
              <a:rPr lang="cs-CZ" dirty="0"/>
              <a:t>- vybavení firmy, které nemusí přímo souviset s výrobou – nábytek, software</a:t>
            </a:r>
          </a:p>
          <a:p>
            <a:r>
              <a:rPr lang="cs-CZ" dirty="0"/>
              <a:t>- limitem je z účetního hlediska pořizovací cena (u hmotného 40 000,- , u nehmotného 60 000,-)</a:t>
            </a:r>
          </a:p>
        </p:txBody>
      </p:sp>
    </p:spTree>
    <p:extLst>
      <p:ext uri="{BB962C8B-B14F-4D97-AF65-F5344CB8AC3E}">
        <p14:creationId xmlns="" xmlns:p14="http://schemas.microsoft.com/office/powerpoint/2010/main" val="417775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166843"/>
            <a:ext cx="662473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zásoby – </a:t>
            </a:r>
            <a:r>
              <a:rPr lang="cs-CZ" dirty="0"/>
              <a:t>často je v nich uložena značná hodnota</a:t>
            </a:r>
          </a:p>
          <a:p>
            <a:r>
              <a:rPr lang="cs-CZ" dirty="0"/>
              <a:t>- je nutné udržovat jejich vhodnou výši tak, aby nebylo ohroženo hospodaření podniku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nakoupený materiál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vlastní vyrobený materiál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zboží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náhradní díly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pomocné látky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suroviny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obaly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provozní látky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nedokončená výroba, polotovary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výrobky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/>
              <a:t>zvířata</a:t>
            </a:r>
          </a:p>
          <a:p>
            <a:pPr marL="285750" lvl="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lvl="0" indent="-285750"/>
            <a:r>
              <a:rPr lang="cs-CZ" b="1" dirty="0" smtClean="0"/>
              <a:t>ÚKOL:</a:t>
            </a:r>
            <a:r>
              <a:rPr lang="cs-CZ" dirty="0" smtClean="0"/>
              <a:t> </a:t>
            </a:r>
          </a:p>
          <a:p>
            <a:pPr marL="285750" lvl="0" indent="-285750"/>
            <a:r>
              <a:rPr lang="cs-CZ" dirty="0" smtClean="0"/>
              <a:t>Vymyslete konkrétní příklady ke každému druhu zásob.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6358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7344816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Dlouhodobý majetek</a:t>
            </a:r>
            <a:endParaRPr lang="cs-CZ" sz="24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b="1" dirty="0"/>
              <a:t>hmotný - DHM</a:t>
            </a:r>
            <a:endParaRPr lang="cs-CZ" sz="24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b="1" dirty="0"/>
              <a:t>nehmotný - DNM</a:t>
            </a:r>
            <a:endParaRPr lang="cs-CZ" sz="24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b="1" dirty="0"/>
              <a:t>finanční - DFM</a:t>
            </a:r>
            <a:endParaRPr lang="cs-CZ" sz="2400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 smtClean="0"/>
              <a:t>DHM</a:t>
            </a:r>
          </a:p>
          <a:p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pozemky, stavby včetně budov, byty, nebytové prostory, umělecká díla s sbírky bez ohledu na jejich pořizovací hodnotu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samostatné movité věci a soubor movitých věcí, u kterých ocenění jedné položky  převyšuje 40 000,- Kč, s dobou použitelnosti delší než 1 rok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198964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340768"/>
            <a:ext cx="640871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DNM</a:t>
            </a:r>
          </a:p>
          <a:p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nehmotné výsledky výzkumu a vývoje, software a ocenitelná práva do 60 000,- Kč s dobou použitelnosti delší než 1 rok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licence, know-how, goodwill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r>
              <a:rPr lang="cs-CZ" b="1" dirty="0" smtClean="0"/>
              <a:t>DFM</a:t>
            </a:r>
          </a:p>
          <a:p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dlouhodobé cenné papíry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neodpisují se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minimální cena není stanovena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doba použitelnosti delší než 1 rok</a:t>
            </a:r>
          </a:p>
        </p:txBody>
      </p:sp>
    </p:spTree>
    <p:extLst>
      <p:ext uri="{BB962C8B-B14F-4D97-AF65-F5344CB8AC3E}">
        <p14:creationId xmlns="" xmlns:p14="http://schemas.microsoft.com/office/powerpoint/2010/main" val="162009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24744"/>
            <a:ext cx="65527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Zdroje:</a:t>
            </a:r>
          </a:p>
          <a:p>
            <a:pPr marL="342900" indent="-342900"/>
            <a:r>
              <a:rPr lang="cs-CZ" dirty="0" smtClean="0"/>
              <a:t>ZLÁMAL, Jaroslav a Zdeněk MENDL. </a:t>
            </a:r>
            <a:r>
              <a:rPr lang="cs-CZ" i="1" dirty="0" smtClean="0"/>
              <a:t>Ekonomie nejen k maturitě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Media, 2009, 136 s. ISBN 978-80-86686-99-8.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29145</TotalTime>
  <Words>74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Snímek 2</vt:lpstr>
      <vt:lpstr>Ekonomika podniku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Začínáme podnikat</dc:title>
  <dc:creator>Pavlína</dc:creator>
  <cp:lastModifiedBy>PC Učebna</cp:lastModifiedBy>
  <cp:revision>29</cp:revision>
  <dcterms:created xsi:type="dcterms:W3CDTF">2013-06-02T12:26:34Z</dcterms:created>
  <dcterms:modified xsi:type="dcterms:W3CDTF">2013-12-19T09:35:14Z</dcterms:modified>
</cp:coreProperties>
</file>