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8" r:id="rId2"/>
    <p:sldId id="269" r:id="rId3"/>
    <p:sldId id="256" r:id="rId4"/>
    <p:sldId id="265" r:id="rId5"/>
    <p:sldId id="266" r:id="rId6"/>
    <p:sldId id="267" r:id="rId7"/>
    <p:sldId id="27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33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zakony.centrum.cz/zakon-o-ucetnictvi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49233" y="5634216"/>
            <a:ext cx="287450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Ekonomika podniku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888683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b="1" dirty="0" smtClean="0"/>
              <a:t>Škola</a:t>
            </a:r>
            <a:r>
              <a:rPr lang="cs-CZ" b="1" dirty="0"/>
              <a:t>: </a:t>
            </a:r>
            <a:r>
              <a:rPr lang="cs-CZ" dirty="0"/>
              <a:t>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VY_32_INOVACE_EK_188          </a:t>
            </a:r>
            <a:endParaRPr lang="cs-CZ" dirty="0"/>
          </a:p>
          <a:p>
            <a:r>
              <a:rPr lang="cs-CZ" b="1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b="1" dirty="0" err="1"/>
              <a:t>Tématický</a:t>
            </a:r>
            <a:r>
              <a:rPr lang="cs-CZ" b="1" dirty="0"/>
              <a:t> okruh: </a:t>
            </a:r>
            <a:r>
              <a:rPr lang="cs-CZ" dirty="0" smtClean="0"/>
              <a:t>Ekonomika podniku</a:t>
            </a:r>
            <a:endParaRPr lang="cs-CZ" dirty="0"/>
          </a:p>
          <a:p>
            <a:r>
              <a:rPr lang="cs-CZ" b="1" dirty="0"/>
              <a:t>Ročník: </a:t>
            </a:r>
            <a:r>
              <a:rPr lang="cs-CZ" dirty="0"/>
              <a:t>1. a 2. Obor Podnikání</a:t>
            </a:r>
          </a:p>
          <a:p>
            <a:r>
              <a:rPr lang="cs-CZ" b="1" dirty="0"/>
              <a:t>Datum tvorby: </a:t>
            </a:r>
            <a:r>
              <a:rPr lang="cs-CZ" dirty="0" smtClean="0"/>
              <a:t>Září 2013</a:t>
            </a:r>
            <a:endParaRPr lang="cs-CZ" dirty="0"/>
          </a:p>
          <a:p>
            <a:r>
              <a:rPr lang="cs-CZ" b="1" dirty="0"/>
              <a:t>Anotace: </a:t>
            </a:r>
            <a:r>
              <a:rPr lang="cs-CZ" dirty="0"/>
              <a:t>Materiál slouží k </a:t>
            </a:r>
            <a:r>
              <a:rPr lang="cs-CZ" dirty="0" smtClean="0"/>
              <a:t>výkladu a propojení látky s předmětem účetnictví</a:t>
            </a:r>
            <a:endParaRPr lang="cs-CZ" dirty="0"/>
          </a:p>
          <a:p>
            <a:r>
              <a:rPr lang="cs-CZ" b="1" dirty="0"/>
              <a:t>Metodický pokyn</a:t>
            </a:r>
            <a:r>
              <a:rPr lang="cs-CZ" b="1" dirty="0" smtClean="0"/>
              <a:t>: </a:t>
            </a:r>
            <a:r>
              <a:rPr lang="cs-CZ" dirty="0" smtClean="0"/>
              <a:t>Prezentace </a:t>
            </a:r>
            <a:r>
              <a:rPr lang="cs-CZ" dirty="0"/>
              <a:t>je určena jako výklad do hodiny </a:t>
            </a:r>
            <a:r>
              <a:rPr lang="cs-CZ" dirty="0" smtClean="0"/>
              <a:t>a k nahlédnutí do zákona o účetnictví.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65750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Ekonomika podniku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4" y="5052545"/>
            <a:ext cx="5906517" cy="882119"/>
          </a:xfrm>
        </p:spPr>
        <p:txBody>
          <a:bodyPr>
            <a:normAutofit/>
          </a:bodyPr>
          <a:lstStyle/>
          <a:p>
            <a:r>
              <a:rPr lang="cs-CZ" sz="3600" dirty="0" smtClean="0"/>
              <a:t>8</a:t>
            </a:r>
            <a:r>
              <a:rPr lang="cs-CZ" sz="3600" b="1" dirty="0" smtClean="0"/>
              <a:t>. </a:t>
            </a:r>
            <a:r>
              <a:rPr lang="cs-CZ" sz="3600" b="1" dirty="0" smtClean="0"/>
              <a:t>Majetek podniku 2</a:t>
            </a:r>
            <a:endParaRPr lang="cs-CZ" sz="3600" b="1" dirty="0"/>
          </a:p>
        </p:txBody>
      </p:sp>
    </p:spTree>
    <p:extLst>
      <p:ext uri="{BB962C8B-B14F-4D97-AF65-F5344CB8AC3E}">
        <p14:creationId xmlns="" xmlns:p14="http://schemas.microsoft.com/office/powerpoint/2010/main" val="3600496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980728"/>
            <a:ext cx="7272808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Stanovení hodnoty DM</a:t>
            </a:r>
            <a:endParaRPr lang="cs-CZ" sz="2400" dirty="0"/>
          </a:p>
          <a:p>
            <a:pPr lvl="0"/>
            <a:r>
              <a:rPr lang="cs-CZ" dirty="0"/>
              <a:t>je nutné dodržet věrohodnost – mělo by </a:t>
            </a:r>
            <a:r>
              <a:rPr lang="cs-CZ" dirty="0" smtClean="0"/>
              <a:t>se vycházet </a:t>
            </a:r>
            <a:r>
              <a:rPr lang="cs-CZ" dirty="0"/>
              <a:t>z ceny pořízení</a:t>
            </a:r>
          </a:p>
          <a:p>
            <a:r>
              <a:rPr lang="cs-CZ" dirty="0"/>
              <a:t> </a:t>
            </a:r>
          </a:p>
          <a:p>
            <a:pPr lvl="0"/>
            <a:r>
              <a:rPr lang="cs-CZ" b="1" dirty="0"/>
              <a:t>Pořizovací cena</a:t>
            </a:r>
            <a:endParaRPr lang="cs-CZ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čistá cena majetku, navýšená o další výdaje, které souvisejí s jeho pořízením – doprava, montáž apod.</a:t>
            </a:r>
          </a:p>
          <a:p>
            <a:r>
              <a:rPr lang="cs-CZ" dirty="0"/>
              <a:t> </a:t>
            </a:r>
          </a:p>
          <a:p>
            <a:pPr lvl="0"/>
            <a:r>
              <a:rPr lang="cs-CZ" b="1" dirty="0"/>
              <a:t>Cena pořízení</a:t>
            </a:r>
            <a:endParaRPr lang="cs-CZ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cena bez vedlejších nákladů – většinou finanční investice</a:t>
            </a:r>
          </a:p>
          <a:p>
            <a:r>
              <a:rPr lang="cs-CZ" dirty="0"/>
              <a:t> </a:t>
            </a:r>
          </a:p>
          <a:p>
            <a:pPr lvl="0"/>
            <a:r>
              <a:rPr lang="cs-CZ" b="1" dirty="0"/>
              <a:t>Vlastní náklady</a:t>
            </a:r>
            <a:endParaRPr lang="cs-CZ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vytvoření majetku vlastními silami</a:t>
            </a:r>
          </a:p>
          <a:p>
            <a:r>
              <a:rPr lang="cs-CZ" dirty="0"/>
              <a:t> </a:t>
            </a:r>
          </a:p>
          <a:p>
            <a:pPr lvl="0"/>
            <a:r>
              <a:rPr lang="cs-CZ" b="1" dirty="0"/>
              <a:t>Reprodukční cena</a:t>
            </a:r>
            <a:endParaRPr lang="cs-CZ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u darovaného či později zaúčtovaného majetku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stanovena soudním znalcem nebo zvláštními předpisy</a:t>
            </a:r>
          </a:p>
        </p:txBody>
      </p:sp>
    </p:spTree>
    <p:extLst>
      <p:ext uri="{BB962C8B-B14F-4D97-AF65-F5344CB8AC3E}">
        <p14:creationId xmlns="" xmlns:p14="http://schemas.microsoft.com/office/powerpoint/2010/main" val="2441138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908720"/>
            <a:ext cx="7200800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Opotřebení DM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postupné snižování původní hodnoty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pomalá ztráta jeho užitných vlastností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je důsledkem jeho činnosti i nečinnosti</a:t>
            </a:r>
          </a:p>
          <a:p>
            <a:r>
              <a:rPr lang="cs-CZ" dirty="0"/>
              <a:t> </a:t>
            </a:r>
          </a:p>
          <a:p>
            <a:pPr lvl="0"/>
            <a:r>
              <a:rPr lang="cs-CZ" b="1" dirty="0"/>
              <a:t>Fyzické opotřebení</a:t>
            </a:r>
            <a:endParaRPr lang="cs-CZ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každá věc má svůj fyzický limit a dobu používání – doba životnosti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působení fyzických a přírodních vlivů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rychlosti a intenzitě lze předcházet vhodnou údržbou, kontrolou a opravami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stroj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snižuje se výkonnost, zvyšuje poruchovost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budova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chátrá, zvyšuje se nutnost oprav a rekonstrukcí</a:t>
            </a:r>
          </a:p>
          <a:p>
            <a:r>
              <a:rPr lang="cs-CZ" dirty="0"/>
              <a:t> </a:t>
            </a:r>
          </a:p>
          <a:p>
            <a:pPr lvl="0"/>
            <a:r>
              <a:rPr lang="cs-CZ" b="1" dirty="0"/>
              <a:t>Morální opotřebení</a:t>
            </a:r>
            <a:endParaRPr lang="cs-CZ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postupné zastarávání vlastností DM – technické a technologické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zvyšuje se spotřeba či technologicky nestačí na moderní DM, nevyhovuje normám ...</a:t>
            </a:r>
          </a:p>
        </p:txBody>
      </p:sp>
    </p:spTree>
    <p:extLst>
      <p:ext uri="{BB962C8B-B14F-4D97-AF65-F5344CB8AC3E}">
        <p14:creationId xmlns="" xmlns:p14="http://schemas.microsoft.com/office/powerpoint/2010/main" val="246407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692696"/>
            <a:ext cx="6984776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Odpisy DM</a:t>
            </a:r>
            <a:endParaRPr lang="cs-CZ" sz="24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peněžní vyjádření opotřebení dlouhodobého hmotného a nehmotného majetku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je to </a:t>
            </a:r>
            <a:r>
              <a:rPr lang="cs-CZ" b="1" dirty="0"/>
              <a:t>náklad</a:t>
            </a:r>
            <a:endParaRPr lang="cs-CZ" dirty="0"/>
          </a:p>
          <a:p>
            <a:r>
              <a:rPr lang="cs-CZ" b="1" dirty="0"/>
              <a:t> </a:t>
            </a:r>
            <a:endParaRPr lang="cs-CZ" dirty="0"/>
          </a:p>
          <a:p>
            <a:pPr lvl="0"/>
            <a:r>
              <a:rPr lang="cs-CZ" b="1" dirty="0"/>
              <a:t>Účetní – </a:t>
            </a:r>
            <a:r>
              <a:rPr lang="cs-CZ" dirty="0"/>
              <a:t>jsou dány dobou ekonomické životnosti majetku – tzn. čas, po který je vhodné efektivně využívat majetek pro danou firmu</a:t>
            </a:r>
          </a:p>
          <a:p>
            <a:pPr lvl="0"/>
            <a:r>
              <a:rPr lang="cs-CZ" b="1" dirty="0"/>
              <a:t>Daňové – rovnoměrné a zrychlené </a:t>
            </a:r>
            <a:r>
              <a:rPr lang="cs-CZ" b="1" dirty="0" smtClean="0"/>
              <a:t>– </a:t>
            </a:r>
            <a:r>
              <a:rPr lang="cs-CZ" b="1" dirty="0"/>
              <a:t>6 odpisových </a:t>
            </a:r>
            <a:r>
              <a:rPr lang="cs-CZ" b="1" dirty="0" smtClean="0"/>
              <a:t>skupin</a:t>
            </a:r>
          </a:p>
          <a:p>
            <a:pPr lvl="0"/>
            <a:endParaRPr lang="cs-CZ" dirty="0"/>
          </a:p>
          <a:p>
            <a:r>
              <a:rPr lang="cs-CZ" b="1" dirty="0"/>
              <a:t>Pravidla:</a:t>
            </a:r>
            <a:endParaRPr lang="cs-CZ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DM se odepisuje nejvýše do vstupní ceny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DM odpisuje poplatník, který má k tomuto majetku vlastnické právo nebo právo hospodaření – vlastník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daňové odpisy se vyjadřují jako roční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odpisy se zaokrouhlují na celé koruny nahoru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odpisování je právo poplatníka, nikoliv povinnost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odpisování lze i přerušit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odpisovat lze pouze majetek, který je evidován </a:t>
            </a:r>
          </a:p>
        </p:txBody>
      </p:sp>
    </p:spTree>
    <p:extLst>
      <p:ext uri="{BB962C8B-B14F-4D97-AF65-F5344CB8AC3E}">
        <p14:creationId xmlns="" xmlns:p14="http://schemas.microsoft.com/office/powerpoint/2010/main" val="1550154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08720"/>
            <a:ext cx="7056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Odkazy:</a:t>
            </a:r>
          </a:p>
          <a:p>
            <a:r>
              <a:rPr lang="cs-CZ" dirty="0" smtClean="0">
                <a:hlinkClick r:id="rId2"/>
              </a:rPr>
              <a:t>http://zakony.centrum.cz/zakon-o-ucetnictvi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29139</TotalTime>
  <Words>72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Ekonomika podniku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Začínáme podnikat</dc:title>
  <dc:creator>Pavlína</dc:creator>
  <cp:lastModifiedBy>PC Učebna</cp:lastModifiedBy>
  <cp:revision>29</cp:revision>
  <dcterms:created xsi:type="dcterms:W3CDTF">2013-06-02T12:26:34Z</dcterms:created>
  <dcterms:modified xsi:type="dcterms:W3CDTF">2013-12-19T09:35:34Z</dcterms:modified>
</cp:coreProperties>
</file>