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4" r:id="rId2"/>
    <p:sldId id="263" r:id="rId3"/>
    <p:sldId id="256" r:id="rId4"/>
    <p:sldId id="265" r:id="rId5"/>
    <p:sldId id="266" r:id="rId6"/>
    <p:sldId id="267" r:id="rId7"/>
    <p:sldId id="268" r:id="rId8"/>
    <p:sldId id="26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080" y="-7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DBC50583-4DC9-40BE-8142-F5CFFFED5460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BC50583-4DC9-40BE-8142-F5CFFFED5460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BC50583-4DC9-40BE-8142-F5CFFFED5460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50583-4DC9-40BE-8142-F5CFFFED5460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50583-4DC9-40BE-8142-F5CFFFED5460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BC50583-4DC9-40BE-8142-F5CFFFED5460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50583-4DC9-40BE-8142-F5CFFFED5460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BC50583-4DC9-40BE-8142-F5CFFFED5460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BC50583-4DC9-40BE-8142-F5CFFFED5460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50583-4DC9-40BE-8142-F5CFFFED5460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50583-4DC9-40BE-8142-F5CFFFED5460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BC50583-4DC9-40BE-8142-F5CFFFED5460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31457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5"/>
          <p:cNvSpPr>
            <a:spLocks noChangeArrowheads="1"/>
          </p:cNvSpPr>
          <p:nvPr/>
        </p:nvSpPr>
        <p:spPr bwMode="auto">
          <a:xfrm>
            <a:off x="2684834" y="2316381"/>
            <a:ext cx="4083426" cy="1600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 STŘEDNÍ ODBORNÉ UČILIŠTĚ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T.G. MASARYKA 4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3249235" y="5634216"/>
            <a:ext cx="2874506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Ekonomika podniku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14404" y="4221088"/>
            <a:ext cx="5224283" cy="905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5412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88640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27272" y="1897544"/>
            <a:ext cx="7416824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/>
              <a:t>DIGITÁLNÍ UČEBNÍ MATERIÁL</a:t>
            </a:r>
            <a:endParaRPr lang="cs-CZ" dirty="0"/>
          </a:p>
          <a:p>
            <a:pPr algn="ctr"/>
            <a:r>
              <a:rPr lang="cs-CZ" b="1" dirty="0" err="1"/>
              <a:t>Č.projektu</a:t>
            </a:r>
            <a:r>
              <a:rPr lang="cs-CZ" b="1" dirty="0"/>
              <a:t> : CZ.1.07/1.5.00/34.0921</a:t>
            </a:r>
            <a:endParaRPr lang="cs-CZ" dirty="0"/>
          </a:p>
          <a:p>
            <a:r>
              <a:rPr lang="cs-CZ" b="1" dirty="0"/>
              <a:t> </a:t>
            </a:r>
            <a:endParaRPr lang="cs-CZ" dirty="0"/>
          </a:p>
          <a:p>
            <a:r>
              <a:rPr lang="cs-CZ" b="1" dirty="0" smtClean="0"/>
              <a:t>Škola</a:t>
            </a:r>
            <a:r>
              <a:rPr lang="cs-CZ" b="1" dirty="0"/>
              <a:t>:</a:t>
            </a:r>
            <a:r>
              <a:rPr lang="cs-CZ" dirty="0"/>
              <a:t> 	</a:t>
            </a:r>
            <a:r>
              <a:rPr lang="cs-CZ" dirty="0" smtClean="0"/>
              <a:t>Střední </a:t>
            </a:r>
            <a:r>
              <a:rPr lang="cs-CZ" dirty="0"/>
              <a:t>odborná škola a Střední odborné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učiliště, </a:t>
            </a:r>
            <a:r>
              <a:rPr lang="cs-CZ" dirty="0"/>
              <a:t>Městec Králové, T.G. Masaryka 4 </a:t>
            </a:r>
          </a:p>
          <a:p>
            <a:r>
              <a:rPr lang="cs-CZ" dirty="0"/>
              <a:t> </a:t>
            </a:r>
          </a:p>
          <a:p>
            <a:r>
              <a:rPr lang="cs-CZ" b="1" dirty="0"/>
              <a:t>Název materiálu:</a:t>
            </a:r>
            <a:r>
              <a:rPr lang="cs-CZ" dirty="0"/>
              <a:t> </a:t>
            </a:r>
            <a:r>
              <a:rPr lang="cs-CZ" dirty="0" smtClean="0"/>
              <a:t>VY_32_INOVACE_EK_189            </a:t>
            </a:r>
            <a:endParaRPr lang="cs-CZ" dirty="0"/>
          </a:p>
          <a:p>
            <a:r>
              <a:rPr lang="cs-CZ" b="1" dirty="0"/>
              <a:t>Autor:</a:t>
            </a:r>
            <a:r>
              <a:rPr lang="cs-CZ" dirty="0"/>
              <a:t> </a:t>
            </a:r>
            <a:r>
              <a:rPr lang="cs-CZ" dirty="0" smtClean="0"/>
              <a:t>Bc. Pavlína Kánská</a:t>
            </a:r>
            <a:endParaRPr lang="cs-CZ" dirty="0"/>
          </a:p>
          <a:p>
            <a:r>
              <a:rPr lang="cs-CZ" b="1" dirty="0" err="1"/>
              <a:t>Tématický</a:t>
            </a:r>
            <a:r>
              <a:rPr lang="cs-CZ" b="1" dirty="0"/>
              <a:t> okruh: </a:t>
            </a:r>
            <a:r>
              <a:rPr lang="cs-CZ" dirty="0" smtClean="0"/>
              <a:t>Ekonomika</a:t>
            </a:r>
            <a:endParaRPr lang="cs-CZ" dirty="0"/>
          </a:p>
          <a:p>
            <a:r>
              <a:rPr lang="cs-CZ" b="1" dirty="0"/>
              <a:t>Ročník: </a:t>
            </a:r>
            <a:r>
              <a:rPr lang="cs-CZ" dirty="0"/>
              <a:t>1. a 2. Obor </a:t>
            </a:r>
            <a:r>
              <a:rPr lang="cs-CZ" dirty="0" smtClean="0"/>
              <a:t>Podnikání</a:t>
            </a:r>
            <a:endParaRPr lang="cs-CZ" dirty="0"/>
          </a:p>
          <a:p>
            <a:r>
              <a:rPr lang="cs-CZ" b="1" dirty="0"/>
              <a:t>Anotace:</a:t>
            </a:r>
            <a:r>
              <a:rPr lang="cs-CZ" dirty="0"/>
              <a:t> </a:t>
            </a:r>
            <a:r>
              <a:rPr lang="cs-CZ" dirty="0" smtClean="0"/>
              <a:t>Materiál slouží k výkladu a následnému zkontrolování pochopení látky.</a:t>
            </a:r>
            <a:endParaRPr lang="cs-CZ" dirty="0"/>
          </a:p>
          <a:p>
            <a:r>
              <a:rPr lang="cs-CZ" b="1" dirty="0"/>
              <a:t>Metodický pokyn</a:t>
            </a:r>
            <a:r>
              <a:rPr lang="cs-CZ" b="1" dirty="0" smtClean="0"/>
              <a:t>: </a:t>
            </a:r>
            <a:r>
              <a:rPr lang="cs-CZ" dirty="0" smtClean="0"/>
              <a:t>Prezentace je určena jako výklad do hodiny. Po výkladu následují kontrolní otázky.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7009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Ekonomika podniku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3794" y="5052545"/>
            <a:ext cx="5906517" cy="882119"/>
          </a:xfrm>
        </p:spPr>
        <p:txBody>
          <a:bodyPr>
            <a:normAutofit/>
          </a:bodyPr>
          <a:lstStyle/>
          <a:p>
            <a:r>
              <a:rPr lang="cs-CZ" sz="3600" dirty="0"/>
              <a:t>9</a:t>
            </a:r>
            <a:r>
              <a:rPr lang="cs-CZ" sz="3600" b="1" dirty="0" smtClean="0"/>
              <a:t>. Zásobování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xmlns="" val="3600496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avlína\AppData\Local\Microsoft\Windows\Temporary Internet Files\Content.IE5\UFAE2KBH\MC9004324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17593" y="3861048"/>
            <a:ext cx="1841500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63588" y="1340768"/>
            <a:ext cx="7416824" cy="2862322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3600" dirty="0" smtClean="0"/>
              <a:t>Nedílná součást činnosti podniku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sz="36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3600" dirty="0" smtClean="0"/>
              <a:t>Zajišťuje plynulý provoz a výrobu</a:t>
            </a:r>
          </a:p>
          <a:p>
            <a:endParaRPr lang="cs-CZ" sz="3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3600" dirty="0" smtClean="0"/>
              <a:t>Součástí je i skladování zásob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2441138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43608" y="1556792"/>
            <a:ext cx="705678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3600" b="1" dirty="0" smtClean="0"/>
              <a:t>Základní pojmy:</a:t>
            </a:r>
          </a:p>
          <a:p>
            <a:pPr lvl="0"/>
            <a:endParaRPr lang="cs-CZ" b="1" dirty="0"/>
          </a:p>
          <a:p>
            <a:pPr lvl="0"/>
            <a:r>
              <a:rPr lang="cs-CZ" sz="2400" b="1" dirty="0" smtClean="0"/>
              <a:t>běžné </a:t>
            </a:r>
            <a:r>
              <a:rPr lang="cs-CZ" sz="2400" b="1" dirty="0"/>
              <a:t>zásoby </a:t>
            </a:r>
            <a:r>
              <a:rPr lang="cs-CZ" b="1" dirty="0"/>
              <a:t>– </a:t>
            </a:r>
            <a:r>
              <a:rPr lang="cs-CZ" dirty="0"/>
              <a:t>k běžné činnosti, zajišťuje je dodávkový </a:t>
            </a:r>
            <a:r>
              <a:rPr lang="cs-CZ" dirty="0" smtClean="0"/>
              <a:t>cyklus</a:t>
            </a:r>
          </a:p>
          <a:p>
            <a:pPr lvl="0"/>
            <a:endParaRPr lang="cs-CZ" dirty="0"/>
          </a:p>
          <a:p>
            <a:pPr lvl="0"/>
            <a:r>
              <a:rPr lang="cs-CZ" sz="2400" b="1" dirty="0"/>
              <a:t>pojistná zásoba </a:t>
            </a:r>
            <a:r>
              <a:rPr lang="cs-CZ" b="1" dirty="0"/>
              <a:t>– </a:t>
            </a:r>
            <a:r>
              <a:rPr lang="cs-CZ" dirty="0"/>
              <a:t>pokrývá odchylky v termínech </a:t>
            </a:r>
            <a:r>
              <a:rPr lang="cs-CZ" dirty="0" smtClean="0"/>
              <a:t>dodávek</a:t>
            </a:r>
          </a:p>
          <a:p>
            <a:pPr lvl="0"/>
            <a:endParaRPr lang="cs-CZ" dirty="0"/>
          </a:p>
          <a:p>
            <a:pPr lvl="0"/>
            <a:r>
              <a:rPr lang="cs-CZ" sz="2400" b="1" dirty="0"/>
              <a:t>technologická zásoba </a:t>
            </a:r>
            <a:r>
              <a:rPr lang="cs-CZ" b="1" dirty="0"/>
              <a:t>– </a:t>
            </a:r>
            <a:r>
              <a:rPr lang="cs-CZ" dirty="0"/>
              <a:t>nutná v případě přípravy materiálu – sušení, </a:t>
            </a:r>
            <a:r>
              <a:rPr lang="cs-CZ" dirty="0" smtClean="0"/>
              <a:t>barvení</a:t>
            </a:r>
          </a:p>
          <a:p>
            <a:pPr lvl="0"/>
            <a:endParaRPr lang="cs-CZ" dirty="0"/>
          </a:p>
          <a:p>
            <a:r>
              <a:rPr lang="cs-CZ" sz="2400" b="1" dirty="0"/>
              <a:t>dodávkový cyklus </a:t>
            </a:r>
            <a:r>
              <a:rPr lang="cs-CZ" b="1" dirty="0"/>
              <a:t>– </a:t>
            </a:r>
            <a:r>
              <a:rPr lang="cs-CZ" dirty="0"/>
              <a:t>doba mezi dvěma dodávkami</a:t>
            </a:r>
          </a:p>
        </p:txBody>
      </p:sp>
    </p:spTree>
    <p:extLst>
      <p:ext uri="{BB962C8B-B14F-4D97-AF65-F5344CB8AC3E}">
        <p14:creationId xmlns:p14="http://schemas.microsoft.com/office/powerpoint/2010/main" xmlns="" val="246407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836712"/>
            <a:ext cx="7632848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/>
              <a:t>Zásobovací činnost</a:t>
            </a:r>
            <a:endParaRPr lang="cs-CZ" sz="36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s-CZ" dirty="0"/>
              <a:t>pro pořízení zásob je často nutné mít značné množství peněz, proto by měl podnik přesně znát objem potřebného množství </a:t>
            </a:r>
            <a:r>
              <a:rPr lang="cs-CZ" dirty="0" smtClean="0"/>
              <a:t>zásob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cs-CZ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s-CZ" dirty="0"/>
              <a:t>nadbytečné množství zbytečně blokuje peníze a nedostatek brzdí </a:t>
            </a:r>
            <a:r>
              <a:rPr lang="cs-CZ" dirty="0" smtClean="0"/>
              <a:t>výrobu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cs-CZ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s-CZ" dirty="0"/>
              <a:t>abychom mohli vypočítat, je třeba znát: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cs-CZ" dirty="0"/>
              <a:t>počet požadovaných výrobků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cs-CZ" dirty="0"/>
              <a:t>spotřebu materiálu a pomocných látek na výrobu jednoho výrobku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cs-CZ" dirty="0"/>
              <a:t>možnosti a dobu uložení zásob (trvanlivost a bezpečnost ukládání</a:t>
            </a:r>
            <a:r>
              <a:rPr lang="cs-CZ" dirty="0" smtClean="0"/>
              <a:t>)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endParaRPr lang="cs-CZ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s-CZ" dirty="0"/>
              <a:t>zásoby </a:t>
            </a:r>
            <a:r>
              <a:rPr lang="cs-CZ" b="1" dirty="0"/>
              <a:t>nakupujeme</a:t>
            </a:r>
            <a:r>
              <a:rPr lang="cs-CZ" dirty="0"/>
              <a:t> (materiál, zboží) nebo </a:t>
            </a:r>
            <a:r>
              <a:rPr lang="cs-CZ" b="1" dirty="0"/>
              <a:t>vyrábíme</a:t>
            </a:r>
            <a:r>
              <a:rPr lang="cs-CZ" dirty="0"/>
              <a:t> (výrobky, zvířata, polotovary, nedokončená výroba)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0154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187624" y="1124744"/>
            <a:ext cx="705678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/>
              <a:t>Zásobovací činnost zahrnuje</a:t>
            </a:r>
            <a:r>
              <a:rPr lang="cs-CZ" sz="3600" b="1" dirty="0" smtClean="0"/>
              <a:t>:</a:t>
            </a:r>
          </a:p>
          <a:p>
            <a:endParaRPr lang="cs-CZ" sz="36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s-CZ" dirty="0"/>
              <a:t>získání hmotného majetku pro zabezpečení </a:t>
            </a:r>
            <a:r>
              <a:rPr lang="cs-CZ" dirty="0" smtClean="0"/>
              <a:t>výroby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cs-CZ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s-CZ" dirty="0"/>
              <a:t>zajištění a plánování potřebného </a:t>
            </a:r>
            <a:r>
              <a:rPr lang="cs-CZ" dirty="0" smtClean="0"/>
              <a:t>materiálu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cs-CZ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s-CZ" dirty="0"/>
              <a:t>porovnání nabídek, výběr a zabezpečení vhodných dodavatelů (cena, kvalita, goodwill, dodací podmínky, možnost slevy</a:t>
            </a:r>
            <a:r>
              <a:rPr lang="cs-CZ" dirty="0" smtClean="0"/>
              <a:t>,..)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cs-CZ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s-CZ" dirty="0"/>
              <a:t>uzavření kupní smlouvy, přebírání materiálu, jeho kontrola, uskladnění a zaevidování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46314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457200" indent="-457200">
              <a:buAutoNum type="arabicPeriod"/>
            </a:pPr>
            <a:r>
              <a:rPr lang="cs-CZ" dirty="0" smtClean="0"/>
              <a:t>Co zajišťuje zásobování?</a:t>
            </a:r>
          </a:p>
          <a:p>
            <a:pPr marL="457200" indent="-457200">
              <a:buAutoNum type="arabicPeriod"/>
            </a:pPr>
            <a:r>
              <a:rPr lang="cs-CZ" dirty="0" smtClean="0"/>
              <a:t> Co je to dodávkový cyklus?</a:t>
            </a:r>
          </a:p>
          <a:p>
            <a:pPr marL="457200" indent="-457200">
              <a:buAutoNum type="arabicPeriod"/>
            </a:pPr>
            <a:r>
              <a:rPr lang="cs-CZ" dirty="0" smtClean="0"/>
              <a:t>Co způsobuje nadbytečné množství zásob?</a:t>
            </a:r>
          </a:p>
          <a:p>
            <a:pPr marL="457200" indent="-457200">
              <a:buAutoNum type="arabicPeriod"/>
            </a:pPr>
            <a:r>
              <a:rPr lang="cs-CZ" dirty="0" smtClean="0"/>
              <a:t>Co musíme znát, abychom mohli určit potřebné množství zásob?</a:t>
            </a:r>
          </a:p>
          <a:p>
            <a:pPr marL="457200" indent="-457200">
              <a:buNone/>
            </a:pPr>
            <a:endParaRPr lang="cs-CZ" dirty="0" smtClean="0"/>
          </a:p>
          <a:p>
            <a:pPr marL="457200" indent="-457200">
              <a:buNone/>
            </a:pPr>
            <a:endParaRPr lang="cs-CZ" dirty="0" smtClean="0"/>
          </a:p>
          <a:p>
            <a:pPr marL="457200" indent="-457200">
              <a:buNone/>
            </a:pPr>
            <a:endParaRPr lang="cs-CZ" dirty="0" smtClean="0"/>
          </a:p>
          <a:p>
            <a:pPr marL="342900" indent="-342900"/>
            <a:r>
              <a:rPr lang="cs-CZ" dirty="0" smtClean="0"/>
              <a:t>Zdroje:</a:t>
            </a:r>
          </a:p>
          <a:p>
            <a:pPr marL="342900" indent="-342900">
              <a:buNone/>
            </a:pPr>
            <a:r>
              <a:rPr lang="cs-CZ" dirty="0" smtClean="0"/>
              <a:t>	ZLÁMAL, Jaroslav a Zdeněk MENDL. </a:t>
            </a:r>
            <a:r>
              <a:rPr lang="cs-CZ" i="1" dirty="0" smtClean="0"/>
              <a:t>Ekonomie nejen k maturitě</a:t>
            </a:r>
            <a:r>
              <a:rPr lang="cs-CZ" dirty="0" smtClean="0"/>
              <a:t>. </a:t>
            </a:r>
            <a:r>
              <a:rPr lang="cs-CZ" dirty="0" err="1" smtClean="0"/>
              <a:t>Vyd</a:t>
            </a:r>
            <a:r>
              <a:rPr lang="cs-CZ" dirty="0" smtClean="0"/>
              <a:t>. 2., </a:t>
            </a:r>
            <a:r>
              <a:rPr lang="cs-CZ" dirty="0" err="1" smtClean="0"/>
              <a:t>aktualiz</a:t>
            </a:r>
            <a:r>
              <a:rPr lang="cs-CZ" dirty="0" smtClean="0"/>
              <a:t>. Kralice na Hané: </a:t>
            </a:r>
            <a:r>
              <a:rPr lang="cs-CZ" dirty="0" err="1" smtClean="0"/>
              <a:t>Computer</a:t>
            </a:r>
            <a:r>
              <a:rPr lang="cs-CZ" dirty="0" smtClean="0"/>
              <a:t> Media, 2009, 136 s. ISBN 978-80-86686-99-8</a:t>
            </a:r>
            <a:r>
              <a:rPr lang="cs-CZ" dirty="0" smtClean="0"/>
              <a:t>.</a:t>
            </a:r>
          </a:p>
          <a:p>
            <a:pPr marL="342900" indent="-342900">
              <a:buNone/>
            </a:pPr>
            <a:r>
              <a:rPr lang="cs-CZ" smtClean="0"/>
              <a:t>    www.office.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pPr marL="457200" indent="-457200">
              <a:buNone/>
            </a:pPr>
            <a:endParaRPr lang="cs-CZ" dirty="0" smtClean="0"/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29340</TotalTime>
  <Words>206</Words>
  <Application>Microsoft Office PowerPoint</Application>
  <PresentationFormat>Předvádění na obrazovce (4:3)</PresentationFormat>
  <Paragraphs>63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Snímek 1</vt:lpstr>
      <vt:lpstr>Snímek 2</vt:lpstr>
      <vt:lpstr>Ekonomika podniku</vt:lpstr>
      <vt:lpstr>Snímek 4</vt:lpstr>
      <vt:lpstr>Snímek 5</vt:lpstr>
      <vt:lpstr>Snímek 6</vt:lpstr>
      <vt:lpstr>Snímek 7</vt:lpstr>
      <vt:lpstr>Otázky: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Začínáme podnikat</dc:title>
  <dc:creator>Pavlína</dc:creator>
  <cp:lastModifiedBy>Dum</cp:lastModifiedBy>
  <cp:revision>38</cp:revision>
  <dcterms:created xsi:type="dcterms:W3CDTF">2013-06-02T12:26:34Z</dcterms:created>
  <dcterms:modified xsi:type="dcterms:W3CDTF">2014-10-06T10:24:46Z</dcterms:modified>
</cp:coreProperties>
</file>