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F63D3E-5F7D-443F-808C-09C04ED30494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D9906A1-4888-416E-B62D-3D3EB92DF460}">
      <dgm:prSet phldrT="[Text]" custT="1"/>
      <dgm:spPr/>
      <dgm:t>
        <a:bodyPr/>
        <a:lstStyle/>
        <a:p>
          <a:r>
            <a:rPr lang="cs-CZ" sz="1100" b="1" dirty="0" smtClean="0"/>
            <a:t>Vstupy</a:t>
          </a:r>
          <a:endParaRPr lang="cs-CZ" sz="1100" b="1" dirty="0"/>
        </a:p>
      </dgm:t>
    </dgm:pt>
    <dgm:pt modelId="{56E44B24-F9C2-4447-B657-7347258ADE0F}" type="parTrans" cxnId="{95E44D9B-E77B-4B00-A672-B868530F6E73}">
      <dgm:prSet/>
      <dgm:spPr/>
      <dgm:t>
        <a:bodyPr/>
        <a:lstStyle/>
        <a:p>
          <a:endParaRPr lang="cs-CZ"/>
        </a:p>
      </dgm:t>
    </dgm:pt>
    <dgm:pt modelId="{C7DDD9F2-1C2B-4499-AE97-39CDE724E10A}" type="sibTrans" cxnId="{95E44D9B-E77B-4B00-A672-B868530F6E73}">
      <dgm:prSet/>
      <dgm:spPr/>
      <dgm:t>
        <a:bodyPr/>
        <a:lstStyle/>
        <a:p>
          <a:endParaRPr lang="cs-CZ"/>
        </a:p>
      </dgm:t>
    </dgm:pt>
    <dgm:pt modelId="{EE7B7A4A-36CF-485B-A45E-D66588E98EA9}">
      <dgm:prSet phldrT="[Text]"/>
      <dgm:spPr/>
      <dgm:t>
        <a:bodyPr/>
        <a:lstStyle/>
        <a:p>
          <a:r>
            <a:rPr lang="cs-CZ" dirty="0" smtClean="0"/>
            <a:t>Materiál</a:t>
          </a:r>
          <a:endParaRPr lang="cs-CZ" dirty="0"/>
        </a:p>
      </dgm:t>
    </dgm:pt>
    <dgm:pt modelId="{B2AA40BA-DF37-4CB0-BF7B-02A60EA2503B}" type="parTrans" cxnId="{D26B5B8D-CB50-4421-9FAC-F617697889C1}">
      <dgm:prSet/>
      <dgm:spPr/>
      <dgm:t>
        <a:bodyPr/>
        <a:lstStyle/>
        <a:p>
          <a:endParaRPr lang="cs-CZ"/>
        </a:p>
      </dgm:t>
    </dgm:pt>
    <dgm:pt modelId="{57558FBE-43CC-4136-88F8-803618F5A36C}" type="sibTrans" cxnId="{D26B5B8D-CB50-4421-9FAC-F617697889C1}">
      <dgm:prSet/>
      <dgm:spPr/>
      <dgm:t>
        <a:bodyPr/>
        <a:lstStyle/>
        <a:p>
          <a:endParaRPr lang="cs-CZ"/>
        </a:p>
      </dgm:t>
    </dgm:pt>
    <dgm:pt modelId="{D2A23531-9CDD-41EB-8796-72CF06B8FEC3}">
      <dgm:prSet phldrT="[Text]"/>
      <dgm:spPr/>
      <dgm:t>
        <a:bodyPr/>
        <a:lstStyle/>
        <a:p>
          <a:r>
            <a:rPr lang="cs-CZ" dirty="0" smtClean="0"/>
            <a:t>Práce</a:t>
          </a:r>
          <a:endParaRPr lang="cs-CZ" dirty="0"/>
        </a:p>
      </dgm:t>
    </dgm:pt>
    <dgm:pt modelId="{34E572CB-FDDD-4B42-9F3D-0F712FA5CAAA}" type="parTrans" cxnId="{8D4F85EA-9DB8-4ACB-805A-DCFA71229957}">
      <dgm:prSet/>
      <dgm:spPr/>
      <dgm:t>
        <a:bodyPr/>
        <a:lstStyle/>
        <a:p>
          <a:endParaRPr lang="cs-CZ"/>
        </a:p>
      </dgm:t>
    </dgm:pt>
    <dgm:pt modelId="{5B41800C-4F3A-4ADB-B2F5-03CDDC734B17}" type="sibTrans" cxnId="{8D4F85EA-9DB8-4ACB-805A-DCFA71229957}">
      <dgm:prSet/>
      <dgm:spPr/>
      <dgm:t>
        <a:bodyPr/>
        <a:lstStyle/>
        <a:p>
          <a:endParaRPr lang="cs-CZ"/>
        </a:p>
      </dgm:t>
    </dgm:pt>
    <dgm:pt modelId="{C4BDC816-D399-459D-A615-33600F709F0D}">
      <dgm:prSet phldrT="[Text]"/>
      <dgm:spPr/>
      <dgm:t>
        <a:bodyPr/>
        <a:lstStyle/>
        <a:p>
          <a:r>
            <a:rPr lang="cs-CZ" dirty="0" smtClean="0"/>
            <a:t>Transformace</a:t>
          </a:r>
          <a:endParaRPr lang="cs-CZ" dirty="0"/>
        </a:p>
      </dgm:t>
    </dgm:pt>
    <dgm:pt modelId="{E2510E3D-A120-4DB0-A7C4-BDBCEADBE446}" type="parTrans" cxnId="{C3A0EEF0-093D-41BF-B7B0-E5432FBE3337}">
      <dgm:prSet/>
      <dgm:spPr/>
      <dgm:t>
        <a:bodyPr/>
        <a:lstStyle/>
        <a:p>
          <a:endParaRPr lang="cs-CZ"/>
        </a:p>
      </dgm:t>
    </dgm:pt>
    <dgm:pt modelId="{C0E16244-875A-4AFB-B922-1A4375CFA33C}" type="sibTrans" cxnId="{C3A0EEF0-093D-41BF-B7B0-E5432FBE3337}">
      <dgm:prSet/>
      <dgm:spPr/>
      <dgm:t>
        <a:bodyPr/>
        <a:lstStyle/>
        <a:p>
          <a:endParaRPr lang="cs-CZ"/>
        </a:p>
      </dgm:t>
    </dgm:pt>
    <dgm:pt modelId="{30AF6F50-725C-467B-8EB8-832A3834E443}">
      <dgm:prSet phldrT="[Text]"/>
      <dgm:spPr/>
      <dgm:t>
        <a:bodyPr/>
        <a:lstStyle/>
        <a:p>
          <a:r>
            <a:rPr lang="cs-CZ" dirty="0" smtClean="0"/>
            <a:t>Výrobní proces</a:t>
          </a:r>
          <a:endParaRPr lang="cs-CZ" dirty="0"/>
        </a:p>
      </dgm:t>
    </dgm:pt>
    <dgm:pt modelId="{227CAE71-32F0-4583-BDF7-C12B314B8456}" type="parTrans" cxnId="{7A33E839-24FE-4019-8C55-785831D9D917}">
      <dgm:prSet/>
      <dgm:spPr/>
      <dgm:t>
        <a:bodyPr/>
        <a:lstStyle/>
        <a:p>
          <a:endParaRPr lang="cs-CZ"/>
        </a:p>
      </dgm:t>
    </dgm:pt>
    <dgm:pt modelId="{EBF7DA14-86E0-4B63-BF3F-5EB940C39317}" type="sibTrans" cxnId="{7A33E839-24FE-4019-8C55-785831D9D917}">
      <dgm:prSet/>
      <dgm:spPr/>
      <dgm:t>
        <a:bodyPr/>
        <a:lstStyle/>
        <a:p>
          <a:endParaRPr lang="cs-CZ"/>
        </a:p>
      </dgm:t>
    </dgm:pt>
    <dgm:pt modelId="{93C581F1-B13B-4558-BC05-664E15C5B86B}">
      <dgm:prSet phldrT="[Text]" custT="1"/>
      <dgm:spPr/>
      <dgm:t>
        <a:bodyPr/>
        <a:lstStyle/>
        <a:p>
          <a:r>
            <a:rPr lang="cs-CZ" sz="1100" b="1" dirty="0" smtClean="0"/>
            <a:t>Výstup</a:t>
          </a:r>
          <a:endParaRPr lang="cs-CZ" sz="1100" b="1" dirty="0"/>
        </a:p>
      </dgm:t>
    </dgm:pt>
    <dgm:pt modelId="{3225614B-C783-4BE5-9DE5-6AB9B08A63C1}" type="parTrans" cxnId="{11267F3D-F3DC-4D24-96AD-792218734C2C}">
      <dgm:prSet/>
      <dgm:spPr/>
      <dgm:t>
        <a:bodyPr/>
        <a:lstStyle/>
        <a:p>
          <a:endParaRPr lang="cs-CZ"/>
        </a:p>
      </dgm:t>
    </dgm:pt>
    <dgm:pt modelId="{F5BFCF4E-E7FE-4276-B6B9-E21F382F95DA}" type="sibTrans" cxnId="{11267F3D-F3DC-4D24-96AD-792218734C2C}">
      <dgm:prSet/>
      <dgm:spPr/>
      <dgm:t>
        <a:bodyPr/>
        <a:lstStyle/>
        <a:p>
          <a:endParaRPr lang="cs-CZ"/>
        </a:p>
      </dgm:t>
    </dgm:pt>
    <dgm:pt modelId="{A94A6641-5278-47E9-8756-8C8166E44C19}">
      <dgm:prSet phldrT="[Text]"/>
      <dgm:spPr/>
      <dgm:t>
        <a:bodyPr/>
        <a:lstStyle/>
        <a:p>
          <a:r>
            <a:rPr lang="cs-CZ" dirty="0" smtClean="0"/>
            <a:t>Výrobek</a:t>
          </a:r>
          <a:endParaRPr lang="cs-CZ" dirty="0"/>
        </a:p>
      </dgm:t>
    </dgm:pt>
    <dgm:pt modelId="{ADEE32A4-AB72-4284-885B-D314B5330F47}" type="parTrans" cxnId="{34ED38F1-EDF1-473A-976A-A01670634F03}">
      <dgm:prSet/>
      <dgm:spPr/>
      <dgm:t>
        <a:bodyPr/>
        <a:lstStyle/>
        <a:p>
          <a:endParaRPr lang="cs-CZ"/>
        </a:p>
      </dgm:t>
    </dgm:pt>
    <dgm:pt modelId="{6BA61361-87BE-4FFB-9864-647434976FC3}" type="sibTrans" cxnId="{34ED38F1-EDF1-473A-976A-A01670634F03}">
      <dgm:prSet/>
      <dgm:spPr/>
      <dgm:t>
        <a:bodyPr/>
        <a:lstStyle/>
        <a:p>
          <a:endParaRPr lang="cs-CZ"/>
        </a:p>
      </dgm:t>
    </dgm:pt>
    <dgm:pt modelId="{63EBB9E0-CBF5-4E0E-83DD-0A2831201627}" type="pres">
      <dgm:prSet presAssocID="{DEF63D3E-5F7D-443F-808C-09C04ED30494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4B4BD0-B3BD-4902-BE39-B28B06550989}" type="pres">
      <dgm:prSet presAssocID="{5D9906A1-4888-416E-B62D-3D3EB92DF460}" presName="compNode" presStyleCnt="0"/>
      <dgm:spPr/>
    </dgm:pt>
    <dgm:pt modelId="{BE8C8F19-6F93-4266-A18F-142B22BD46D5}" type="pres">
      <dgm:prSet presAssocID="{5D9906A1-4888-416E-B62D-3D3EB92DF460}" presName="noGeometry" presStyleCnt="0"/>
      <dgm:spPr/>
    </dgm:pt>
    <dgm:pt modelId="{8ED60043-23EF-452D-950C-608A22FE82B3}" type="pres">
      <dgm:prSet presAssocID="{5D9906A1-4888-416E-B62D-3D3EB92DF460}" presName="childTextVisible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2B12A-66E5-4015-9E53-2628DF650EFD}" type="pres">
      <dgm:prSet presAssocID="{5D9906A1-4888-416E-B62D-3D3EB92DF460}" presName="childTextHidden" presStyleLbl="bgAccFollowNode1" presStyleIdx="0" presStyleCnt="3"/>
      <dgm:spPr/>
      <dgm:t>
        <a:bodyPr/>
        <a:lstStyle/>
        <a:p>
          <a:endParaRPr lang="cs-CZ"/>
        </a:p>
      </dgm:t>
    </dgm:pt>
    <dgm:pt modelId="{20C951D2-217D-49F4-8F1A-5BE335F2B820}" type="pres">
      <dgm:prSet presAssocID="{5D9906A1-4888-416E-B62D-3D3EB92DF460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56B3EF-EC42-4E5D-B00A-EEBFCCB58FE4}" type="pres">
      <dgm:prSet presAssocID="{5D9906A1-4888-416E-B62D-3D3EB92DF460}" presName="aSpace" presStyleCnt="0"/>
      <dgm:spPr/>
    </dgm:pt>
    <dgm:pt modelId="{3AED3A25-9443-4A7C-A00E-4A1F8185FD34}" type="pres">
      <dgm:prSet presAssocID="{C4BDC816-D399-459D-A615-33600F709F0D}" presName="compNode" presStyleCnt="0"/>
      <dgm:spPr/>
    </dgm:pt>
    <dgm:pt modelId="{054DE011-DFFF-4A63-BD39-85EF70AD22DE}" type="pres">
      <dgm:prSet presAssocID="{C4BDC816-D399-459D-A615-33600F709F0D}" presName="noGeometry" presStyleCnt="0"/>
      <dgm:spPr/>
    </dgm:pt>
    <dgm:pt modelId="{364328C3-F15E-418A-BDBF-29AF480FE561}" type="pres">
      <dgm:prSet presAssocID="{C4BDC816-D399-459D-A615-33600F709F0D}" presName="childTextVisible" presStyleLbl="bgAccFollowNode1" presStyleIdx="1" presStyleCnt="3" custScaleX="220979" custScaleY="1335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C2D94F-6E1C-4EBA-9355-4F8C30AC3414}" type="pres">
      <dgm:prSet presAssocID="{C4BDC816-D399-459D-A615-33600F709F0D}" presName="childTextHidden" presStyleLbl="bgAccFollowNode1" presStyleIdx="1" presStyleCnt="3"/>
      <dgm:spPr/>
      <dgm:t>
        <a:bodyPr/>
        <a:lstStyle/>
        <a:p>
          <a:endParaRPr lang="cs-CZ"/>
        </a:p>
      </dgm:t>
    </dgm:pt>
    <dgm:pt modelId="{6395BA75-D34B-4FF4-862F-DE7B79E27858}" type="pres">
      <dgm:prSet presAssocID="{C4BDC816-D399-459D-A615-33600F709F0D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5790B6-8C7B-4D16-8BB1-931FFC1E95C6}" type="pres">
      <dgm:prSet presAssocID="{C4BDC816-D399-459D-A615-33600F709F0D}" presName="aSpace" presStyleCnt="0"/>
      <dgm:spPr/>
    </dgm:pt>
    <dgm:pt modelId="{05CBAB61-B2C8-42AA-AB08-E1EED06771D3}" type="pres">
      <dgm:prSet presAssocID="{93C581F1-B13B-4558-BC05-664E15C5B86B}" presName="compNode" presStyleCnt="0"/>
      <dgm:spPr/>
    </dgm:pt>
    <dgm:pt modelId="{F6E5ADC1-AF53-40DC-A413-EDABB1C3C417}" type="pres">
      <dgm:prSet presAssocID="{93C581F1-B13B-4558-BC05-664E15C5B86B}" presName="noGeometry" presStyleCnt="0"/>
      <dgm:spPr/>
    </dgm:pt>
    <dgm:pt modelId="{E1DD98C6-94F2-42A1-BF4D-82A900645BC0}" type="pres">
      <dgm:prSet presAssocID="{93C581F1-B13B-4558-BC05-664E15C5B86B}" presName="childTextVisible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18CF3F-CD24-4EEA-B448-BD406F6D1761}" type="pres">
      <dgm:prSet presAssocID="{93C581F1-B13B-4558-BC05-664E15C5B86B}" presName="childTextHidden" presStyleLbl="bgAccFollowNode1" presStyleIdx="2" presStyleCnt="3"/>
      <dgm:spPr/>
      <dgm:t>
        <a:bodyPr/>
        <a:lstStyle/>
        <a:p>
          <a:endParaRPr lang="cs-CZ"/>
        </a:p>
      </dgm:t>
    </dgm:pt>
    <dgm:pt modelId="{96D6081F-17A2-41AF-AB99-BB338950350D}" type="pres">
      <dgm:prSet presAssocID="{93C581F1-B13B-4558-BC05-664E15C5B86B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632A21-D81F-4FCD-A0FC-1BEFA2DB051F}" type="presOf" srcId="{D2A23531-9CDD-41EB-8796-72CF06B8FEC3}" destId="{3C82B12A-66E5-4015-9E53-2628DF650EFD}" srcOrd="1" destOrd="1" presId="urn:microsoft.com/office/officeart/2005/8/layout/hProcess6"/>
    <dgm:cxn modelId="{76C6C64B-0FE2-446A-8A22-9E791F77740F}" type="presOf" srcId="{DEF63D3E-5F7D-443F-808C-09C04ED30494}" destId="{63EBB9E0-CBF5-4E0E-83DD-0A2831201627}" srcOrd="0" destOrd="0" presId="urn:microsoft.com/office/officeart/2005/8/layout/hProcess6"/>
    <dgm:cxn modelId="{152D6703-B06C-4AC8-9A6F-9A94BFD3C027}" type="presOf" srcId="{93C581F1-B13B-4558-BC05-664E15C5B86B}" destId="{96D6081F-17A2-41AF-AB99-BB338950350D}" srcOrd="0" destOrd="0" presId="urn:microsoft.com/office/officeart/2005/8/layout/hProcess6"/>
    <dgm:cxn modelId="{8F1C832E-EDB5-4177-AD18-E7D66FDBDDA0}" type="presOf" srcId="{EE7B7A4A-36CF-485B-A45E-D66588E98EA9}" destId="{8ED60043-23EF-452D-950C-608A22FE82B3}" srcOrd="0" destOrd="0" presId="urn:microsoft.com/office/officeart/2005/8/layout/hProcess6"/>
    <dgm:cxn modelId="{C3A0EEF0-093D-41BF-B7B0-E5432FBE3337}" srcId="{DEF63D3E-5F7D-443F-808C-09C04ED30494}" destId="{C4BDC816-D399-459D-A615-33600F709F0D}" srcOrd="1" destOrd="0" parTransId="{E2510E3D-A120-4DB0-A7C4-BDBCEADBE446}" sibTransId="{C0E16244-875A-4AFB-B922-1A4375CFA33C}"/>
    <dgm:cxn modelId="{C39931F7-E670-40F2-8A05-5CC5D038750D}" type="presOf" srcId="{30AF6F50-725C-467B-8EB8-832A3834E443}" destId="{364328C3-F15E-418A-BDBF-29AF480FE561}" srcOrd="0" destOrd="0" presId="urn:microsoft.com/office/officeart/2005/8/layout/hProcess6"/>
    <dgm:cxn modelId="{125741FF-1DEF-43B9-B3E0-D9B3B44BACD7}" type="presOf" srcId="{A94A6641-5278-47E9-8756-8C8166E44C19}" destId="{E1DD98C6-94F2-42A1-BF4D-82A900645BC0}" srcOrd="0" destOrd="0" presId="urn:microsoft.com/office/officeart/2005/8/layout/hProcess6"/>
    <dgm:cxn modelId="{5A2CD6E8-A093-4C11-9419-1606F10D2B69}" type="presOf" srcId="{C4BDC816-D399-459D-A615-33600F709F0D}" destId="{6395BA75-D34B-4FF4-862F-DE7B79E27858}" srcOrd="0" destOrd="0" presId="urn:microsoft.com/office/officeart/2005/8/layout/hProcess6"/>
    <dgm:cxn modelId="{D26B5B8D-CB50-4421-9FAC-F617697889C1}" srcId="{5D9906A1-4888-416E-B62D-3D3EB92DF460}" destId="{EE7B7A4A-36CF-485B-A45E-D66588E98EA9}" srcOrd="0" destOrd="0" parTransId="{B2AA40BA-DF37-4CB0-BF7B-02A60EA2503B}" sibTransId="{57558FBE-43CC-4136-88F8-803618F5A36C}"/>
    <dgm:cxn modelId="{1949A916-C618-4C0F-8F84-06613C912F0F}" type="presOf" srcId="{5D9906A1-4888-416E-B62D-3D3EB92DF460}" destId="{20C951D2-217D-49F4-8F1A-5BE335F2B820}" srcOrd="0" destOrd="0" presId="urn:microsoft.com/office/officeart/2005/8/layout/hProcess6"/>
    <dgm:cxn modelId="{25D139BB-6CB0-4C02-B0DB-F7032F83C548}" type="presOf" srcId="{30AF6F50-725C-467B-8EB8-832A3834E443}" destId="{A8C2D94F-6E1C-4EBA-9355-4F8C30AC3414}" srcOrd="1" destOrd="0" presId="urn:microsoft.com/office/officeart/2005/8/layout/hProcess6"/>
    <dgm:cxn modelId="{72E3C0EB-B7D5-488D-9988-94BA5C65E0AD}" type="presOf" srcId="{EE7B7A4A-36CF-485B-A45E-D66588E98EA9}" destId="{3C82B12A-66E5-4015-9E53-2628DF650EFD}" srcOrd="1" destOrd="0" presId="urn:microsoft.com/office/officeart/2005/8/layout/hProcess6"/>
    <dgm:cxn modelId="{11267F3D-F3DC-4D24-96AD-792218734C2C}" srcId="{DEF63D3E-5F7D-443F-808C-09C04ED30494}" destId="{93C581F1-B13B-4558-BC05-664E15C5B86B}" srcOrd="2" destOrd="0" parTransId="{3225614B-C783-4BE5-9DE5-6AB9B08A63C1}" sibTransId="{F5BFCF4E-E7FE-4276-B6B9-E21F382F95DA}"/>
    <dgm:cxn modelId="{95E44D9B-E77B-4B00-A672-B868530F6E73}" srcId="{DEF63D3E-5F7D-443F-808C-09C04ED30494}" destId="{5D9906A1-4888-416E-B62D-3D3EB92DF460}" srcOrd="0" destOrd="0" parTransId="{56E44B24-F9C2-4447-B657-7347258ADE0F}" sibTransId="{C7DDD9F2-1C2B-4499-AE97-39CDE724E10A}"/>
    <dgm:cxn modelId="{8D4F85EA-9DB8-4ACB-805A-DCFA71229957}" srcId="{5D9906A1-4888-416E-B62D-3D3EB92DF460}" destId="{D2A23531-9CDD-41EB-8796-72CF06B8FEC3}" srcOrd="1" destOrd="0" parTransId="{34E572CB-FDDD-4B42-9F3D-0F712FA5CAAA}" sibTransId="{5B41800C-4F3A-4ADB-B2F5-03CDDC734B17}"/>
    <dgm:cxn modelId="{34ED38F1-EDF1-473A-976A-A01670634F03}" srcId="{93C581F1-B13B-4558-BC05-664E15C5B86B}" destId="{A94A6641-5278-47E9-8756-8C8166E44C19}" srcOrd="0" destOrd="0" parTransId="{ADEE32A4-AB72-4284-885B-D314B5330F47}" sibTransId="{6BA61361-87BE-4FFB-9864-647434976FC3}"/>
    <dgm:cxn modelId="{C60F2129-6D8A-4488-BF05-4DE6EC2330B6}" type="presOf" srcId="{A94A6641-5278-47E9-8756-8C8166E44C19}" destId="{2A18CF3F-CD24-4EEA-B448-BD406F6D1761}" srcOrd="1" destOrd="0" presId="urn:microsoft.com/office/officeart/2005/8/layout/hProcess6"/>
    <dgm:cxn modelId="{54F1E5B9-2A01-47BD-A015-11069A507DD5}" type="presOf" srcId="{D2A23531-9CDD-41EB-8796-72CF06B8FEC3}" destId="{8ED60043-23EF-452D-950C-608A22FE82B3}" srcOrd="0" destOrd="1" presId="urn:microsoft.com/office/officeart/2005/8/layout/hProcess6"/>
    <dgm:cxn modelId="{7A33E839-24FE-4019-8C55-785831D9D917}" srcId="{C4BDC816-D399-459D-A615-33600F709F0D}" destId="{30AF6F50-725C-467B-8EB8-832A3834E443}" srcOrd="0" destOrd="0" parTransId="{227CAE71-32F0-4583-BDF7-C12B314B8456}" sibTransId="{EBF7DA14-86E0-4B63-BF3F-5EB940C39317}"/>
    <dgm:cxn modelId="{4A03C3B6-4CEF-48E7-B1F7-2F49CCF983D8}" type="presParOf" srcId="{63EBB9E0-CBF5-4E0E-83DD-0A2831201627}" destId="{AF4B4BD0-B3BD-4902-BE39-B28B06550989}" srcOrd="0" destOrd="0" presId="urn:microsoft.com/office/officeart/2005/8/layout/hProcess6"/>
    <dgm:cxn modelId="{43D822A1-6642-498F-B987-2DD7358D61A1}" type="presParOf" srcId="{AF4B4BD0-B3BD-4902-BE39-B28B06550989}" destId="{BE8C8F19-6F93-4266-A18F-142B22BD46D5}" srcOrd="0" destOrd="0" presId="urn:microsoft.com/office/officeart/2005/8/layout/hProcess6"/>
    <dgm:cxn modelId="{279FB1B3-BD5B-4243-9B70-E8D747FCA849}" type="presParOf" srcId="{AF4B4BD0-B3BD-4902-BE39-B28B06550989}" destId="{8ED60043-23EF-452D-950C-608A22FE82B3}" srcOrd="1" destOrd="0" presId="urn:microsoft.com/office/officeart/2005/8/layout/hProcess6"/>
    <dgm:cxn modelId="{8EFE0E50-1594-432F-8D46-2991B75379C5}" type="presParOf" srcId="{AF4B4BD0-B3BD-4902-BE39-B28B06550989}" destId="{3C82B12A-66E5-4015-9E53-2628DF650EFD}" srcOrd="2" destOrd="0" presId="urn:microsoft.com/office/officeart/2005/8/layout/hProcess6"/>
    <dgm:cxn modelId="{CDBE5A97-12EE-4995-AE5F-48E8891D4C67}" type="presParOf" srcId="{AF4B4BD0-B3BD-4902-BE39-B28B06550989}" destId="{20C951D2-217D-49F4-8F1A-5BE335F2B820}" srcOrd="3" destOrd="0" presId="urn:microsoft.com/office/officeart/2005/8/layout/hProcess6"/>
    <dgm:cxn modelId="{A7ACC249-212C-4E21-B366-2278F8F405C2}" type="presParOf" srcId="{63EBB9E0-CBF5-4E0E-83DD-0A2831201627}" destId="{6E56B3EF-EC42-4E5D-B00A-EEBFCCB58FE4}" srcOrd="1" destOrd="0" presId="urn:microsoft.com/office/officeart/2005/8/layout/hProcess6"/>
    <dgm:cxn modelId="{46CC6548-49A5-4CDA-96E8-904F0DAE0095}" type="presParOf" srcId="{63EBB9E0-CBF5-4E0E-83DD-0A2831201627}" destId="{3AED3A25-9443-4A7C-A00E-4A1F8185FD34}" srcOrd="2" destOrd="0" presId="urn:microsoft.com/office/officeart/2005/8/layout/hProcess6"/>
    <dgm:cxn modelId="{AA6960F2-6805-4C8F-AE91-769F8323F5D4}" type="presParOf" srcId="{3AED3A25-9443-4A7C-A00E-4A1F8185FD34}" destId="{054DE011-DFFF-4A63-BD39-85EF70AD22DE}" srcOrd="0" destOrd="0" presId="urn:microsoft.com/office/officeart/2005/8/layout/hProcess6"/>
    <dgm:cxn modelId="{B91BACDF-4292-4BD4-A1AF-88D1EE8D2D92}" type="presParOf" srcId="{3AED3A25-9443-4A7C-A00E-4A1F8185FD34}" destId="{364328C3-F15E-418A-BDBF-29AF480FE561}" srcOrd="1" destOrd="0" presId="urn:microsoft.com/office/officeart/2005/8/layout/hProcess6"/>
    <dgm:cxn modelId="{FCAFD9FF-0C1F-49CC-B73C-D323C0B84590}" type="presParOf" srcId="{3AED3A25-9443-4A7C-A00E-4A1F8185FD34}" destId="{A8C2D94F-6E1C-4EBA-9355-4F8C30AC3414}" srcOrd="2" destOrd="0" presId="urn:microsoft.com/office/officeart/2005/8/layout/hProcess6"/>
    <dgm:cxn modelId="{E1577566-0E1B-4460-BCBE-9C2D9B16B483}" type="presParOf" srcId="{3AED3A25-9443-4A7C-A00E-4A1F8185FD34}" destId="{6395BA75-D34B-4FF4-862F-DE7B79E27858}" srcOrd="3" destOrd="0" presId="urn:microsoft.com/office/officeart/2005/8/layout/hProcess6"/>
    <dgm:cxn modelId="{3570E4A2-D33C-4FDC-A711-F5A14BE2FC5F}" type="presParOf" srcId="{63EBB9E0-CBF5-4E0E-83DD-0A2831201627}" destId="{3B5790B6-8C7B-4D16-8BB1-931FFC1E95C6}" srcOrd="3" destOrd="0" presId="urn:microsoft.com/office/officeart/2005/8/layout/hProcess6"/>
    <dgm:cxn modelId="{C507066D-2C8A-4EA4-9A4B-7D7E745F0CC8}" type="presParOf" srcId="{63EBB9E0-CBF5-4E0E-83DD-0A2831201627}" destId="{05CBAB61-B2C8-42AA-AB08-E1EED06771D3}" srcOrd="4" destOrd="0" presId="urn:microsoft.com/office/officeart/2005/8/layout/hProcess6"/>
    <dgm:cxn modelId="{6A9DF9AD-8C43-4F17-A727-B32CFAD5F933}" type="presParOf" srcId="{05CBAB61-B2C8-42AA-AB08-E1EED06771D3}" destId="{F6E5ADC1-AF53-40DC-A413-EDABB1C3C417}" srcOrd="0" destOrd="0" presId="urn:microsoft.com/office/officeart/2005/8/layout/hProcess6"/>
    <dgm:cxn modelId="{4A731CC6-F86A-4520-8E77-89595FE24DFA}" type="presParOf" srcId="{05CBAB61-B2C8-42AA-AB08-E1EED06771D3}" destId="{E1DD98C6-94F2-42A1-BF4D-82A900645BC0}" srcOrd="1" destOrd="0" presId="urn:microsoft.com/office/officeart/2005/8/layout/hProcess6"/>
    <dgm:cxn modelId="{35B2DDE7-3940-47D9-9EA0-0F1BA830E6AF}" type="presParOf" srcId="{05CBAB61-B2C8-42AA-AB08-E1EED06771D3}" destId="{2A18CF3F-CD24-4EEA-B448-BD406F6D1761}" srcOrd="2" destOrd="0" presId="urn:microsoft.com/office/officeart/2005/8/layout/hProcess6"/>
    <dgm:cxn modelId="{556AD029-B797-4A9A-BDDF-534CFE197A7F}" type="presParOf" srcId="{05CBAB61-B2C8-42AA-AB08-E1EED06771D3}" destId="{96D6081F-17A2-41AF-AB99-BB338950350D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D60043-23EF-452D-950C-608A22FE82B3}">
      <dsp:nvSpPr>
        <dsp:cNvPr id="0" name=""/>
        <dsp:cNvSpPr/>
      </dsp:nvSpPr>
      <dsp:spPr>
        <a:xfrm>
          <a:off x="397886" y="730571"/>
          <a:ext cx="1577256" cy="137872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300" kern="1200" dirty="0" smtClean="0"/>
            <a:t>Materiál</a:t>
          </a:r>
          <a:endParaRPr lang="cs-CZ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300" kern="1200" dirty="0" smtClean="0"/>
            <a:t>Práce</a:t>
          </a:r>
          <a:endParaRPr lang="cs-CZ" sz="1300" kern="1200" dirty="0"/>
        </a:p>
      </dsp:txBody>
      <dsp:txXfrm>
        <a:off x="792200" y="730571"/>
        <a:ext cx="1182942" cy="1378720"/>
      </dsp:txXfrm>
    </dsp:sp>
    <dsp:sp modelId="{20C951D2-217D-49F4-8F1A-5BE335F2B820}">
      <dsp:nvSpPr>
        <dsp:cNvPr id="0" name=""/>
        <dsp:cNvSpPr/>
      </dsp:nvSpPr>
      <dsp:spPr>
        <a:xfrm>
          <a:off x="3572" y="1025617"/>
          <a:ext cx="788628" cy="7886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b="1" kern="1200" dirty="0" smtClean="0"/>
            <a:t>Vstupy</a:t>
          </a:r>
          <a:endParaRPr lang="cs-CZ" sz="1100" b="1" kern="1200" dirty="0"/>
        </a:p>
      </dsp:txBody>
      <dsp:txXfrm>
        <a:off x="3572" y="1025617"/>
        <a:ext cx="788628" cy="788628"/>
      </dsp:txXfrm>
    </dsp:sp>
    <dsp:sp modelId="{364328C3-F15E-418A-BDBF-29AF480FE561}">
      <dsp:nvSpPr>
        <dsp:cNvPr id="0" name=""/>
        <dsp:cNvSpPr/>
      </dsp:nvSpPr>
      <dsp:spPr>
        <a:xfrm>
          <a:off x="2073721" y="499098"/>
          <a:ext cx="3485405" cy="1841667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Výrobní proces</a:t>
          </a:r>
          <a:endParaRPr lang="cs-CZ" sz="1300" kern="1200" dirty="0"/>
        </a:p>
      </dsp:txBody>
      <dsp:txXfrm>
        <a:off x="2945072" y="499098"/>
        <a:ext cx="2614054" cy="1841667"/>
      </dsp:txXfrm>
    </dsp:sp>
    <dsp:sp modelId="{6395BA75-D34B-4FF4-862F-DE7B79E27858}">
      <dsp:nvSpPr>
        <dsp:cNvPr id="0" name=""/>
        <dsp:cNvSpPr/>
      </dsp:nvSpPr>
      <dsp:spPr>
        <a:xfrm>
          <a:off x="2633481" y="1025617"/>
          <a:ext cx="788628" cy="7886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" tIns="4445" rIns="4445" bIns="444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Transformace</a:t>
          </a:r>
          <a:endParaRPr lang="cs-CZ" sz="700" kern="1200" dirty="0"/>
        </a:p>
      </dsp:txBody>
      <dsp:txXfrm>
        <a:off x="2633481" y="1025617"/>
        <a:ext cx="788628" cy="788628"/>
      </dsp:txXfrm>
    </dsp:sp>
    <dsp:sp modelId="{E1DD98C6-94F2-42A1-BF4D-82A900645BC0}">
      <dsp:nvSpPr>
        <dsp:cNvPr id="0" name=""/>
        <dsp:cNvSpPr/>
      </dsp:nvSpPr>
      <dsp:spPr>
        <a:xfrm>
          <a:off x="6052019" y="730571"/>
          <a:ext cx="1577256" cy="137872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Výrobek</a:t>
          </a:r>
          <a:endParaRPr lang="cs-CZ" sz="1300" kern="1200" dirty="0"/>
        </a:p>
      </dsp:txBody>
      <dsp:txXfrm>
        <a:off x="6446333" y="730571"/>
        <a:ext cx="1182942" cy="1378720"/>
      </dsp:txXfrm>
    </dsp:sp>
    <dsp:sp modelId="{96D6081F-17A2-41AF-AB99-BB338950350D}">
      <dsp:nvSpPr>
        <dsp:cNvPr id="0" name=""/>
        <dsp:cNvSpPr/>
      </dsp:nvSpPr>
      <dsp:spPr>
        <a:xfrm>
          <a:off x="5657705" y="1025617"/>
          <a:ext cx="788628" cy="7886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b="1" kern="1200" dirty="0" smtClean="0"/>
            <a:t>Výstup</a:t>
          </a:r>
          <a:endParaRPr lang="cs-CZ" sz="1100" b="1" kern="1200" dirty="0"/>
        </a:p>
      </dsp:txBody>
      <dsp:txXfrm>
        <a:off x="5657705" y="1025617"/>
        <a:ext cx="788628" cy="788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C1554A8-D572-430D-B70C-4C7C67903D1C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37315D-803D-4A54-9861-C2CF59C0B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7856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VY_32_INOVACE_EK_191 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k samostatné práci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následnému procvičení látky na úkolu (lze zadat i do skupin).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329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11. Činnosti podniku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4103411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908720"/>
            <a:ext cx="7467600" cy="4873752"/>
          </a:xfrm>
        </p:spPr>
        <p:txBody>
          <a:bodyPr/>
          <a:lstStyle/>
          <a:p>
            <a:pPr lvl="0"/>
            <a:r>
              <a:rPr lang="cs-CZ" sz="2800" dirty="0"/>
              <a:t>veškeré podnikové činnosti se uskutečňují s podmínkou, že má podnik k dispozici finanční prostředky k zajištění výrobních činností, disponuje potřebným počtem schopných pracovníků a výrobní proces je </a:t>
            </a:r>
            <a:r>
              <a:rPr lang="cs-CZ" sz="2800" dirty="0" smtClean="0"/>
              <a:t>perspektivní</a:t>
            </a:r>
          </a:p>
          <a:p>
            <a:pPr marL="0" lvl="0" indent="0">
              <a:buNone/>
            </a:pPr>
            <a:endParaRPr lang="cs-CZ" sz="2800" dirty="0"/>
          </a:p>
          <a:p>
            <a:pPr lvl="0"/>
            <a:r>
              <a:rPr lang="cs-CZ" sz="2800" dirty="0" smtClean="0"/>
              <a:t>podnik </a:t>
            </a:r>
            <a:r>
              <a:rPr lang="cs-CZ" sz="2800" dirty="0"/>
              <a:t>musí být také schopný úspěšně realizovat své produkty na trhu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38901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02234"/>
          </a:xfrm>
        </p:spPr>
        <p:txBody>
          <a:bodyPr>
            <a:normAutofit/>
          </a:bodyPr>
          <a:lstStyle/>
          <a:p>
            <a:r>
              <a:rPr lang="cs-CZ" b="1" dirty="0"/>
              <a:t>Každý podnik bez ohledu na cíl a formy podnikání vykazuje určité jednotné znaky: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2204864"/>
            <a:ext cx="7467600" cy="3837040"/>
          </a:xfrm>
        </p:spPr>
        <p:txBody>
          <a:bodyPr/>
          <a:lstStyle/>
          <a:p>
            <a:pPr lvl="2"/>
            <a:r>
              <a:rPr lang="cs-CZ" sz="3200" dirty="0"/>
              <a:t>v</a:t>
            </a:r>
            <a:r>
              <a:rPr lang="cs-CZ" sz="3200" dirty="0" smtClean="0"/>
              <a:t>stupy</a:t>
            </a:r>
          </a:p>
          <a:p>
            <a:pPr lvl="2"/>
            <a:r>
              <a:rPr lang="cs-CZ" sz="3200" dirty="0" smtClean="0"/>
              <a:t>transformace vstupů na výstupy</a:t>
            </a:r>
          </a:p>
          <a:p>
            <a:pPr lvl="2"/>
            <a:r>
              <a:rPr lang="cs-CZ" sz="3200" dirty="0" smtClean="0"/>
              <a:t>výstupy</a:t>
            </a:r>
            <a:endParaRPr lang="cs-CZ" sz="3200" dirty="0"/>
          </a:p>
          <a:p>
            <a:pPr lvl="2"/>
            <a:r>
              <a:rPr lang="cs-CZ" sz="3200" dirty="0"/>
              <a:t>ekonomické okolí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WX7SMFSJ\MC900303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93096"/>
            <a:ext cx="1807769" cy="1399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58997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Činnosti nezbytné k podpoře těchto znaků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772816"/>
            <a:ext cx="7467600" cy="3773016"/>
          </a:xfrm>
        </p:spPr>
        <p:txBody>
          <a:bodyPr/>
          <a:lstStyle/>
          <a:p>
            <a:pPr lvl="0"/>
            <a:r>
              <a:rPr lang="cs-CZ" dirty="0"/>
              <a:t>marketing</a:t>
            </a:r>
          </a:p>
          <a:p>
            <a:pPr lvl="0"/>
            <a:r>
              <a:rPr lang="cs-CZ" dirty="0"/>
              <a:t>management</a:t>
            </a:r>
          </a:p>
          <a:p>
            <a:pPr lvl="0"/>
            <a:r>
              <a:rPr lang="cs-CZ" dirty="0"/>
              <a:t>pořizování oběžného a dlouhodobého majetku</a:t>
            </a:r>
          </a:p>
          <a:p>
            <a:pPr lvl="0"/>
            <a:r>
              <a:rPr lang="cs-CZ" dirty="0"/>
              <a:t>zajištění potřebného počtu pracovníků a péče o ně</a:t>
            </a:r>
          </a:p>
          <a:p>
            <a:pPr lvl="0"/>
            <a:r>
              <a:rPr lang="cs-CZ" dirty="0"/>
              <a:t>vlastní výroba</a:t>
            </a:r>
          </a:p>
          <a:p>
            <a:pPr lvl="0"/>
            <a:r>
              <a:rPr lang="cs-CZ" dirty="0"/>
              <a:t>realizace výrobní činnosti na trhu – prodej</a:t>
            </a:r>
          </a:p>
          <a:p>
            <a:pPr lvl="0"/>
            <a:r>
              <a:rPr lang="cs-CZ" dirty="0"/>
              <a:t>účinné financování činnosti na trhu</a:t>
            </a:r>
          </a:p>
          <a:p>
            <a:pPr lvl="0"/>
            <a:r>
              <a:rPr lang="cs-CZ" dirty="0"/>
              <a:t>správa – organizace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2530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Vstupy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196752"/>
            <a:ext cx="7467600" cy="4873752"/>
          </a:xfrm>
        </p:spPr>
        <p:txBody>
          <a:bodyPr>
            <a:normAutofit fontScale="92500"/>
          </a:bodyPr>
          <a:lstStyle/>
          <a:p>
            <a:pPr lvl="0"/>
            <a:r>
              <a:rPr lang="cs-CZ" b="1" dirty="0" smtClean="0"/>
              <a:t>hmotně </a:t>
            </a:r>
            <a:r>
              <a:rPr lang="cs-CZ" b="1" dirty="0"/>
              <a:t>- energetické</a:t>
            </a:r>
            <a:endParaRPr lang="cs-CZ" dirty="0"/>
          </a:p>
          <a:p>
            <a:pPr lvl="1"/>
            <a:r>
              <a:rPr lang="cs-CZ" dirty="0"/>
              <a:t>stálý přísun výrobních faktorů, materiálu, surovin, strojů, </a:t>
            </a:r>
            <a:r>
              <a:rPr lang="cs-CZ" dirty="0" smtClean="0"/>
              <a:t>zařízení</a:t>
            </a:r>
            <a:r>
              <a:rPr lang="cs-CZ" dirty="0"/>
              <a:t>, energie a práce</a:t>
            </a:r>
          </a:p>
          <a:p>
            <a:pPr lvl="1"/>
            <a:r>
              <a:rPr lang="cs-CZ" dirty="0"/>
              <a:t>pomocí těchto zdrojů </a:t>
            </a:r>
            <a:r>
              <a:rPr lang="cs-CZ" dirty="0" smtClean="0"/>
              <a:t>podnik zpracovává vstupy na výstupy</a:t>
            </a:r>
            <a:endParaRPr lang="cs-CZ" dirty="0"/>
          </a:p>
          <a:p>
            <a:pPr lvl="0"/>
            <a:r>
              <a:rPr lang="cs-CZ" b="1" dirty="0"/>
              <a:t>informační</a:t>
            </a:r>
            <a:endParaRPr lang="cs-CZ" dirty="0"/>
          </a:p>
          <a:p>
            <a:pPr lvl="1"/>
            <a:r>
              <a:rPr lang="cs-CZ" dirty="0"/>
              <a:t>zajišťují podniku potřebné informace tak, aby mohl tento systém efektivně fungovat</a:t>
            </a:r>
          </a:p>
          <a:p>
            <a:pPr lvl="1"/>
            <a:r>
              <a:rPr lang="cs-CZ" b="1" dirty="0"/>
              <a:t>externí informace – z vnějšího okolí</a:t>
            </a:r>
            <a:endParaRPr lang="cs-CZ" dirty="0"/>
          </a:p>
          <a:p>
            <a:pPr lvl="2"/>
            <a:r>
              <a:rPr lang="cs-CZ" dirty="0"/>
              <a:t>úprava cen dodavatelů, zvýšení cen pohonných hmot, změna kurzů</a:t>
            </a:r>
            <a:r>
              <a:rPr lang="cs-CZ" dirty="0" smtClean="0"/>
              <a:t>,....</a:t>
            </a:r>
            <a:endParaRPr lang="cs-CZ" dirty="0"/>
          </a:p>
          <a:p>
            <a:pPr lvl="1"/>
            <a:r>
              <a:rPr lang="cs-CZ" b="1" dirty="0"/>
              <a:t>interní informace – z vnitřku</a:t>
            </a:r>
            <a:endParaRPr lang="cs-CZ" dirty="0"/>
          </a:p>
          <a:p>
            <a:pPr lvl="2"/>
            <a:r>
              <a:rPr lang="cs-CZ" dirty="0"/>
              <a:t>nemocnost zaměstnanců, poruchy strojů, havárie,.....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oba druhy vstupů spolu vzájemně souvisí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98673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467600" cy="1143000"/>
          </a:xfrm>
        </p:spPr>
        <p:txBody>
          <a:bodyPr/>
          <a:lstStyle/>
          <a:p>
            <a:r>
              <a:rPr lang="cs-CZ" b="1" dirty="0"/>
              <a:t>Transformace vstupů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124744"/>
            <a:ext cx="7467600" cy="2664296"/>
          </a:xfrm>
        </p:spPr>
        <p:txBody>
          <a:bodyPr/>
          <a:lstStyle/>
          <a:p>
            <a:pPr lvl="0"/>
            <a:r>
              <a:rPr lang="cs-CZ" dirty="0" smtClean="0"/>
              <a:t>postupná </a:t>
            </a:r>
            <a:r>
              <a:rPr lang="cs-CZ" dirty="0"/>
              <a:t>přeměna vstupních činitelů směrem k požadovanému výsledku, ke stanovenému cíli – zisku</a:t>
            </a:r>
          </a:p>
          <a:p>
            <a:pPr lvl="0"/>
            <a:r>
              <a:rPr lang="cs-CZ" dirty="0"/>
              <a:t>je zajišťována různými prvky, které mezi sebou vytvářejí vazby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věci hmotné, nehmotné a zaměstnanci podniku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112663679"/>
              </p:ext>
            </p:extLst>
          </p:nvPr>
        </p:nvGraphicFramePr>
        <p:xfrm>
          <a:off x="755576" y="3212976"/>
          <a:ext cx="7632848" cy="2839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51111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Výstupy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/>
              <a:t>hmotně </a:t>
            </a:r>
            <a:r>
              <a:rPr lang="cs-CZ" sz="2400" b="1" dirty="0"/>
              <a:t>– energetické</a:t>
            </a:r>
            <a:endParaRPr lang="cs-CZ" sz="2400" dirty="0"/>
          </a:p>
          <a:p>
            <a:pPr lvl="1"/>
            <a:r>
              <a:rPr lang="cs-CZ" dirty="0"/>
              <a:t>výrobky či poskytované služby</a:t>
            </a:r>
          </a:p>
          <a:p>
            <a:pPr lvl="1"/>
            <a:r>
              <a:rPr lang="cs-CZ" dirty="0"/>
              <a:t>jejich kvalita a kvantita a potřebnost ovlivňuje zpětně činnost dané </a:t>
            </a:r>
            <a:r>
              <a:rPr lang="cs-CZ" dirty="0" smtClean="0"/>
              <a:t>firmy</a:t>
            </a:r>
          </a:p>
          <a:p>
            <a:pPr lvl="0"/>
            <a:r>
              <a:rPr lang="cs-CZ" sz="2400" b="1" dirty="0" smtClean="0"/>
              <a:t>zpracované </a:t>
            </a:r>
            <a:r>
              <a:rPr lang="cs-CZ" sz="2400" b="1" dirty="0"/>
              <a:t>informace</a:t>
            </a:r>
            <a:endParaRPr lang="cs-CZ" sz="2400" dirty="0"/>
          </a:p>
          <a:p>
            <a:pPr lvl="1"/>
            <a:r>
              <a:rPr lang="cs-CZ" dirty="0"/>
              <a:t>informace pro jiné firmy, veřejnost, úřady o dané firmě, o její existenci, činnosti, schopnostech, kvalitě práce,….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92130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Vymyslete 3 příklady na transformaci vstupů na výstupy.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Např.: vstupy – těsto, pec, pekař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transformace – práce pekaře, pečení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výstup – chléb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avlína\AppData\Local\Microsoft\Windows\Temporary Internet Files\Content.IE5\UFAE2KBH\MC900058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6815"/>
            <a:ext cx="2490383" cy="23428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6165304"/>
            <a:ext cx="2783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2687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</TotalTime>
  <Words>211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Ekonomika podniku</vt:lpstr>
      <vt:lpstr>Snímek 4</vt:lpstr>
      <vt:lpstr>Každý podnik bez ohledu na cíl a formy podnikání vykazuje určité jednotné znaky: </vt:lpstr>
      <vt:lpstr>Činnosti nezbytné k podpoře těchto znaků:</vt:lpstr>
      <vt:lpstr>Vstupy </vt:lpstr>
      <vt:lpstr>Transformace vstupů </vt:lpstr>
      <vt:lpstr>Výstupy</vt:lpstr>
      <vt:lpstr>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6</cp:revision>
  <dcterms:created xsi:type="dcterms:W3CDTF">2013-12-12T20:59:02Z</dcterms:created>
  <dcterms:modified xsi:type="dcterms:W3CDTF">2014-10-06T10:27:21Z</dcterms:modified>
</cp:coreProperties>
</file>