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293F0F9-789B-4501-B3D9-B94A717F07D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293F0F9-789B-4501-B3D9-B94A717F07D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293F0F9-789B-4501-B3D9-B94A717F07D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3F0F9-789B-4501-B3D9-B94A717F07D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3F0F9-789B-4501-B3D9-B94A717F07D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293F0F9-789B-4501-B3D9-B94A717F07D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3F0F9-789B-4501-B3D9-B94A717F07D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293F0F9-789B-4501-B3D9-B94A717F07D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293F0F9-789B-4501-B3D9-B94A717F07D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3F0F9-789B-4501-B3D9-B94A717F07D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3F0F9-789B-4501-B3D9-B94A717F07D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293F0F9-789B-4501-B3D9-B94A717F07D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903142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 </a:t>
            </a:r>
            <a:r>
              <a:rPr lang="cs-CZ" dirty="0"/>
              <a:t>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VY_32_INOVACE_EK_192          </a:t>
            </a:r>
            <a:endParaRPr lang="cs-CZ" dirty="0"/>
          </a:p>
          <a:p>
            <a:r>
              <a:rPr lang="cs-CZ" b="1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 err="1"/>
              <a:t>Tématický</a:t>
            </a:r>
            <a:r>
              <a:rPr lang="cs-CZ" b="1" dirty="0"/>
              <a:t>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 </a:t>
            </a:r>
            <a:r>
              <a:rPr lang="cs-CZ" dirty="0"/>
              <a:t>Materiál slouží k </a:t>
            </a:r>
            <a:r>
              <a:rPr lang="cs-CZ" dirty="0" smtClean="0"/>
              <a:t>výkladu a praktickému cvičení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</a:t>
            </a:r>
            <a:r>
              <a:rPr lang="cs-CZ" dirty="0"/>
              <a:t>je určena jako výklad do hodiny </a:t>
            </a:r>
            <a:r>
              <a:rPr lang="cs-CZ" dirty="0" smtClean="0"/>
              <a:t>a následnému pochopení látky pomocí praktického cvičení, lze využít i vyhledávání na internetu či pracovat ve skupinách.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8917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003322"/>
            <a:ext cx="6478488" cy="1371600"/>
          </a:xfrm>
        </p:spPr>
        <p:txBody>
          <a:bodyPr/>
          <a:lstStyle/>
          <a:p>
            <a:r>
              <a:rPr lang="cs-CZ" sz="3600" dirty="0" smtClean="0"/>
              <a:t>12. </a:t>
            </a:r>
            <a:r>
              <a:rPr lang="cs-CZ" sz="3600" dirty="0"/>
              <a:t>Vnější vztahy podniku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15769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7467600" cy="1454409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/>
              <a:t>podnik ve své činnosti nemůže fungovat sám a nezávisle na okolních vlivech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40080" y="1733844"/>
            <a:ext cx="7467600" cy="443145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Rozhodující ekonomické činitele spolupráce:</a:t>
            </a:r>
            <a:endParaRPr lang="cs-CZ" dirty="0"/>
          </a:p>
          <a:p>
            <a:pPr lvl="0"/>
            <a:r>
              <a:rPr lang="cs-CZ" dirty="0"/>
              <a:t>odběratelé</a:t>
            </a:r>
          </a:p>
          <a:p>
            <a:pPr lvl="0"/>
            <a:r>
              <a:rPr lang="cs-CZ" dirty="0"/>
              <a:t>dodavatelé</a:t>
            </a:r>
          </a:p>
          <a:p>
            <a:pPr lvl="0"/>
            <a:r>
              <a:rPr lang="cs-CZ" dirty="0"/>
              <a:t>konkurence</a:t>
            </a:r>
          </a:p>
          <a:p>
            <a:pPr lvl="0"/>
            <a:r>
              <a:rPr lang="cs-CZ" dirty="0"/>
              <a:t>peněžní ústavy</a:t>
            </a:r>
          </a:p>
          <a:p>
            <a:pPr lvl="0"/>
            <a:r>
              <a:rPr lang="cs-CZ" dirty="0"/>
              <a:t>nadřízené orgány</a:t>
            </a:r>
          </a:p>
          <a:p>
            <a:pPr lvl="0"/>
            <a:r>
              <a:rPr lang="cs-CZ" dirty="0"/>
              <a:t>státní orgány kontroly kvality</a:t>
            </a:r>
          </a:p>
          <a:p>
            <a:pPr lvl="0"/>
            <a:r>
              <a:rPr lang="cs-CZ" dirty="0"/>
              <a:t>státní ekonomické instituce</a:t>
            </a:r>
          </a:p>
          <a:p>
            <a:pPr lvl="0"/>
            <a:r>
              <a:rPr lang="cs-CZ" dirty="0"/>
              <a:t>orgány státní správy a samosprávy</a:t>
            </a:r>
          </a:p>
          <a:p>
            <a:pPr lvl="0"/>
            <a:r>
              <a:rPr lang="cs-CZ" dirty="0"/>
              <a:t>kontrolní orgány ekonomického či trestně-právního charakteru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52413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Typické vazby a </a:t>
            </a:r>
            <a:r>
              <a:rPr lang="cs-CZ" b="1" dirty="0" smtClean="0"/>
              <a:t>vztahy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3196952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k jiným podnikatelům (obchod, odběratel-dodavatel</a:t>
            </a:r>
            <a:r>
              <a:rPr lang="cs-CZ" dirty="0" smtClean="0"/>
              <a:t>)</a:t>
            </a:r>
            <a:endParaRPr lang="cs-CZ" dirty="0"/>
          </a:p>
          <a:p>
            <a:pPr lvl="0"/>
            <a:r>
              <a:rPr lang="cs-CZ" dirty="0"/>
              <a:t>k obyvatelstvu (zaměstnanci)</a:t>
            </a:r>
          </a:p>
          <a:p>
            <a:pPr lvl="0"/>
            <a:r>
              <a:rPr lang="cs-CZ" dirty="0"/>
              <a:t>ke státním institucím (daně, poplatky, dotace,…)</a:t>
            </a:r>
          </a:p>
          <a:p>
            <a:pPr lvl="0"/>
            <a:r>
              <a:rPr lang="cs-CZ" dirty="0"/>
              <a:t>k bankám a finanční institucím (platby, úhrady, úvěry,..)</a:t>
            </a:r>
          </a:p>
          <a:p>
            <a:endParaRPr lang="cs-CZ" dirty="0"/>
          </a:p>
        </p:txBody>
      </p:sp>
      <p:pic>
        <p:nvPicPr>
          <p:cNvPr id="1026" name="Picture 2" descr="C:\Users\Pavlína\AppData\Local\Microsoft\Windows\Temporary Internet Files\Content.IE5\UFAE2KBH\MC9003590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358" y="4509120"/>
            <a:ext cx="1819656" cy="11923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29609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Okolí podniku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/>
              <a:t>Ekonomické</a:t>
            </a:r>
          </a:p>
          <a:p>
            <a:pPr lvl="1"/>
            <a:r>
              <a:rPr lang="cs-CZ" dirty="0"/>
              <a:t>platné daňové zákony a daňové zatížení podniku</a:t>
            </a:r>
          </a:p>
          <a:p>
            <a:pPr lvl="1"/>
            <a:r>
              <a:rPr lang="cs-CZ" dirty="0"/>
              <a:t>pořizovací ceny výrobních faktorů a jejich dostupnost</a:t>
            </a:r>
          </a:p>
          <a:p>
            <a:pPr lvl="1"/>
            <a:r>
              <a:rPr lang="cs-CZ" dirty="0"/>
              <a:t>úroveň zaměstnanosti v daném regionu</a:t>
            </a:r>
          </a:p>
          <a:p>
            <a:pPr lvl="1"/>
            <a:r>
              <a:rPr lang="cs-CZ" dirty="0"/>
              <a:t>hospodářský růst okolí podniku</a:t>
            </a:r>
          </a:p>
          <a:p>
            <a:pPr lvl="1"/>
            <a:r>
              <a:rPr lang="cs-CZ" dirty="0"/>
              <a:t>vývoj měny</a:t>
            </a:r>
          </a:p>
          <a:p>
            <a:pPr lvl="0"/>
            <a:r>
              <a:rPr lang="cs-CZ" dirty="0"/>
              <a:t>Právní</a:t>
            </a:r>
          </a:p>
          <a:p>
            <a:pPr lvl="1"/>
            <a:r>
              <a:rPr lang="cs-CZ" dirty="0"/>
              <a:t>platné zákony a vyhlášky</a:t>
            </a:r>
          </a:p>
          <a:p>
            <a:pPr lvl="0"/>
            <a:r>
              <a:rPr lang="cs-CZ" dirty="0"/>
              <a:t>Technologické</a:t>
            </a:r>
          </a:p>
          <a:p>
            <a:pPr lvl="1"/>
            <a:r>
              <a:rPr lang="cs-CZ" dirty="0"/>
              <a:t>technologický pokrok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26138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Okolí podniku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/>
              <a:t>Ekologické</a:t>
            </a:r>
          </a:p>
          <a:p>
            <a:pPr lvl="1"/>
            <a:r>
              <a:rPr lang="cs-CZ" dirty="0"/>
              <a:t>dodržování norem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možná pokuta</a:t>
            </a:r>
          </a:p>
          <a:p>
            <a:pPr lvl="0"/>
            <a:r>
              <a:rPr lang="cs-CZ" dirty="0"/>
              <a:t>Sociální</a:t>
            </a:r>
          </a:p>
          <a:p>
            <a:pPr lvl="1"/>
            <a:r>
              <a:rPr lang="cs-CZ" dirty="0"/>
              <a:t>možná nespokojenost zaměstnanců či zákazníků</a:t>
            </a:r>
          </a:p>
          <a:p>
            <a:pPr lvl="0"/>
            <a:r>
              <a:rPr lang="cs-CZ" dirty="0"/>
              <a:t>Etika ve vnějším chování podniku</a:t>
            </a:r>
          </a:p>
          <a:p>
            <a:pPr lvl="1"/>
            <a:r>
              <a:rPr lang="cs-CZ" dirty="0"/>
              <a:t>dodává charakter solidního obchodního partnera</a:t>
            </a:r>
          </a:p>
          <a:p>
            <a:pPr lvl="1"/>
            <a:r>
              <a:rPr lang="cs-CZ" dirty="0"/>
              <a:t>neetické chování – klamavá reklama, nesprávné označování zboží, podplácení, dumpingové ceny, zneužívání pověsti, napodobování,…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07216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Otvíráte si obchod v obci (místo, které znáte).</a:t>
            </a:r>
          </a:p>
          <a:p>
            <a:pPr>
              <a:buNone/>
            </a:pPr>
            <a:r>
              <a:rPr lang="cs-CZ" dirty="0" smtClean="0"/>
              <a:t>Vyhledejte své potencionální vazby na konkrétní</a:t>
            </a:r>
          </a:p>
          <a:p>
            <a:pPr>
              <a:buNone/>
            </a:pPr>
            <a:r>
              <a:rPr lang="cs-CZ" dirty="0" smtClean="0"/>
              <a:t>osoby (banka, dodavatel, odběratel,…)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342900" indent="-342900"/>
            <a:r>
              <a:rPr lang="cs-CZ" dirty="0" smtClean="0"/>
              <a:t>Zdroje:</a:t>
            </a:r>
          </a:p>
          <a:p>
            <a:pPr marL="342900" indent="-342900">
              <a:buNone/>
            </a:pPr>
            <a:r>
              <a:rPr lang="cs-CZ" dirty="0" smtClean="0"/>
              <a:t>	ZLÁMAL, Jaroslav a Zdeněk MENDL. </a:t>
            </a:r>
            <a:r>
              <a:rPr lang="cs-CZ" i="1" dirty="0" smtClean="0"/>
              <a:t>Ekonomie nejen k maturitě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2., </a:t>
            </a:r>
            <a:r>
              <a:rPr lang="cs-CZ" dirty="0" err="1" smtClean="0"/>
              <a:t>aktualiz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Media, 2009, 136 s. ISBN 978-80-86686-99-8</a:t>
            </a:r>
            <a:r>
              <a:rPr lang="cs-CZ" dirty="0" smtClean="0"/>
              <a:t>.</a:t>
            </a:r>
          </a:p>
          <a:p>
            <a:pPr marL="342900" indent="-342900">
              <a:buNone/>
            </a:pPr>
            <a:r>
              <a:rPr lang="cs-CZ" dirty="0" smtClean="0"/>
              <a:t> </a:t>
            </a:r>
            <a:r>
              <a:rPr lang="cs-CZ" dirty="0" smtClean="0"/>
              <a:t>   www.office.</a:t>
            </a:r>
            <a:r>
              <a:rPr lang="cs-CZ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</TotalTime>
  <Words>164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Ekonomika podniku</vt:lpstr>
      <vt:lpstr>podnik ve své činnosti nemůže fungovat sám a nezávisle na okolních vlivech </vt:lpstr>
      <vt:lpstr>Typické vazby a vztahy</vt:lpstr>
      <vt:lpstr>Okolí podniku</vt:lpstr>
      <vt:lpstr>Okolí podniku</vt:lpstr>
      <vt:lpstr>ÚKOL: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4</cp:revision>
  <dcterms:created xsi:type="dcterms:W3CDTF">2013-12-12T22:00:25Z</dcterms:created>
  <dcterms:modified xsi:type="dcterms:W3CDTF">2014-10-06T10:28:49Z</dcterms:modified>
</cp:coreProperties>
</file>