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C24271-B5C4-4566-BBF3-ED61BE8D0AE2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C862CDD-1277-4959-A804-2161CBD05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ctovani.net/ucetni-osnova.php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803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VY_32_INOVACE_EK_193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394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13. Náklady podniku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786434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spotřeba věcných prostředků a práce v peněžním vyjádření</a:t>
            </a:r>
          </a:p>
          <a:p>
            <a:pPr lvl="0"/>
            <a:r>
              <a:rPr lang="cs-CZ" dirty="0"/>
              <a:t> daňově uznatelné výdaj, např.  materiál, suroviny, mzdy, odpisy, uznatelné sponzorské dary apod.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Podnik se </a:t>
            </a:r>
            <a:r>
              <a:rPr lang="cs-CZ" b="1" dirty="0" smtClean="0"/>
              <a:t>snaží, </a:t>
            </a:r>
            <a:r>
              <a:rPr lang="cs-CZ" b="1" dirty="0"/>
              <a:t>aby dosahoval zisku efektivně </a:t>
            </a:r>
            <a:r>
              <a:rPr lang="cs-CZ" b="1" dirty="0">
                <a:sym typeface="Wingdings"/>
              </a:rPr>
              <a:t></a:t>
            </a:r>
            <a:r>
              <a:rPr lang="cs-CZ" b="1" dirty="0"/>
              <a:t> snaží se o co nejnižší náklady</a:t>
            </a:r>
            <a:endParaRPr lang="cs-CZ" dirty="0"/>
          </a:p>
          <a:p>
            <a:pPr lvl="0"/>
            <a:r>
              <a:rPr lang="cs-CZ" dirty="0"/>
              <a:t> efektivnost je tedy měřítko, poměr vstupů a výstupů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4115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Třídění nákladů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dirty="0" smtClean="0"/>
              <a:t>fixní</a:t>
            </a:r>
            <a:r>
              <a:rPr lang="cs-CZ" dirty="0" smtClean="0"/>
              <a:t> </a:t>
            </a:r>
            <a:r>
              <a:rPr lang="cs-CZ" dirty="0"/>
              <a:t>– stálé, při změně produkce se nemění (nájem,…)</a:t>
            </a:r>
          </a:p>
          <a:p>
            <a:pPr lvl="0"/>
            <a:r>
              <a:rPr lang="cs-CZ" b="1" dirty="0"/>
              <a:t>variabilní</a:t>
            </a:r>
            <a:r>
              <a:rPr lang="cs-CZ" dirty="0"/>
              <a:t> – závislé na množství výkonů</a:t>
            </a:r>
          </a:p>
          <a:p>
            <a:pPr lvl="0"/>
            <a:r>
              <a:rPr lang="cs-CZ" b="1" dirty="0"/>
              <a:t>celkové</a:t>
            </a:r>
            <a:r>
              <a:rPr lang="cs-CZ" dirty="0"/>
              <a:t> - za jednotku produkce</a:t>
            </a:r>
          </a:p>
          <a:p>
            <a:pPr lvl="0"/>
            <a:r>
              <a:rPr lang="cs-CZ" b="1" dirty="0"/>
              <a:t>mezní</a:t>
            </a:r>
            <a:r>
              <a:rPr lang="cs-CZ" dirty="0"/>
              <a:t> - dodatečné náklady při zvýšení produkce o jednu jednotku</a:t>
            </a:r>
          </a:p>
          <a:p>
            <a:pPr lvl="0"/>
            <a:r>
              <a:rPr lang="cs-CZ" b="1" dirty="0"/>
              <a:t>průměrné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Členění nákladů podle účelů:</a:t>
            </a:r>
            <a:endParaRPr lang="cs-CZ" dirty="0"/>
          </a:p>
          <a:p>
            <a:pPr lvl="0"/>
            <a:r>
              <a:rPr lang="cs-CZ" b="1" dirty="0"/>
              <a:t>přímé</a:t>
            </a:r>
            <a:r>
              <a:rPr lang="cs-CZ" dirty="0"/>
              <a:t> = lze je stanovit na kalkulační jednici (m, ks)</a:t>
            </a:r>
          </a:p>
          <a:p>
            <a:pPr lvl="0"/>
            <a:r>
              <a:rPr lang="cs-CZ" b="1" dirty="0"/>
              <a:t>nepřímé</a:t>
            </a:r>
            <a:r>
              <a:rPr lang="cs-CZ" dirty="0"/>
              <a:t> = nelze stanovit na kalkulační jednici přímo, nutno </a:t>
            </a:r>
            <a:r>
              <a:rPr lang="cs-CZ" dirty="0" smtClean="0"/>
              <a:t>rozpočítat, </a:t>
            </a:r>
            <a:r>
              <a:rPr lang="cs-CZ" dirty="0"/>
              <a:t>nejčastěji průměr (výrobní a správní režie)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20402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Účetní náklady: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náklady </a:t>
            </a:r>
            <a:r>
              <a:rPr lang="cs-CZ" dirty="0"/>
              <a:t>- </a:t>
            </a:r>
            <a:r>
              <a:rPr lang="cs-CZ" b="1" dirty="0"/>
              <a:t>pátá</a:t>
            </a:r>
            <a:r>
              <a:rPr lang="cs-CZ" dirty="0"/>
              <a:t> třída </a:t>
            </a:r>
            <a:r>
              <a:rPr lang="cs-CZ" dirty="0" smtClean="0"/>
              <a:t>účetnictví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Členění účetních nákladů:</a:t>
            </a:r>
            <a:endParaRPr lang="cs-CZ" dirty="0"/>
          </a:p>
          <a:p>
            <a:pPr lvl="0"/>
            <a:r>
              <a:rPr lang="cs-CZ" b="1" dirty="0"/>
              <a:t>provozní náklady </a:t>
            </a:r>
            <a:r>
              <a:rPr lang="cs-CZ" dirty="0"/>
              <a:t>- Jsou to náklady na pořízení materiálu a energií, služby, opravy, vyplacené mzdy, daně a poplatky, a jiné provozní náklady (pokuta)</a:t>
            </a:r>
          </a:p>
          <a:p>
            <a:pPr lvl="0"/>
            <a:r>
              <a:rPr lang="cs-CZ" b="1" dirty="0"/>
              <a:t>finanční náklady </a:t>
            </a:r>
            <a:r>
              <a:rPr lang="cs-CZ" dirty="0"/>
              <a:t>- Náklady na vyplácení úroků, kurzy, náklady na úvěry</a:t>
            </a:r>
          </a:p>
          <a:p>
            <a:r>
              <a:rPr lang="cs-CZ" b="1" dirty="0"/>
              <a:t>mimořádné náklady </a:t>
            </a:r>
            <a:r>
              <a:rPr lang="cs-CZ" dirty="0"/>
              <a:t>- pokuty, škody, </a:t>
            </a:r>
            <a:r>
              <a:rPr lang="cs-CZ" dirty="0" smtClean="0"/>
              <a:t>manka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ÚKOL: Nahlédnutí do účtové osnovy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uctovani.net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ucetni</a:t>
            </a:r>
            <a:r>
              <a:rPr lang="cs-CZ" dirty="0" smtClean="0">
                <a:hlinkClick r:id="rId2"/>
              </a:rPr>
              <a:t>-osnova.</a:t>
            </a:r>
            <a:r>
              <a:rPr lang="cs-CZ" dirty="0" err="1" smtClean="0">
                <a:hlinkClick r:id="rId2"/>
              </a:rPr>
              <a:t>php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64880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226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Náklad</vt:lpstr>
      <vt:lpstr>Třídění nákladů:</vt:lpstr>
      <vt:lpstr>Účetní náklady: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12</cp:revision>
  <dcterms:created xsi:type="dcterms:W3CDTF">2013-12-13T16:25:08Z</dcterms:created>
  <dcterms:modified xsi:type="dcterms:W3CDTF">2014-10-06T10:30:21Z</dcterms:modified>
</cp:coreProperties>
</file>