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E1B77D-965F-4A1A-A73C-E8671FCB9D1D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A8E5F8-5E62-46C1-8BDA-7D346177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54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VY_32_INOVACE_EK_196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</a:t>
            </a:r>
            <a:r>
              <a:rPr lang="cs-CZ" dirty="0" smtClean="0"/>
              <a:t>hodiny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14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16. Rozvoj podniku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Investice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64935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pPr lvl="0"/>
            <a:r>
              <a:rPr lang="cs-CZ" b="1" dirty="0"/>
              <a:t>Pořízení nového majetku – </a:t>
            </a:r>
            <a:r>
              <a:rPr lang="cs-CZ" b="1" dirty="0" smtClean="0"/>
              <a:t>investice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peněžní </a:t>
            </a:r>
            <a:r>
              <a:rPr lang="cs-CZ" dirty="0"/>
              <a:t>výdaj, u něhož se očekává přeměna na budoucí příjem během období delšího než jeden </a:t>
            </a:r>
            <a:r>
              <a:rPr lang="cs-CZ" dirty="0" smtClean="0"/>
              <a:t>rok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b="1" dirty="0"/>
              <a:t>hmotné</a:t>
            </a:r>
            <a:r>
              <a:rPr lang="cs-CZ" dirty="0"/>
              <a:t> – výstavba, modernizace, rekonstrukce</a:t>
            </a:r>
          </a:p>
          <a:p>
            <a:pPr lvl="0"/>
            <a:r>
              <a:rPr lang="cs-CZ" b="1" dirty="0"/>
              <a:t>finanční</a:t>
            </a:r>
            <a:r>
              <a:rPr lang="cs-CZ" dirty="0"/>
              <a:t> – nákup cenných papírů, vklad do podílových listů, obchodování na burze,..</a:t>
            </a:r>
          </a:p>
          <a:p>
            <a:pPr lvl="0"/>
            <a:r>
              <a:rPr lang="cs-CZ" b="1" dirty="0"/>
              <a:t>nehmotné</a:t>
            </a:r>
            <a:r>
              <a:rPr lang="cs-CZ" dirty="0"/>
              <a:t> – nákup know-how, softwaru, nové smlouvy,…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7231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Rozhoduje se:</a:t>
            </a:r>
            <a:endParaRPr lang="cs-CZ" dirty="0"/>
          </a:p>
          <a:p>
            <a:pPr lvl="0"/>
            <a:r>
              <a:rPr lang="cs-CZ" dirty="0"/>
              <a:t>do čeho investovat</a:t>
            </a:r>
          </a:p>
          <a:p>
            <a:pPr lvl="0"/>
            <a:r>
              <a:rPr lang="cs-CZ" dirty="0"/>
              <a:t>z jakých finančních zdrojů pořídit</a:t>
            </a:r>
          </a:p>
          <a:p>
            <a:pPr lvl="0"/>
            <a:r>
              <a:rPr lang="cs-CZ" dirty="0"/>
              <a:t>jak rozdělit hospodářský výsledek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Pravidla investování:</a:t>
            </a:r>
            <a:endParaRPr lang="cs-CZ" dirty="0"/>
          </a:p>
          <a:p>
            <a:pPr lvl="0"/>
            <a:r>
              <a:rPr lang="cs-CZ" dirty="0"/>
              <a:t>raději investovat více peněz než méně (kvalita)</a:t>
            </a:r>
          </a:p>
          <a:p>
            <a:pPr lvl="0"/>
            <a:r>
              <a:rPr lang="cs-CZ" dirty="0"/>
              <a:t>raději měně rizika než více při srovnatelném efektu z investic</a:t>
            </a:r>
          </a:p>
          <a:p>
            <a:pPr lvl="0"/>
            <a:r>
              <a:rPr lang="cs-CZ" dirty="0"/>
              <a:t>raději stejné množství peněz dnes než zítra (inflace)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1726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Investiční strategie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/>
              <a:t>Podle </a:t>
            </a:r>
            <a:r>
              <a:rPr lang="cs-CZ" b="1" dirty="0"/>
              <a:t>hlediska růstu tržní hodnoty podniku:</a:t>
            </a:r>
            <a:endParaRPr lang="cs-CZ" dirty="0"/>
          </a:p>
          <a:p>
            <a:pPr lvl="0"/>
            <a:r>
              <a:rPr lang="cs-CZ" dirty="0"/>
              <a:t>strategie růstu hodnoty investice spojená s maximálními ročními příjmy</a:t>
            </a:r>
          </a:p>
          <a:p>
            <a:pPr lvl="0"/>
            <a:r>
              <a:rPr lang="cs-CZ" dirty="0"/>
              <a:t>strategie růstu hodnoty investice</a:t>
            </a:r>
          </a:p>
          <a:p>
            <a:pPr lvl="0"/>
            <a:r>
              <a:rPr lang="cs-CZ" dirty="0"/>
              <a:t>strategie maximálních ročních příjmů z investice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b="1" dirty="0"/>
              <a:t>Podle hlediska postoje k riziku:</a:t>
            </a:r>
            <a:endParaRPr lang="cs-CZ" dirty="0"/>
          </a:p>
          <a:p>
            <a:pPr lvl="0"/>
            <a:r>
              <a:rPr lang="cs-CZ" dirty="0"/>
              <a:t>agresivní</a:t>
            </a:r>
          </a:p>
          <a:p>
            <a:pPr lvl="0"/>
            <a:r>
              <a:rPr lang="cs-CZ" dirty="0"/>
              <a:t>konzervativní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avlína\AppData\Local\Microsoft\Windows\Temporary Internet Files\Content.IE5\VCME0FYG\MP9004010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2296" y="3861048"/>
            <a:ext cx="1745583" cy="261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299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</a:t>
            </a:r>
            <a:r>
              <a:rPr lang="cs-CZ" dirty="0" smtClean="0"/>
              <a:t>.</a:t>
            </a:r>
          </a:p>
          <a:p>
            <a:pPr marL="342900" indent="-342900">
              <a:buNone/>
            </a:pPr>
            <a:r>
              <a:rPr lang="cs-CZ" dirty="0" smtClean="0"/>
              <a:t> </a:t>
            </a:r>
            <a:r>
              <a:rPr lang="cs-CZ" dirty="0" smtClean="0"/>
              <a:t>  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103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Pořízení nového majetku – investice</vt:lpstr>
      <vt:lpstr>Investice</vt:lpstr>
      <vt:lpstr>Investiční strategie: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2013-12-13T18:24:36Z</dcterms:created>
  <dcterms:modified xsi:type="dcterms:W3CDTF">2014-10-06T10:35:07Z</dcterms:modified>
</cp:coreProperties>
</file>