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6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8CE1B77D-965F-4A1A-A73C-E8671FCB9D1D}" type="datetimeFigureOut">
              <a:rPr lang="cs-CZ" smtClean="0"/>
              <a:pPr/>
              <a:t>6.10.2014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E1A8E5F8-5E62-46C1-8BDA-7D346177AA9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CE1B77D-965F-4A1A-A73C-E8671FCB9D1D}" type="datetimeFigureOut">
              <a:rPr lang="cs-CZ" smtClean="0"/>
              <a:pPr/>
              <a:t>6.10.2014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E1A8E5F8-5E62-46C1-8BDA-7D346177AA9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8CE1B77D-965F-4A1A-A73C-E8671FCB9D1D}" type="datetimeFigureOut">
              <a:rPr lang="cs-CZ" smtClean="0"/>
              <a:pPr/>
              <a:t>6.10.2014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E1A8E5F8-5E62-46C1-8BDA-7D346177AA9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1B77D-965F-4A1A-A73C-E8671FCB9D1D}" type="datetimeFigureOut">
              <a:rPr lang="cs-CZ" smtClean="0"/>
              <a:pPr/>
              <a:t>6.10.2014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8E5F8-5E62-46C1-8BDA-7D346177AA9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1B77D-965F-4A1A-A73C-E8671FCB9D1D}" type="datetimeFigureOut">
              <a:rPr lang="cs-CZ" smtClean="0"/>
              <a:pPr/>
              <a:t>6.10.2014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8E5F8-5E62-46C1-8BDA-7D346177AA9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CE1B77D-965F-4A1A-A73C-E8671FCB9D1D}" type="datetimeFigureOut">
              <a:rPr lang="cs-CZ" smtClean="0"/>
              <a:pPr/>
              <a:t>6.10.2014</a:t>
            </a:fld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1A8E5F8-5E62-46C1-8BDA-7D346177AA9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1B77D-965F-4A1A-A73C-E8671FCB9D1D}" type="datetimeFigureOut">
              <a:rPr lang="cs-CZ" smtClean="0"/>
              <a:pPr/>
              <a:t>6.10.2014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8E5F8-5E62-46C1-8BDA-7D346177AA9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CE1B77D-965F-4A1A-A73C-E8671FCB9D1D}" type="datetimeFigureOut">
              <a:rPr lang="cs-CZ" smtClean="0"/>
              <a:pPr/>
              <a:t>6.10.2014</a:t>
            </a:fld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E1A8E5F8-5E62-46C1-8BDA-7D346177AA9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CE1B77D-965F-4A1A-A73C-E8671FCB9D1D}" type="datetimeFigureOut">
              <a:rPr lang="cs-CZ" smtClean="0"/>
              <a:pPr/>
              <a:t>6.10.2014</a:t>
            </a:fld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1A8E5F8-5E62-46C1-8BDA-7D346177AA9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1B77D-965F-4A1A-A73C-E8671FCB9D1D}" type="datetimeFigureOut">
              <a:rPr lang="cs-CZ" smtClean="0"/>
              <a:pPr/>
              <a:t>6.10.2014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8E5F8-5E62-46C1-8BDA-7D346177AA9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1B77D-965F-4A1A-A73C-E8671FCB9D1D}" type="datetimeFigureOut">
              <a:rPr lang="cs-CZ" smtClean="0"/>
              <a:pPr/>
              <a:t>6.10.2014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8E5F8-5E62-46C1-8BDA-7D346177AA9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8CE1B77D-965F-4A1A-A73C-E8671FCB9D1D}" type="datetimeFigureOut">
              <a:rPr lang="cs-CZ" smtClean="0"/>
              <a:pPr/>
              <a:t>6.10.2014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E1A8E5F8-5E62-46C1-8BDA-7D346177AA9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31457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5"/>
          <p:cNvSpPr>
            <a:spLocks noChangeArrowheads="1"/>
          </p:cNvSpPr>
          <p:nvPr/>
        </p:nvSpPr>
        <p:spPr bwMode="auto">
          <a:xfrm>
            <a:off x="2716894" y="2316381"/>
            <a:ext cx="4019305" cy="1600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STŘEDNÍ ODBORNÁ ŠKOLA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 STŘEDNÍ ODBORNÉ UČILIŠTĚ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MĚSTEC KRÁLOVÉ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</a:b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T.G. MASARYKA 4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3249233" y="5634216"/>
            <a:ext cx="2874506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Times New Roman" pitchFamily="18" charset="0"/>
              </a:rPr>
              <a:t>Ekonomika podniku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14404" y="4076680"/>
            <a:ext cx="5224283" cy="905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5457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88640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27272" y="1645965"/>
            <a:ext cx="7416824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/>
              <a:t>DIGITÁLNÍ UČEBNÍ MATERIÁL</a:t>
            </a:r>
            <a:endParaRPr lang="cs-CZ" dirty="0"/>
          </a:p>
          <a:p>
            <a:pPr algn="ctr"/>
            <a:r>
              <a:rPr lang="cs-CZ" b="1" dirty="0"/>
              <a:t>Č.projektu : </a:t>
            </a:r>
            <a:r>
              <a:rPr lang="cs-CZ" b="1" dirty="0" smtClean="0"/>
              <a:t>CZ.1.07/1.5.00/34.0921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b="1" dirty="0" smtClean="0"/>
              <a:t>Škola</a:t>
            </a:r>
            <a:r>
              <a:rPr lang="cs-CZ" b="1" dirty="0"/>
              <a:t>: </a:t>
            </a:r>
            <a:r>
              <a:rPr lang="cs-CZ" dirty="0"/>
              <a:t>	</a:t>
            </a:r>
            <a:r>
              <a:rPr lang="cs-CZ" dirty="0" smtClean="0"/>
              <a:t>Střední </a:t>
            </a:r>
            <a:r>
              <a:rPr lang="cs-CZ" dirty="0"/>
              <a:t>odborná škola a Střední odborné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učiliště </a:t>
            </a:r>
            <a:r>
              <a:rPr lang="cs-CZ" dirty="0"/>
              <a:t>Městec Králové, T.G. Masaryka 4 </a:t>
            </a:r>
          </a:p>
          <a:p>
            <a:r>
              <a:rPr lang="cs-CZ" dirty="0"/>
              <a:t> </a:t>
            </a:r>
          </a:p>
          <a:p>
            <a:r>
              <a:rPr lang="cs-CZ" b="1" dirty="0"/>
              <a:t>Název materiálu: </a:t>
            </a:r>
            <a:r>
              <a:rPr lang="cs-CZ" dirty="0" smtClean="0"/>
              <a:t>VY_32_INOVACE_EK_197         </a:t>
            </a:r>
            <a:endParaRPr lang="cs-CZ" dirty="0"/>
          </a:p>
          <a:p>
            <a:r>
              <a:rPr lang="cs-CZ" b="1" dirty="0"/>
              <a:t>Autor:</a:t>
            </a:r>
            <a:r>
              <a:rPr lang="cs-CZ" dirty="0"/>
              <a:t> </a:t>
            </a:r>
            <a:r>
              <a:rPr lang="cs-CZ" dirty="0" smtClean="0"/>
              <a:t>Bc. Pavlína Kánská</a:t>
            </a:r>
            <a:endParaRPr lang="cs-CZ" dirty="0"/>
          </a:p>
          <a:p>
            <a:r>
              <a:rPr lang="cs-CZ" b="1" dirty="0"/>
              <a:t>Tématický okruh: </a:t>
            </a:r>
            <a:r>
              <a:rPr lang="cs-CZ" dirty="0" smtClean="0"/>
              <a:t>Ekonomika podniku</a:t>
            </a:r>
            <a:endParaRPr lang="cs-CZ" dirty="0"/>
          </a:p>
          <a:p>
            <a:r>
              <a:rPr lang="cs-CZ" b="1" dirty="0"/>
              <a:t>Ročník:</a:t>
            </a:r>
            <a:r>
              <a:rPr lang="cs-CZ" dirty="0"/>
              <a:t> 1. a 2. Obor Podnikání</a:t>
            </a:r>
          </a:p>
          <a:p>
            <a:r>
              <a:rPr lang="cs-CZ" b="1" dirty="0"/>
              <a:t>Datum tvorby: </a:t>
            </a:r>
            <a:r>
              <a:rPr lang="cs-CZ" dirty="0" smtClean="0"/>
              <a:t>Září 2013</a:t>
            </a:r>
            <a:endParaRPr lang="cs-CZ" dirty="0"/>
          </a:p>
          <a:p>
            <a:r>
              <a:rPr lang="cs-CZ" b="1" dirty="0"/>
              <a:t>Anotace:</a:t>
            </a:r>
            <a:r>
              <a:rPr lang="cs-CZ" dirty="0"/>
              <a:t> Materiál slouží k </a:t>
            </a:r>
            <a:r>
              <a:rPr lang="cs-CZ" dirty="0" smtClean="0"/>
              <a:t>výkladu a praktickému úkolu</a:t>
            </a:r>
            <a:endParaRPr lang="cs-CZ" dirty="0"/>
          </a:p>
          <a:p>
            <a:r>
              <a:rPr lang="cs-CZ" b="1" dirty="0"/>
              <a:t>Metodický pokyn</a:t>
            </a:r>
            <a:r>
              <a:rPr lang="cs-CZ" b="1" dirty="0" smtClean="0"/>
              <a:t>: </a:t>
            </a:r>
            <a:r>
              <a:rPr lang="cs-CZ" dirty="0" smtClean="0"/>
              <a:t>Prezentace </a:t>
            </a:r>
            <a:r>
              <a:rPr lang="cs-CZ" dirty="0"/>
              <a:t>je určena jako výklad do </a:t>
            </a:r>
            <a:r>
              <a:rPr lang="cs-CZ" dirty="0" smtClean="0"/>
              <a:t>hodiny a praktickému využití získaných znalostí.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3146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Ekonomika podniku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051720" y="5003322"/>
            <a:ext cx="6406480" cy="137160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17. Využití managementu v podniku</a:t>
            </a:r>
          </a:p>
          <a:p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41649355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Pavlína\AppData\Local\Microsoft\Windows\Temporary Internet Files\Content.IE5\VCME0FYG\MC9004419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717032"/>
            <a:ext cx="1482725" cy="1784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Management = „řízení</a:t>
            </a:r>
            <a:r>
              <a:rPr lang="cs-CZ" b="1" dirty="0" smtClean="0"/>
              <a:t>“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cs-CZ" dirty="0" smtClean="0"/>
              <a:t>ucelený </a:t>
            </a:r>
            <a:r>
              <a:rPr lang="cs-CZ" dirty="0"/>
              <a:t>soubor ověřených přístupů, zkušeností, </a:t>
            </a:r>
            <a:r>
              <a:rPr lang="cs-CZ" dirty="0" smtClean="0"/>
              <a:t>doporučení </a:t>
            </a:r>
            <a:r>
              <a:rPr lang="cs-CZ" dirty="0"/>
              <a:t>a metod, které vedoucí pracovníci (manažeři) užívají k zvládnutí specifických činností (manažerských funkcí), jež jsou nezbytné k dosažení soustavy podnikatelských cílů organizace včetně její prosperity</a:t>
            </a:r>
          </a:p>
        </p:txBody>
      </p:sp>
    </p:spTree>
    <p:extLst>
      <p:ext uri="{BB962C8B-B14F-4D97-AF65-F5344CB8AC3E}">
        <p14:creationId xmlns:p14="http://schemas.microsoft.com/office/powerpoint/2010/main" xmlns="" val="28357815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Význam managementu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  <a:p>
            <a:pPr lvl="0"/>
            <a:r>
              <a:rPr lang="cs-CZ" dirty="0"/>
              <a:t>určitý způsob vedení (manažer neprovádí úkoly sám, ale prostřednictvím jiných lidí</a:t>
            </a:r>
            <a:r>
              <a:rPr lang="cs-CZ" dirty="0" smtClean="0"/>
              <a:t>)</a:t>
            </a:r>
          </a:p>
          <a:p>
            <a:pPr marL="0" lvl="0" indent="0">
              <a:buNone/>
            </a:pPr>
            <a:endParaRPr lang="cs-CZ" dirty="0"/>
          </a:p>
          <a:p>
            <a:pPr lvl="0"/>
            <a:r>
              <a:rPr lang="cs-CZ" dirty="0"/>
              <a:t>odborná disciplína a obor </a:t>
            </a:r>
            <a:r>
              <a:rPr lang="cs-CZ" dirty="0" smtClean="0"/>
              <a:t>studia</a:t>
            </a:r>
          </a:p>
          <a:p>
            <a:pPr marL="0" lvl="0" indent="0">
              <a:buNone/>
            </a:pPr>
            <a:endParaRPr lang="cs-CZ" dirty="0"/>
          </a:p>
          <a:p>
            <a:pPr lvl="0"/>
            <a:r>
              <a:rPr lang="cs-CZ" dirty="0"/>
              <a:t>specifická funkce při řízení </a:t>
            </a:r>
            <a:r>
              <a:rPr lang="cs-CZ" dirty="0" smtClean="0"/>
              <a:t>podniku</a:t>
            </a:r>
          </a:p>
          <a:p>
            <a:pPr marL="0" lvl="0" indent="0">
              <a:buNone/>
            </a:pPr>
            <a:endParaRPr lang="cs-CZ" dirty="0"/>
          </a:p>
          <a:p>
            <a:pPr lvl="0"/>
            <a:r>
              <a:rPr lang="cs-CZ" dirty="0"/>
              <a:t>teorie a praxe řízení podniku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552259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755576" y="692696"/>
            <a:ext cx="7467600" cy="4873752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Manažer – řídící pracovník, který má podřízené</a:t>
            </a:r>
            <a:endParaRPr lang="cs-CZ" dirty="0"/>
          </a:p>
          <a:p>
            <a:pPr lvl="0"/>
            <a:r>
              <a:rPr lang="cs-CZ" dirty="0"/>
              <a:t>jeho úlohou je přimět nemanažerské profese k dosažení vytýčených cílů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/>
              <a:t>Vlastnosti ideálního manažera</a:t>
            </a:r>
            <a:endParaRPr lang="cs-CZ" dirty="0"/>
          </a:p>
          <a:p>
            <a:pPr lvl="0"/>
            <a:r>
              <a:rPr lang="cs-CZ" dirty="0"/>
              <a:t>vrozené </a:t>
            </a:r>
          </a:p>
          <a:p>
            <a:pPr lvl="0"/>
            <a:r>
              <a:rPr lang="cs-CZ" dirty="0"/>
              <a:t>získané </a:t>
            </a:r>
            <a:endParaRPr lang="cs-CZ" dirty="0" smtClean="0"/>
          </a:p>
          <a:p>
            <a:pPr marL="0" lvl="0" indent="0">
              <a:buNone/>
            </a:pPr>
            <a:endParaRPr lang="cs-CZ" dirty="0"/>
          </a:p>
          <a:p>
            <a:pPr marL="0" lvl="0" indent="0">
              <a:buNone/>
            </a:pPr>
            <a:r>
              <a:rPr lang="cs-CZ" b="1" dirty="0" smtClean="0"/>
              <a:t>Úkol</a:t>
            </a:r>
            <a:r>
              <a:rPr lang="cs-CZ" dirty="0" smtClean="0"/>
              <a:t>: Uveďte 3 příklady vrozených a získaných vlastností ideálního manažera.</a:t>
            </a:r>
            <a:endParaRPr lang="cs-CZ" dirty="0"/>
          </a:p>
        </p:txBody>
      </p:sp>
      <p:pic>
        <p:nvPicPr>
          <p:cNvPr id="4098" name="Picture 2" descr="C:\Users\Pavlína\AppData\Local\Microsoft\Windows\Temporary Internet Files\Content.IE5\WX7SMFSJ\MC9003916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517258"/>
            <a:ext cx="1791310" cy="1820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234459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Postavení manažera v </a:t>
            </a:r>
            <a:r>
              <a:rPr lang="cs-CZ" b="1" dirty="0" smtClean="0"/>
              <a:t>organizaci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a</a:t>
            </a:r>
            <a:r>
              <a:rPr lang="cs-CZ" dirty="0"/>
              <a:t>) </a:t>
            </a:r>
            <a:r>
              <a:rPr lang="cs-CZ" b="1" dirty="0"/>
              <a:t>vrcholový management (top management)</a:t>
            </a:r>
            <a:endParaRPr lang="cs-CZ" dirty="0"/>
          </a:p>
          <a:p>
            <a:pPr lvl="0"/>
            <a:r>
              <a:rPr lang="cs-CZ" dirty="0"/>
              <a:t>nejvýše postavení řídící pracovníci (ředitel, náměstek ředitele, prezident spol</a:t>
            </a:r>
            <a:r>
              <a:rPr lang="cs-CZ" dirty="0" smtClean="0"/>
              <a:t>....); velice </a:t>
            </a:r>
            <a:r>
              <a:rPr lang="cs-CZ" dirty="0"/>
              <a:t>úzká, nepočetná skupinka nejlépe </a:t>
            </a:r>
            <a:r>
              <a:rPr lang="cs-CZ" dirty="0" smtClean="0"/>
              <a:t>placených</a:t>
            </a:r>
          </a:p>
          <a:p>
            <a:pPr lvl="0"/>
            <a:endParaRPr lang="cs-CZ" dirty="0"/>
          </a:p>
          <a:p>
            <a:pPr lvl="0"/>
            <a:r>
              <a:rPr lang="cs-CZ" dirty="0"/>
              <a:t>na jejich umění řídit a znalostech závisí úspěch </a:t>
            </a:r>
            <a:r>
              <a:rPr lang="cs-CZ" dirty="0" smtClean="0"/>
              <a:t>firmy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368700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Postavení manažera v organizaci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b) </a:t>
            </a:r>
            <a:r>
              <a:rPr lang="cs-CZ" b="1" dirty="0"/>
              <a:t>střední management</a:t>
            </a:r>
            <a:endParaRPr lang="cs-CZ" dirty="0"/>
          </a:p>
          <a:p>
            <a:pPr lvl="0"/>
            <a:r>
              <a:rPr lang="cs-CZ" dirty="0"/>
              <a:t>vedoucí útvarů firmy (vedoucí marketingového oddělení, vedoucí nákupu,....)</a:t>
            </a:r>
          </a:p>
          <a:p>
            <a:pPr lvl="0"/>
            <a:r>
              <a:rPr lang="cs-CZ" dirty="0"/>
              <a:t>jsou podřízeni vrcholovému managementu a zároveň nadřízeni nejníže postaveným vedoucím pracovníkům</a:t>
            </a:r>
          </a:p>
          <a:p>
            <a:pPr lvl="0"/>
            <a:r>
              <a:rPr lang="cs-CZ" dirty="0"/>
              <a:t>není kladen takový důraz na koncepční a strategickou práci</a:t>
            </a:r>
          </a:p>
          <a:p>
            <a:pPr lvl="0"/>
            <a:r>
              <a:rPr lang="cs-CZ" dirty="0"/>
              <a:t>jsou zaměstnáni operativním řízením svěřených útvarů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920226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Postavení manažera v organizaci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c) </a:t>
            </a:r>
            <a:r>
              <a:rPr lang="cs-CZ" b="1" dirty="0"/>
              <a:t>nejnižší management</a:t>
            </a:r>
            <a:endParaRPr lang="cs-CZ" dirty="0"/>
          </a:p>
          <a:p>
            <a:pPr lvl="0"/>
            <a:r>
              <a:rPr lang="cs-CZ" dirty="0"/>
              <a:t>jsou nadřízeni pouze výkonným pracovníkům</a:t>
            </a:r>
          </a:p>
          <a:p>
            <a:pPr lvl="0"/>
            <a:r>
              <a:rPr lang="cs-CZ" dirty="0"/>
              <a:t>mistr dílny, vedoucí závodní jídelny,..</a:t>
            </a:r>
          </a:p>
          <a:p>
            <a:pPr lvl="0"/>
            <a:r>
              <a:rPr lang="cs-CZ" dirty="0"/>
              <a:t>neočekává se koncepční řízení</a:t>
            </a:r>
          </a:p>
          <a:p>
            <a:pPr lvl="0"/>
            <a:r>
              <a:rPr lang="cs-CZ" dirty="0"/>
              <a:t>očekáváme operativní řízení, perfektní znalost detailů, schopnost řešit každodenní dílčí problémy</a:t>
            </a:r>
          </a:p>
        </p:txBody>
      </p:sp>
    </p:spTree>
    <p:extLst>
      <p:ext uri="{BB962C8B-B14F-4D97-AF65-F5344CB8AC3E}">
        <p14:creationId xmlns:p14="http://schemas.microsoft.com/office/powerpoint/2010/main" xmlns="" val="39738442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 textovém editoru MS Word sestavte diagram organizační struktury podniku.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395536" y="6119083"/>
            <a:ext cx="4176464" cy="2616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www.office.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microsoft.com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4405877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100</TotalTime>
  <Words>228</Words>
  <Application>Microsoft Office PowerPoint</Application>
  <PresentationFormat>Předvádění na obrazovce (4:3)</PresentationFormat>
  <Paragraphs>60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Snímek 1</vt:lpstr>
      <vt:lpstr>Snímek 2</vt:lpstr>
      <vt:lpstr>Ekonomika podniku</vt:lpstr>
      <vt:lpstr>Management = „řízení“</vt:lpstr>
      <vt:lpstr>Význam managementu</vt:lpstr>
      <vt:lpstr>Snímek 6</vt:lpstr>
      <vt:lpstr>Postavení manažera v organizaci</vt:lpstr>
      <vt:lpstr>Postavení manažera v organizaci</vt:lpstr>
      <vt:lpstr>Postavení manažera v organizaci</vt:lpstr>
      <vt:lpstr>úkol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Pavlína</dc:creator>
  <cp:lastModifiedBy>Dum</cp:lastModifiedBy>
  <cp:revision>13</cp:revision>
  <dcterms:created xsi:type="dcterms:W3CDTF">2013-12-13T18:24:36Z</dcterms:created>
  <dcterms:modified xsi:type="dcterms:W3CDTF">2014-10-06T10:36:55Z</dcterms:modified>
</cp:coreProperties>
</file>