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9" r:id="rId2"/>
    <p:sldId id="286" r:id="rId3"/>
    <p:sldId id="281" r:id="rId4"/>
    <p:sldId id="265" r:id="rId5"/>
    <p:sldId id="278" r:id="rId6"/>
    <p:sldId id="273" r:id="rId7"/>
    <p:sldId id="258" r:id="rId8"/>
    <p:sldId id="277" r:id="rId9"/>
    <p:sldId id="284" r:id="rId10"/>
    <p:sldId id="285" r:id="rId11"/>
    <p:sldId id="274" r:id="rId12"/>
    <p:sldId id="283" r:id="rId13"/>
    <p:sldId id="270" r:id="rId14"/>
    <p:sldId id="282" r:id="rId15"/>
    <p:sldId id="27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D2E82-C4E2-4450-AC01-1C682EA81149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6FBC6B-D05C-4806-B4DC-0E20D3D436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41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6FBC6B-D05C-4806-B4DC-0E20D3D4367E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670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156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366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4849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915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31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71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520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256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4930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134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139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25620E-A2B3-428F-87DC-5FEF6CE32B2C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B1C23-90E5-488D-A7A4-E715C85B8E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45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unus_-_President.JPG" TargetMode="External"/><Relationship Id="rId13" Type="http://schemas.openxmlformats.org/officeDocument/2006/relationships/image" Target="../media/image17.jpeg"/><Relationship Id="rId18" Type="http://schemas.openxmlformats.org/officeDocument/2006/relationships/hyperlink" Target="http://cs.wikipedia.org/wiki/Soubor:Walnut03.jpg" TargetMode="External"/><Relationship Id="rId26" Type="http://schemas.openxmlformats.org/officeDocument/2006/relationships/hyperlink" Target="http://cs.wikipedia.org/wiki/Soubor:Raspberries.jpg" TargetMode="External"/><Relationship Id="rId3" Type="http://schemas.openxmlformats.org/officeDocument/2006/relationships/image" Target="../media/image12.jpeg"/><Relationship Id="rId21" Type="http://schemas.openxmlformats.org/officeDocument/2006/relationships/image" Target="../media/image21.jpeg"/><Relationship Id="rId34" Type="http://schemas.openxmlformats.org/officeDocument/2006/relationships/hyperlink" Target="http://cs.wikipedia.org/wiki/Soubor:Blackberry_fruit.jpg" TargetMode="External"/><Relationship Id="rId7" Type="http://schemas.openxmlformats.org/officeDocument/2006/relationships/image" Target="../media/image14.jpeg"/><Relationship Id="rId12" Type="http://schemas.openxmlformats.org/officeDocument/2006/relationships/hyperlink" Target="http://cs.wikipedia.org/wiki/Soubor:Autumn_Red_peaches.jpg" TargetMode="External"/><Relationship Id="rId17" Type="http://schemas.openxmlformats.org/officeDocument/2006/relationships/image" Target="../media/image19.jpeg"/><Relationship Id="rId25" Type="http://schemas.openxmlformats.org/officeDocument/2006/relationships/image" Target="../media/image23.jpeg"/><Relationship Id="rId33" Type="http://schemas.openxmlformats.org/officeDocument/2006/relationships/image" Target="../media/image28.jpeg"/><Relationship Id="rId2" Type="http://schemas.openxmlformats.org/officeDocument/2006/relationships/hyperlink" Target="http://cs.wikipedia.org/wiki/Soubor:Fuji_apple.jpg" TargetMode="External"/><Relationship Id="rId16" Type="http://schemas.openxmlformats.org/officeDocument/2006/relationships/hyperlink" Target="http://cs.wikipedia.org/wiki/Soubor:Almonds02.jpg" TargetMode="External"/><Relationship Id="rId20" Type="http://schemas.openxmlformats.org/officeDocument/2006/relationships/hyperlink" Target="http://cs.wikipedia.org/wiki/Soubor:Heidelbeeren-WJP-1.jpg" TargetMode="External"/><Relationship Id="rId29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herry_Stella444.jpg" TargetMode="External"/><Relationship Id="rId11" Type="http://schemas.openxmlformats.org/officeDocument/2006/relationships/image" Target="../media/image16.jpeg"/><Relationship Id="rId24" Type="http://schemas.openxmlformats.org/officeDocument/2006/relationships/hyperlink" Target="http://cs.wikipedia.org/wiki/Soubor:Fragaria_Fruit_Close-up.jpg" TargetMode="External"/><Relationship Id="rId32" Type="http://schemas.openxmlformats.org/officeDocument/2006/relationships/image" Target="../media/image27.jpeg"/><Relationship Id="rId5" Type="http://schemas.openxmlformats.org/officeDocument/2006/relationships/image" Target="../media/image13.jpeg"/><Relationship Id="rId15" Type="http://schemas.openxmlformats.org/officeDocument/2006/relationships/image" Target="../media/image18.jpeg"/><Relationship Id="rId23" Type="http://schemas.openxmlformats.org/officeDocument/2006/relationships/image" Target="../media/image22.jpeg"/><Relationship Id="rId28" Type="http://schemas.openxmlformats.org/officeDocument/2006/relationships/hyperlink" Target="http://cs.wikipedia.org/wiki/Soubor:Lemon.jpg" TargetMode="External"/><Relationship Id="rId10" Type="http://schemas.openxmlformats.org/officeDocument/2006/relationships/hyperlink" Target="http://cs.wikipedia.org/wiki/Soubor:Apricot_and_cross_section.jpg" TargetMode="External"/><Relationship Id="rId19" Type="http://schemas.openxmlformats.org/officeDocument/2006/relationships/image" Target="../media/image20.jpeg"/><Relationship Id="rId31" Type="http://schemas.openxmlformats.org/officeDocument/2006/relationships/image" Target="../media/image26.jpeg"/><Relationship Id="rId4" Type="http://schemas.openxmlformats.org/officeDocument/2006/relationships/hyperlink" Target="http://cs.wikipedia.org/wiki/Soubor:Alexander_Lucas_10.10.10.jpg" TargetMode="External"/><Relationship Id="rId9" Type="http://schemas.openxmlformats.org/officeDocument/2006/relationships/image" Target="../media/image15.jpeg"/><Relationship Id="rId14" Type="http://schemas.openxmlformats.org/officeDocument/2006/relationships/hyperlink" Target="http://cs.wikipedia.org/wiki/Soubor:Haselnuss_Gr_99.jpg" TargetMode="External"/><Relationship Id="rId22" Type="http://schemas.openxmlformats.org/officeDocument/2006/relationships/hyperlink" Target="http://cs.wikipedia.org/wiki/Soubor:Table_grapes_on_white.jpg" TargetMode="External"/><Relationship Id="rId27" Type="http://schemas.openxmlformats.org/officeDocument/2006/relationships/image" Target="../media/image24.jpeg"/><Relationship Id="rId30" Type="http://schemas.openxmlformats.org/officeDocument/2006/relationships/hyperlink" Target="http://cs.wikipedia.org/wiki/Soubor:Citrus_paradisi_(Grapefruit,_pink).jpg" TargetMode="External"/><Relationship Id="rId35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unus_-_President.JPG" TargetMode="External"/><Relationship Id="rId13" Type="http://schemas.openxmlformats.org/officeDocument/2006/relationships/image" Target="../media/image17.jpeg"/><Relationship Id="rId18" Type="http://schemas.openxmlformats.org/officeDocument/2006/relationships/hyperlink" Target="http://cs.wikipedia.org/wiki/Soubor:Walnut03.jpg" TargetMode="External"/><Relationship Id="rId26" Type="http://schemas.openxmlformats.org/officeDocument/2006/relationships/hyperlink" Target="http://cs.wikipedia.org/wiki/Soubor:Raspberries.jpg" TargetMode="External"/><Relationship Id="rId3" Type="http://schemas.openxmlformats.org/officeDocument/2006/relationships/image" Target="../media/image12.jpeg"/><Relationship Id="rId21" Type="http://schemas.openxmlformats.org/officeDocument/2006/relationships/image" Target="../media/image21.jpeg"/><Relationship Id="rId34" Type="http://schemas.openxmlformats.org/officeDocument/2006/relationships/hyperlink" Target="http://cs.wikipedia.org/wiki/Soubor:Blackberry_fruit.jpg" TargetMode="External"/><Relationship Id="rId7" Type="http://schemas.openxmlformats.org/officeDocument/2006/relationships/image" Target="../media/image14.jpeg"/><Relationship Id="rId12" Type="http://schemas.openxmlformats.org/officeDocument/2006/relationships/hyperlink" Target="http://cs.wikipedia.org/wiki/Soubor:Autumn_Red_peaches.jpg" TargetMode="External"/><Relationship Id="rId17" Type="http://schemas.openxmlformats.org/officeDocument/2006/relationships/image" Target="../media/image19.jpeg"/><Relationship Id="rId25" Type="http://schemas.openxmlformats.org/officeDocument/2006/relationships/image" Target="../media/image23.jpeg"/><Relationship Id="rId33" Type="http://schemas.openxmlformats.org/officeDocument/2006/relationships/image" Target="../media/image28.jpeg"/><Relationship Id="rId2" Type="http://schemas.openxmlformats.org/officeDocument/2006/relationships/hyperlink" Target="http://cs.wikipedia.org/wiki/Soubor:Fuji_apple.jpg" TargetMode="External"/><Relationship Id="rId16" Type="http://schemas.openxmlformats.org/officeDocument/2006/relationships/hyperlink" Target="http://cs.wikipedia.org/wiki/Soubor:Almonds02.jpg" TargetMode="External"/><Relationship Id="rId20" Type="http://schemas.openxmlformats.org/officeDocument/2006/relationships/hyperlink" Target="http://cs.wikipedia.org/wiki/Soubor:Heidelbeeren-WJP-1.jpg" TargetMode="External"/><Relationship Id="rId29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herry_Stella444.jpg" TargetMode="External"/><Relationship Id="rId11" Type="http://schemas.openxmlformats.org/officeDocument/2006/relationships/image" Target="../media/image16.jpeg"/><Relationship Id="rId24" Type="http://schemas.openxmlformats.org/officeDocument/2006/relationships/hyperlink" Target="http://cs.wikipedia.org/wiki/Soubor:Fragaria_Fruit_Close-up.jpg" TargetMode="External"/><Relationship Id="rId32" Type="http://schemas.openxmlformats.org/officeDocument/2006/relationships/image" Target="../media/image27.jpeg"/><Relationship Id="rId5" Type="http://schemas.openxmlformats.org/officeDocument/2006/relationships/image" Target="../media/image13.jpeg"/><Relationship Id="rId15" Type="http://schemas.openxmlformats.org/officeDocument/2006/relationships/image" Target="../media/image18.jpeg"/><Relationship Id="rId23" Type="http://schemas.openxmlformats.org/officeDocument/2006/relationships/image" Target="../media/image22.jpeg"/><Relationship Id="rId28" Type="http://schemas.openxmlformats.org/officeDocument/2006/relationships/hyperlink" Target="http://cs.wikipedia.org/wiki/Soubor:Lemon.jpg" TargetMode="External"/><Relationship Id="rId10" Type="http://schemas.openxmlformats.org/officeDocument/2006/relationships/hyperlink" Target="http://cs.wikipedia.org/wiki/Soubor:Apricot_and_cross_section.jpg" TargetMode="External"/><Relationship Id="rId19" Type="http://schemas.openxmlformats.org/officeDocument/2006/relationships/image" Target="../media/image20.jpeg"/><Relationship Id="rId31" Type="http://schemas.openxmlformats.org/officeDocument/2006/relationships/image" Target="../media/image26.jpeg"/><Relationship Id="rId4" Type="http://schemas.openxmlformats.org/officeDocument/2006/relationships/hyperlink" Target="http://cs.wikipedia.org/wiki/Soubor:Alexander_Lucas_10.10.10.jpg" TargetMode="External"/><Relationship Id="rId9" Type="http://schemas.openxmlformats.org/officeDocument/2006/relationships/image" Target="../media/image15.jpeg"/><Relationship Id="rId14" Type="http://schemas.openxmlformats.org/officeDocument/2006/relationships/hyperlink" Target="http://cs.wikipedia.org/wiki/Soubor:Haselnuss_Gr_99.jpg" TargetMode="External"/><Relationship Id="rId22" Type="http://schemas.openxmlformats.org/officeDocument/2006/relationships/hyperlink" Target="http://cs.wikipedia.org/wiki/Soubor:Table_grapes_on_white.jpg" TargetMode="External"/><Relationship Id="rId27" Type="http://schemas.openxmlformats.org/officeDocument/2006/relationships/image" Target="../media/image24.jpeg"/><Relationship Id="rId30" Type="http://schemas.openxmlformats.org/officeDocument/2006/relationships/hyperlink" Target="http://cs.wikipedia.org/wiki/Soubor:Citrus_paradisi_(Grapefruit,_pink).jpg" TargetMode="External"/><Relationship Id="rId35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png"/><Relationship Id="rId7" Type="http://schemas.openxmlformats.org/officeDocument/2006/relationships/image" Target="../media/image3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10" Type="http://schemas.openxmlformats.org/officeDocument/2006/relationships/image" Target="../media/image39.jpeg"/><Relationship Id="rId4" Type="http://schemas.openxmlformats.org/officeDocument/2006/relationships/image" Target="../media/image33.wmf"/><Relationship Id="rId9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arfblog.com/tags/kompot/" TargetMode="External"/><Relationship Id="rId2" Type="http://schemas.openxmlformats.org/officeDocument/2006/relationships/hyperlink" Target="http://cs.wikipedia.org/wiki/Soubor:Drupe_fruit_diagram-cs.svg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czdata.blogspot.cz/2012/04/jedlici-masa-byli-udatni-smeli.html" TargetMode="External"/><Relationship Id="rId4" Type="http://schemas.openxmlformats.org/officeDocument/2006/relationships/hyperlink" Target="http://www.cokoladovepokuseni.cz/pomerancova-kura-v-horke-cokolade-125g/d-89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422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NJ_121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květen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</a:t>
            </a:r>
            <a:r>
              <a:rPr lang="cs-CZ" sz="1800" smtClean="0"/>
              <a:t>na téma: </a:t>
            </a:r>
            <a:r>
              <a:rPr lang="cs-CZ" sz="1800" dirty="0" smtClean="0"/>
              <a:t>Ovoce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7572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OVEG5ICH\MC90002790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252520" cy="6989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1844824"/>
            <a:ext cx="39604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800" b="1" dirty="0" smtClean="0">
                <a:cs typeface="Arial" pitchFamily="34" charset="0"/>
              </a:rPr>
              <a:t>OBST</a:t>
            </a:r>
            <a:endParaRPr lang="cs-CZ" sz="8800" dirty="0"/>
          </a:p>
        </p:txBody>
      </p:sp>
      <p:sp>
        <p:nvSpPr>
          <p:cNvPr id="4" name="Obdélník 3"/>
          <p:cNvSpPr/>
          <p:nvPr/>
        </p:nvSpPr>
        <p:spPr>
          <a:xfrm>
            <a:off x="3635896" y="3789040"/>
            <a:ext cx="2304256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i="1" dirty="0"/>
              <a:t>ovoce</a:t>
            </a:r>
          </a:p>
        </p:txBody>
      </p:sp>
    </p:spTree>
    <p:extLst>
      <p:ext uri="{BB962C8B-B14F-4D97-AF65-F5344CB8AC3E}">
        <p14:creationId xmlns:p14="http://schemas.microsoft.com/office/powerpoint/2010/main" val="587990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 Obst </a:t>
            </a:r>
            <a:r>
              <a:rPr lang="cs-CZ" sz="2800" i="1" dirty="0" smtClean="0"/>
              <a:t>(ovoce)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268760"/>
            <a:ext cx="4182616" cy="547260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3800" dirty="0" smtClean="0"/>
              <a:t>e Ananas </a:t>
            </a:r>
            <a:r>
              <a:rPr lang="cs-CZ" sz="2900" dirty="0" smtClean="0"/>
              <a:t>– </a:t>
            </a:r>
            <a:r>
              <a:rPr lang="cs-CZ" sz="2900" i="1" dirty="0" smtClean="0"/>
              <a:t>ananas</a:t>
            </a:r>
          </a:p>
          <a:p>
            <a:pPr marL="0" indent="0">
              <a:buNone/>
            </a:pPr>
            <a:r>
              <a:rPr lang="cs-CZ" sz="3800" dirty="0" smtClean="0"/>
              <a:t>r </a:t>
            </a:r>
            <a:r>
              <a:rPr lang="cs-CZ" sz="3800" dirty="0" err="1" smtClean="0"/>
              <a:t>Apfel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jablko</a:t>
            </a:r>
          </a:p>
          <a:p>
            <a:pPr marL="0" indent="0">
              <a:buNone/>
            </a:pPr>
            <a:r>
              <a:rPr lang="cs-CZ" sz="3800" dirty="0"/>
              <a:t>e </a:t>
            </a:r>
            <a:r>
              <a:rPr lang="cs-CZ" sz="3800" dirty="0" err="1" smtClean="0"/>
              <a:t>Aprikose</a:t>
            </a:r>
            <a:r>
              <a:rPr lang="cs-CZ" sz="3800" dirty="0"/>
              <a:t> </a:t>
            </a:r>
            <a:r>
              <a:rPr lang="cs-CZ" sz="2600" dirty="0" smtClean="0"/>
              <a:t>– </a:t>
            </a:r>
            <a:r>
              <a:rPr lang="cs-CZ" sz="2600" i="1" dirty="0" smtClean="0"/>
              <a:t>meruňka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Banane</a:t>
            </a:r>
            <a:r>
              <a:rPr lang="cs-CZ" sz="3800" dirty="0" smtClean="0"/>
              <a:t> </a:t>
            </a:r>
            <a:r>
              <a:rPr lang="cs-CZ" sz="2900" i="1" dirty="0" smtClean="0"/>
              <a:t>– banán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Birne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hruška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Brombeere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ostružina</a:t>
            </a:r>
          </a:p>
          <a:p>
            <a:pPr marL="0" indent="0">
              <a:buNone/>
            </a:pPr>
            <a:r>
              <a:rPr lang="cs-CZ" sz="3800" dirty="0"/>
              <a:t>e Grapefruit, </a:t>
            </a:r>
            <a:r>
              <a:rPr lang="cs-CZ" sz="3800" dirty="0" err="1" smtClean="0"/>
              <a:t>Pampelmuse</a:t>
            </a:r>
            <a:r>
              <a:rPr lang="cs-CZ" sz="3800" dirty="0" smtClean="0"/>
              <a:t> </a:t>
            </a:r>
            <a:r>
              <a:rPr lang="cs-CZ" sz="2900" i="1" dirty="0" smtClean="0"/>
              <a:t>– grep</a:t>
            </a:r>
          </a:p>
          <a:p>
            <a:pPr marL="0" indent="0">
              <a:buNone/>
            </a:pPr>
            <a:r>
              <a:rPr lang="cs-CZ" sz="3800" dirty="0"/>
              <a:t>e </a:t>
            </a:r>
            <a:r>
              <a:rPr lang="cs-CZ" sz="3800" dirty="0" err="1" smtClean="0"/>
              <a:t>Mandarine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mandarinka</a:t>
            </a:r>
          </a:p>
          <a:p>
            <a:pPr marL="0" indent="0">
              <a:buNone/>
            </a:pPr>
            <a:r>
              <a:rPr lang="cs-CZ" sz="3800" dirty="0" smtClean="0"/>
              <a:t>e Orange, </a:t>
            </a:r>
            <a:r>
              <a:rPr lang="cs-CZ" sz="3800" dirty="0"/>
              <a:t>e </a:t>
            </a:r>
            <a:r>
              <a:rPr lang="cs-CZ" sz="3800" dirty="0" err="1"/>
              <a:t>Apfelsine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pomeranč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Kirsche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třešeň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Sauerkirsche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višeň</a:t>
            </a:r>
          </a:p>
          <a:p>
            <a:pPr marL="0" indent="0">
              <a:buNone/>
            </a:pPr>
            <a:r>
              <a:rPr lang="cs-CZ" sz="3800" dirty="0" smtClean="0"/>
              <a:t>e Kiwi </a:t>
            </a:r>
            <a:r>
              <a:rPr lang="cs-CZ" sz="2900" dirty="0" smtClean="0"/>
              <a:t>– </a:t>
            </a:r>
            <a:r>
              <a:rPr lang="cs-CZ" sz="2900" i="1" dirty="0" smtClean="0"/>
              <a:t>kivi</a:t>
            </a:r>
          </a:p>
          <a:p>
            <a:pPr marL="0" indent="0">
              <a:buNone/>
            </a:pPr>
            <a:r>
              <a:rPr lang="cs-CZ" sz="3800" dirty="0" smtClean="0"/>
              <a:t>e </a:t>
            </a:r>
            <a:r>
              <a:rPr lang="cs-CZ" sz="3800" dirty="0" err="1" smtClean="0"/>
              <a:t>Wassermelone</a:t>
            </a:r>
            <a:r>
              <a:rPr lang="cs-CZ" sz="3800" dirty="0" smtClean="0"/>
              <a:t> </a:t>
            </a:r>
            <a:r>
              <a:rPr lang="cs-CZ" sz="2900" dirty="0" smtClean="0"/>
              <a:t>– </a:t>
            </a:r>
            <a:r>
              <a:rPr lang="cs-CZ" sz="2900" i="1" dirty="0" smtClean="0"/>
              <a:t>meloun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196752"/>
            <a:ext cx="4320480" cy="5112568"/>
          </a:xfrm>
        </p:spPr>
        <p:txBody>
          <a:bodyPr>
            <a:noAutofit/>
          </a:bodyPr>
          <a:lstStyle/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Himbeere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malina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Preisselbeere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brusinka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Stachelbeere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angrešt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Johannisbeere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rybíz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Erdbeere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jahoda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Walderdbeere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lesní jahoda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Blaubeere</a:t>
            </a:r>
            <a:r>
              <a:rPr lang="cs-CZ" sz="2400" dirty="0" smtClean="0"/>
              <a:t>, </a:t>
            </a:r>
            <a:r>
              <a:rPr lang="cs-CZ" sz="2400" dirty="0" err="1" smtClean="0"/>
              <a:t>Heidelbeere</a:t>
            </a:r>
            <a:r>
              <a:rPr lang="cs-CZ" sz="2400" dirty="0" smtClean="0"/>
              <a:t> </a:t>
            </a:r>
            <a:r>
              <a:rPr lang="cs-CZ" sz="1800" i="1" dirty="0" smtClean="0"/>
              <a:t>– borůvka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Weintraube</a:t>
            </a:r>
            <a:r>
              <a:rPr lang="cs-CZ" sz="2400" dirty="0" smtClean="0"/>
              <a:t> </a:t>
            </a:r>
            <a:r>
              <a:rPr lang="cs-CZ" sz="1800" i="1" dirty="0" smtClean="0"/>
              <a:t>– hroz. víno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Pflaume</a:t>
            </a:r>
            <a:r>
              <a:rPr lang="cs-CZ" sz="2400" dirty="0" smtClean="0"/>
              <a:t> </a:t>
            </a:r>
            <a:r>
              <a:rPr lang="cs-CZ" sz="1800" i="1" dirty="0" smtClean="0"/>
              <a:t>– švestka</a:t>
            </a:r>
            <a:endParaRPr lang="cs-CZ" sz="1800" i="1" dirty="0"/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r </a:t>
            </a:r>
            <a:r>
              <a:rPr lang="cs-CZ" sz="2400" dirty="0" err="1" smtClean="0"/>
              <a:t>Pfirsich</a:t>
            </a:r>
            <a:r>
              <a:rPr lang="cs-CZ" sz="2400" dirty="0" smtClean="0"/>
              <a:t> </a:t>
            </a:r>
            <a:r>
              <a:rPr lang="cs-CZ" sz="1800" i="1" dirty="0" smtClean="0"/>
              <a:t>– broskev</a:t>
            </a:r>
          </a:p>
          <a:p>
            <a:pPr marL="0" indent="0" fontAlgn="base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Melone</a:t>
            </a:r>
            <a:r>
              <a:rPr lang="cs-CZ" sz="2400" dirty="0" smtClean="0"/>
              <a:t> </a:t>
            </a:r>
            <a:r>
              <a:rPr lang="cs-CZ" sz="1800" i="1" dirty="0" smtClean="0"/>
              <a:t>– meloun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Olive</a:t>
            </a:r>
            <a:r>
              <a:rPr lang="cs-CZ" sz="2400" dirty="0" smtClean="0"/>
              <a:t> </a:t>
            </a:r>
            <a:r>
              <a:rPr lang="cs-CZ" sz="1800" i="1" dirty="0" smtClean="0"/>
              <a:t>– oliva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/>
              <a:t>e </a:t>
            </a:r>
            <a:r>
              <a:rPr lang="cs-CZ" sz="2400" dirty="0" err="1"/>
              <a:t>Zitrone</a:t>
            </a:r>
            <a:r>
              <a:rPr lang="cs-CZ" sz="2400" dirty="0"/>
              <a:t> </a:t>
            </a:r>
            <a:r>
              <a:rPr lang="cs-CZ" sz="1800" i="1" dirty="0" smtClean="0"/>
              <a:t>– citron</a:t>
            </a:r>
          </a:p>
        </p:txBody>
      </p:sp>
    </p:spTree>
    <p:extLst>
      <p:ext uri="{BB962C8B-B14F-4D97-AF65-F5344CB8AC3E}">
        <p14:creationId xmlns:p14="http://schemas.microsoft.com/office/powerpoint/2010/main" val="3977830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Nüsse</a:t>
            </a:r>
            <a:r>
              <a:rPr lang="cs-CZ" b="1" dirty="0" smtClean="0"/>
              <a:t> </a:t>
            </a:r>
            <a:r>
              <a:rPr lang="cs-CZ" sz="2800" i="1" dirty="0" smtClean="0"/>
              <a:t>(ořechy)</a:t>
            </a:r>
            <a:endParaRPr lang="cs-CZ" sz="28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8358" y="1359705"/>
            <a:ext cx="403244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e </a:t>
            </a:r>
            <a:r>
              <a:rPr lang="cs-CZ" sz="2800" dirty="0" err="1"/>
              <a:t>Erdnuss</a:t>
            </a:r>
            <a:r>
              <a:rPr lang="cs-CZ" sz="2800" dirty="0"/>
              <a:t> </a:t>
            </a:r>
            <a:r>
              <a:rPr lang="cs-CZ" i="1" dirty="0"/>
              <a:t>– podzemnice olejná</a:t>
            </a:r>
          </a:p>
          <a:p>
            <a:r>
              <a:rPr lang="cs-CZ" sz="2800" dirty="0"/>
              <a:t>e </a:t>
            </a:r>
            <a:r>
              <a:rPr lang="cs-CZ" sz="2800" dirty="0" smtClean="0"/>
              <a:t>Mandel </a:t>
            </a:r>
            <a:r>
              <a:rPr lang="cs-CZ" i="1" dirty="0" smtClean="0"/>
              <a:t>– mandle</a:t>
            </a:r>
            <a:endParaRPr lang="cs-CZ" i="1" dirty="0"/>
          </a:p>
          <a:p>
            <a:r>
              <a:rPr lang="cs-CZ" sz="2800" dirty="0"/>
              <a:t>e </a:t>
            </a:r>
            <a:r>
              <a:rPr lang="cs-CZ" sz="2800" dirty="0" err="1" smtClean="0"/>
              <a:t>Walnuss</a:t>
            </a:r>
            <a:r>
              <a:rPr lang="cs-CZ" sz="2800" dirty="0" smtClean="0"/>
              <a:t> </a:t>
            </a:r>
            <a:r>
              <a:rPr lang="cs-CZ" i="1" dirty="0" smtClean="0"/>
              <a:t>– vlašský ořech</a:t>
            </a:r>
            <a:endParaRPr lang="cs-CZ" i="1" dirty="0"/>
          </a:p>
          <a:p>
            <a:r>
              <a:rPr lang="cs-CZ" sz="2800" dirty="0"/>
              <a:t>e </a:t>
            </a:r>
            <a:r>
              <a:rPr lang="cs-CZ" sz="2800" dirty="0" err="1" smtClean="0"/>
              <a:t>Kokosnuss</a:t>
            </a:r>
            <a:r>
              <a:rPr lang="cs-CZ" sz="2800" dirty="0" smtClean="0"/>
              <a:t> </a:t>
            </a:r>
            <a:r>
              <a:rPr lang="cs-CZ" i="1" dirty="0" smtClean="0"/>
              <a:t>– kokosový ořech</a:t>
            </a:r>
            <a:endParaRPr lang="cs-CZ" i="1" dirty="0"/>
          </a:p>
          <a:p>
            <a:r>
              <a:rPr lang="cs-CZ" sz="2800" dirty="0" smtClean="0"/>
              <a:t>e </a:t>
            </a:r>
            <a:r>
              <a:rPr lang="cs-CZ" sz="2800" dirty="0" err="1" smtClean="0"/>
              <a:t>Haselnuss</a:t>
            </a:r>
            <a:r>
              <a:rPr lang="cs-CZ" sz="2800" dirty="0" smtClean="0"/>
              <a:t> </a:t>
            </a:r>
            <a:r>
              <a:rPr lang="cs-CZ" i="1" dirty="0" smtClean="0"/>
              <a:t>– lískový ořech</a:t>
            </a:r>
            <a:endParaRPr lang="cs-CZ" i="1" dirty="0"/>
          </a:p>
          <a:p>
            <a:r>
              <a:rPr lang="cs-CZ" sz="2800" dirty="0" smtClean="0"/>
              <a:t>e </a:t>
            </a:r>
            <a:r>
              <a:rPr lang="cs-CZ" sz="2800" dirty="0" err="1" smtClean="0"/>
              <a:t>Pistazie</a:t>
            </a:r>
            <a:r>
              <a:rPr lang="cs-CZ" sz="2800" dirty="0" smtClean="0"/>
              <a:t> </a:t>
            </a:r>
            <a:r>
              <a:rPr lang="cs-CZ" i="1" dirty="0" smtClean="0"/>
              <a:t>– pistácie</a:t>
            </a:r>
            <a:endParaRPr lang="cs-CZ" i="1" dirty="0"/>
          </a:p>
          <a:p>
            <a:endParaRPr lang="cs-CZ" dirty="0"/>
          </a:p>
        </p:txBody>
      </p:sp>
      <p:pic>
        <p:nvPicPr>
          <p:cNvPr id="1026" name="Picture 2" descr="C:\Users\Lenka\AppData\Local\Microsoft\Windows\Temporary Internet Files\Content.IE5\L4VC9WNH\MP90017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268" y="3627512"/>
            <a:ext cx="4845732" cy="323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77LKQ4IZ\MC900193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151" y="188640"/>
            <a:ext cx="2448786" cy="196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77LKQ4IZ\MC9002153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137" y="4816688"/>
            <a:ext cx="2661719" cy="191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234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Obstteile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600" i="1" dirty="0" smtClean="0"/>
              <a:t>(části ovoce)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Pecka </a:t>
            </a:r>
            <a:r>
              <a:rPr lang="cs-CZ" sz="2400" i="1" dirty="0" smtClean="0"/>
              <a:t>– r </a:t>
            </a:r>
            <a:r>
              <a:rPr lang="cs-CZ" sz="2400" i="1" dirty="0" err="1" smtClean="0"/>
              <a:t>Kern</a:t>
            </a:r>
            <a:r>
              <a:rPr lang="cs-CZ" sz="2400" i="1" dirty="0" smtClean="0"/>
              <a:t> </a:t>
            </a:r>
          </a:p>
          <a:p>
            <a:r>
              <a:rPr lang="cs-CZ" dirty="0" smtClean="0"/>
              <a:t>List </a:t>
            </a:r>
            <a:r>
              <a:rPr lang="cs-CZ" sz="2400" dirty="0" smtClean="0"/>
              <a:t>– </a:t>
            </a:r>
            <a:r>
              <a:rPr lang="cs-CZ" sz="2400" i="1" dirty="0" smtClean="0"/>
              <a:t>s </a:t>
            </a:r>
            <a:r>
              <a:rPr lang="cs-CZ" sz="2400" i="1" dirty="0" err="1" smtClean="0"/>
              <a:t>Blatt</a:t>
            </a:r>
            <a:endParaRPr lang="cs-CZ" sz="2400" i="1" dirty="0" smtClean="0"/>
          </a:p>
          <a:p>
            <a:r>
              <a:rPr lang="cs-CZ" dirty="0" smtClean="0"/>
              <a:t>Dužina </a:t>
            </a:r>
            <a:r>
              <a:rPr lang="cs-CZ" sz="2400" dirty="0"/>
              <a:t>– </a:t>
            </a:r>
            <a:r>
              <a:rPr lang="cs-CZ" sz="2400" i="1" dirty="0" smtClean="0"/>
              <a:t>s </a:t>
            </a:r>
            <a:r>
              <a:rPr lang="cs-CZ" sz="2400" i="1" dirty="0" err="1" smtClean="0"/>
              <a:t>Fruchtfleisch</a:t>
            </a:r>
            <a:endParaRPr lang="cs-CZ" sz="2400" i="1" dirty="0" smtClean="0"/>
          </a:p>
          <a:p>
            <a:r>
              <a:rPr lang="cs-CZ" dirty="0" smtClean="0"/>
              <a:t>Kůra </a:t>
            </a:r>
            <a:r>
              <a:rPr lang="cs-CZ" sz="2400" dirty="0" smtClean="0"/>
              <a:t>– </a:t>
            </a:r>
            <a:r>
              <a:rPr lang="cs-CZ" sz="2400" i="1" dirty="0" smtClean="0"/>
              <a:t>e </a:t>
            </a:r>
            <a:r>
              <a:rPr lang="cs-CZ" sz="2400" i="1" dirty="0" err="1" smtClean="0"/>
              <a:t>Schale</a:t>
            </a:r>
            <a:endParaRPr lang="cs-CZ" sz="2400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i="1" dirty="0"/>
          </a:p>
        </p:txBody>
      </p:sp>
      <p:pic>
        <p:nvPicPr>
          <p:cNvPr id="2051" name="Picture 3" descr="C:\Users\Lenka\AppData\Local\Microsoft\Windows\Temporary Internet Files\Content.IE5\77LKQ4IZ\MC900370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1169414" cy="1513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Lagurus - sametovka zaje&amp;ccaron;í ocásek  40 - 45 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200" y="186903"/>
            <a:ext cx="238125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cokoladovepokuseni.cz/fotocache/bigadd/kura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2508" y="3785626"/>
            <a:ext cx="4333875" cy="306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f/f7/Flesh.jpg/256px-Fles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25144"/>
            <a:ext cx="24384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076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blko">
            <a:hlinkClick r:id="rId2" tooltip="&quot;Jablko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14" y="4960170"/>
            <a:ext cx="1428750" cy="904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ruška">
            <a:hlinkClick r:id="rId4" tooltip="&quot;Hruška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101" y="3102976"/>
            <a:ext cx="953226" cy="1201693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Třešně">
            <a:hlinkClick r:id="rId6" tooltip="&quot;Třešně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43883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Švestka">
            <a:hlinkClick r:id="rId8" tooltip="&quot;Švestka&quot;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836712"/>
            <a:ext cx="13525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Meruňka">
            <a:hlinkClick r:id="rId10" tooltip="&quot;Meruňka&quot;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14" y="1118670"/>
            <a:ext cx="1584176" cy="958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Broskev">
            <a:hlinkClick r:id="rId12" tooltip="&quot;Broskev&quot;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34" y="4926833"/>
            <a:ext cx="1428750" cy="971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Lískový ořech">
            <a:hlinkClick r:id="rId14" tooltip="&quot;Lískový ořech&quot;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157" y="3022848"/>
            <a:ext cx="142875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Mandle">
            <a:hlinkClick r:id="rId16" tooltip="&quot;Mandle&quot;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636" y="4874445"/>
            <a:ext cx="1428750" cy="107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Vlašský ořech">
            <a:hlinkClick r:id="rId18" tooltip="&quot;Vlašský ořech&quot;"/>
          </p:cNvPr>
          <p:cNvPicPr/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835" y="496790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Borůvka">
            <a:hlinkClick r:id="rId20" tooltip="&quot;Borůvka&quot;"/>
          </p:cNvPr>
          <p:cNvPicPr/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78" y="4946227"/>
            <a:ext cx="142875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Hroznové víno">
            <a:hlinkClick r:id="rId22" tooltip="&quot;Hroznové víno&quot;"/>
          </p:cNvPr>
          <p:cNvPicPr/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3" y="4848881"/>
            <a:ext cx="1428750" cy="95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ovéPole 14"/>
          <p:cNvSpPr txBox="1"/>
          <p:nvPr/>
        </p:nvSpPr>
        <p:spPr>
          <a:xfrm>
            <a:off x="2375964" y="68124"/>
            <a:ext cx="47883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auf</a:t>
            </a:r>
            <a:r>
              <a:rPr lang="cs-CZ" sz="3200" b="1" dirty="0" smtClean="0"/>
              <a:t> den </a:t>
            </a:r>
            <a:r>
              <a:rPr lang="cs-CZ" sz="3200" b="1" dirty="0" err="1" smtClean="0"/>
              <a:t>Bildern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16" name="Obrázek 15" descr="Jahoda">
            <a:hlinkClick r:id="rId24" tooltip="&quot;Jahoda&quot;"/>
          </p:cNvPr>
          <p:cNvPicPr/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193" y="1078784"/>
            <a:ext cx="1217321" cy="1035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6" descr="Malina">
            <a:hlinkClick r:id="rId26" tooltip="&quot;Malina&quot;"/>
          </p:cNvPr>
          <p:cNvPicPr/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34" y="3114222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7" descr="Citron">
            <a:hlinkClick r:id="rId28" tooltip="&quot;Citron&quot;"/>
          </p:cNvPr>
          <p:cNvPicPr/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78" y="3055615"/>
            <a:ext cx="1428750" cy="100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8" descr="Grapefruit">
            <a:hlinkClick r:id="rId30" tooltip="&quot;Grapefruit&quot;"/>
          </p:cNvPr>
          <p:cNvPicPr/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879" y="3051423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6" descr="http://upload.wikimedia.org/wikipedia/commons/thumb/b/b8/Kiwi_%28Actinidia_chinensis%29_1_Luc_Viatour.jpg/220px-Kiwi_%28Actinidia_chinensis%29_1_Luc_Viatour.jpg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5" y="923682"/>
            <a:ext cx="1728192" cy="117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upload.wikimedia.org/wikipedia/commons/thumb/c/cb/Pineapple_and_cross_section.jpg/220px-Pineapple_and_cross_section.jpg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306" y="635350"/>
            <a:ext cx="1911846" cy="160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3164164" y="2834649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69403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03834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630835" y="278637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573382" y="281895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5550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175084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00690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95778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69403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735414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5550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Obrázek 36" descr="Ostružina">
            <a:hlinkClick r:id="rId34" tooltip="&quot;Ostružina&quot;"/>
          </p:cNvPr>
          <p:cNvPicPr/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82" y="2876097"/>
            <a:ext cx="1333500" cy="142875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8" name="Přímá spojnice 37"/>
          <p:cNvCxnSpPr/>
          <p:nvPr/>
        </p:nvCxnSpPr>
        <p:spPr>
          <a:xfrm>
            <a:off x="43913" y="659735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520636" y="659735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949386" y="659735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032584" y="6560189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615879" y="6527753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600690" y="6564916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4207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Jablko">
            <a:hlinkClick r:id="rId2" tooltip="&quot;Jablko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14" y="4960170"/>
            <a:ext cx="1428750" cy="904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Hruška">
            <a:hlinkClick r:id="rId4" tooltip="&quot;Hruška&quot;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889" y="3030497"/>
            <a:ext cx="1095375" cy="1260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Třešně">
            <a:hlinkClick r:id="rId6" tooltip="&quot;Třešně&quot;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43883"/>
            <a:ext cx="14287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Švestka">
            <a:hlinkClick r:id="rId8" tooltip="&quot;Švestka&quot;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836712"/>
            <a:ext cx="1352550" cy="1428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 descr="Meruňka">
            <a:hlinkClick r:id="rId10" tooltip="&quot;Meruňka&quot;"/>
          </p:cNvPr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514" y="1118670"/>
            <a:ext cx="1584176" cy="958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Broskev">
            <a:hlinkClick r:id="rId12" tooltip="&quot;Broskev&quot;"/>
          </p:cNvPr>
          <p:cNvPicPr/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34" y="4926833"/>
            <a:ext cx="1428750" cy="971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Lískový ořech">
            <a:hlinkClick r:id="rId14" tooltip="&quot;Lískový ořech&quot;"/>
          </p:cNvPr>
          <p:cNvPicPr/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157" y="3022848"/>
            <a:ext cx="142875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Mandle">
            <a:hlinkClick r:id="rId16" tooltip="&quot;Mandle&quot;"/>
          </p:cNvPr>
          <p:cNvPicPr/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636" y="4874445"/>
            <a:ext cx="1428750" cy="10763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Vlašský ořech">
            <a:hlinkClick r:id="rId18" tooltip="&quot;Vlašský ořech&quot;"/>
          </p:cNvPr>
          <p:cNvPicPr/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0835" y="4967900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 descr="Borůvka">
            <a:hlinkClick r:id="rId20" tooltip="&quot;Borůvka&quot;"/>
          </p:cNvPr>
          <p:cNvPicPr/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78" y="4946227"/>
            <a:ext cx="1428750" cy="981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13" descr="Hroznové víno">
            <a:hlinkClick r:id="rId22" tooltip="&quot;Hroznové víno&quot;"/>
          </p:cNvPr>
          <p:cNvPicPr/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5" y="4852260"/>
            <a:ext cx="1428750" cy="95250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ovéPole 14"/>
          <p:cNvSpPr txBox="1"/>
          <p:nvPr/>
        </p:nvSpPr>
        <p:spPr>
          <a:xfrm>
            <a:off x="182249" y="54270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Lösung</a:t>
            </a:r>
            <a:r>
              <a:rPr lang="cs-CZ" sz="3200" b="1" dirty="0" smtClean="0"/>
              <a:t> </a:t>
            </a:r>
            <a:r>
              <a:rPr lang="cs-CZ" sz="2400" i="1" dirty="0" smtClean="0"/>
              <a:t>(řešení)</a:t>
            </a:r>
            <a:endParaRPr lang="cs-CZ" sz="2400" i="1" dirty="0"/>
          </a:p>
        </p:txBody>
      </p:sp>
      <p:pic>
        <p:nvPicPr>
          <p:cNvPr id="16" name="Obrázek 15" descr="Jahoda">
            <a:hlinkClick r:id="rId24" tooltip="&quot;Jahoda&quot;"/>
          </p:cNvPr>
          <p:cNvPicPr/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9193" y="1078784"/>
            <a:ext cx="1217321" cy="10355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Obrázek 16" descr="Malina">
            <a:hlinkClick r:id="rId26" tooltip="&quot;Malina&quot;"/>
          </p:cNvPr>
          <p:cNvPicPr/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834" y="3114222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Obrázek 17" descr="Citron">
            <a:hlinkClick r:id="rId28" tooltip="&quot;Citron&quot;"/>
          </p:cNvPr>
          <p:cNvPicPr/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578" y="3055615"/>
            <a:ext cx="1428750" cy="1009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8" descr="Grapefruit">
            <a:hlinkClick r:id="rId30" tooltip="&quot;Grapefruit&quot;"/>
          </p:cNvPr>
          <p:cNvPicPr/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879" y="3051423"/>
            <a:ext cx="142875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6" descr="http://upload.wikimedia.org/wikipedia/commons/thumb/b/b8/Kiwi_%28Actinidia_chinensis%29_1_Luc_Viatour.jpg/220px-Kiwi_%28Actinidia_chinensis%29_1_Luc_Viatour.jpg"/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5" y="923682"/>
            <a:ext cx="1728192" cy="117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http://upload.wikimedia.org/wikipedia/commons/thumb/c/cb/Pineapple_and_cross_section.jpg/220px-Pineapple_and_cross_section.jpg"/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0306" y="635350"/>
            <a:ext cx="1911846" cy="160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3164164" y="2834649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69403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603834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630835" y="278637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573382" y="281895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85550" y="28087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3175084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00690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7595778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69403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735414" y="4579284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85550" y="4581128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Obrázek 36" descr="Ostružina">
            <a:hlinkClick r:id="rId34" tooltip="&quot;Ostružina&quot;"/>
          </p:cNvPr>
          <p:cNvPicPr/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82" y="2876097"/>
            <a:ext cx="1333500" cy="142875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85550" y="2496445"/>
            <a:ext cx="13008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Kiw</a:t>
            </a:r>
            <a:r>
              <a:rPr lang="cs-CZ" sz="2000" dirty="0" smtClean="0">
                <a:solidFill>
                  <a:srgbClr val="FF0000"/>
                </a:solidFill>
                <a:latin typeface="Lucida Calligraphy" pitchFamily="66" charset="0"/>
              </a:rPr>
              <a:t>i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1398877" y="2499072"/>
            <a:ext cx="16301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Erdbeere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028987" y="2496445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Aprikose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570067" y="2499072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Kirsche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108214" y="2509848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Ananas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7557065" y="2496445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Pflaume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0" y="4291496"/>
            <a:ext cx="1735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Brombeere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607002" y="4291496"/>
            <a:ext cx="160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Hazelnuss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-153851" y="5950770"/>
            <a:ext cx="212096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Traubenwien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077257" y="4291496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Zitrone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160319" y="4288083"/>
            <a:ext cx="1346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  </a:t>
            </a:r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Birne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1573382" y="6182948"/>
            <a:ext cx="13313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Mandel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145251" y="5977395"/>
            <a:ext cx="11414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Apfel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376677" y="5977395"/>
            <a:ext cx="1735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  </a:t>
            </a:r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Pfirsich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cxnSp>
        <p:nvCxnSpPr>
          <p:cNvPr id="52" name="Přímá spojnice 51"/>
          <p:cNvCxnSpPr/>
          <p:nvPr/>
        </p:nvCxnSpPr>
        <p:spPr>
          <a:xfrm>
            <a:off x="159375" y="632394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570898" y="653785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516551" y="625849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005605" y="6364422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095578" y="6350880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7615879" y="6346925"/>
            <a:ext cx="1281100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7637081" y="4263052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>
                <a:solidFill>
                  <a:srgbClr val="FF0000"/>
                </a:solidFill>
                <a:latin typeface="Lucida Calligraphy" pitchFamily="66" charset="0"/>
              </a:rPr>
              <a:t>Orange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662682" y="5977395"/>
            <a:ext cx="14875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Walnuss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36763" y="5982893"/>
            <a:ext cx="15791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Blaubeere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456184" y="4243106"/>
            <a:ext cx="17132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err="1" smtClean="0">
                <a:solidFill>
                  <a:srgbClr val="FF0000"/>
                </a:solidFill>
                <a:latin typeface="Lucida Calligraphy" pitchFamily="66" charset="0"/>
              </a:rPr>
              <a:t>Himbeere</a:t>
            </a:r>
            <a:endParaRPr lang="cs-CZ" sz="2000" dirty="0">
              <a:solidFill>
                <a:srgbClr val="FF0000"/>
              </a:solidFill>
              <a:latin typeface="Lucida Calligraphy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451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20286"/>
            <a:ext cx="3819784" cy="3649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04664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/>
              <a:t>Beschreiben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Sie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Einzelteile</a:t>
            </a:r>
            <a:r>
              <a:rPr lang="cs-CZ" sz="4400" b="1" dirty="0" smtClean="0"/>
              <a:t> </a:t>
            </a:r>
          </a:p>
          <a:p>
            <a:pPr algn="ctr"/>
            <a:r>
              <a:rPr lang="cs-CZ" sz="3600" i="1" dirty="0" smtClean="0"/>
              <a:t>(popište jednotlivé části)</a:t>
            </a:r>
            <a:endParaRPr lang="cs-CZ" sz="36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38763" y="3829690"/>
            <a:ext cx="3974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72293" y="3460358"/>
            <a:ext cx="428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38763" y="4097177"/>
            <a:ext cx="428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37227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2800" i="1" dirty="0" smtClean="0"/>
              <a:t>(řešení)</a:t>
            </a:r>
            <a:endParaRPr lang="cs-CZ" sz="2800" i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1449962"/>
            <a:ext cx="4536504" cy="4021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2620" y="579138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r </a:t>
            </a:r>
            <a:r>
              <a:rPr lang="cs-CZ" sz="2400" dirty="0" err="1" smtClean="0">
                <a:solidFill>
                  <a:srgbClr val="FF0000"/>
                </a:solidFill>
              </a:rPr>
              <a:t>Kern</a:t>
            </a:r>
            <a:r>
              <a:rPr lang="cs-CZ" sz="2400" dirty="0" smtClean="0">
                <a:solidFill>
                  <a:srgbClr val="FF0000"/>
                </a:solidFill>
              </a:rPr>
              <a:t>,   </a:t>
            </a:r>
            <a:r>
              <a:rPr lang="cs-CZ" sz="2400" dirty="0" smtClean="0"/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s </a:t>
            </a:r>
            <a:r>
              <a:rPr lang="cs-CZ" sz="2400" dirty="0" err="1" smtClean="0">
                <a:solidFill>
                  <a:srgbClr val="FF0000"/>
                </a:solidFill>
              </a:rPr>
              <a:t>Fruchtfleisch</a:t>
            </a:r>
            <a:r>
              <a:rPr lang="cs-CZ" sz="2400" dirty="0" smtClean="0">
                <a:solidFill>
                  <a:srgbClr val="FF0000"/>
                </a:solidFill>
              </a:rPr>
              <a:t>,   </a:t>
            </a:r>
            <a:r>
              <a:rPr lang="cs-CZ" sz="2400" dirty="0" smtClean="0"/>
              <a:t>3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>
                <a:solidFill>
                  <a:srgbClr val="FF0000"/>
                </a:solidFill>
              </a:rPr>
              <a:t>e </a:t>
            </a:r>
            <a:r>
              <a:rPr lang="cs-CZ" sz="2400" dirty="0" err="1" smtClean="0">
                <a:solidFill>
                  <a:srgbClr val="FF0000"/>
                </a:solidFill>
              </a:rPr>
              <a:t>Schale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99650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79376" y="260648"/>
            <a:ext cx="825306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err="1" smtClean="0"/>
              <a:t>Für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was</a:t>
            </a:r>
            <a:r>
              <a:rPr lang="cs-CZ" sz="3200" b="1" dirty="0" smtClean="0"/>
              <a:t> kann man Obst in der </a:t>
            </a:r>
            <a:r>
              <a:rPr lang="cs-CZ" sz="3200" b="1" dirty="0" err="1" smtClean="0"/>
              <a:t>Küche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benuzen</a:t>
            </a:r>
            <a:r>
              <a:rPr lang="cs-CZ" sz="3200" b="1" dirty="0" smtClean="0"/>
              <a:t>?</a:t>
            </a:r>
            <a:r>
              <a:rPr lang="cs-CZ" sz="3200" b="1" dirty="0"/>
              <a:t/>
            </a:r>
            <a:br>
              <a:rPr lang="cs-CZ" sz="3200" b="1" dirty="0"/>
            </a:br>
            <a:r>
              <a:rPr lang="cs-CZ" i="1"/>
              <a:t>(</a:t>
            </a:r>
            <a:r>
              <a:rPr lang="cs-CZ" i="1" smtClean="0"/>
              <a:t>přiřaďte názvy </a:t>
            </a:r>
            <a:r>
              <a:rPr lang="cs-CZ" i="1" dirty="0"/>
              <a:t>k obrázkům)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7525" y="2316677"/>
            <a:ext cx="223825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/>
              <a:t>Frisches</a:t>
            </a:r>
            <a:r>
              <a:rPr lang="cs-CZ" sz="2400" b="1" dirty="0"/>
              <a:t> Obst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279377" y="1114658"/>
            <a:ext cx="17723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/>
              <a:t>Kompotte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1905" y="4887997"/>
            <a:ext cx="36386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err="1"/>
              <a:t>Marmelade</a:t>
            </a:r>
            <a:r>
              <a:rPr lang="cs-CZ" sz="2400" b="1" dirty="0"/>
              <a:t>  </a:t>
            </a:r>
            <a:r>
              <a:rPr lang="cs-CZ" sz="2400" b="1" dirty="0" err="1"/>
              <a:t>und</a:t>
            </a:r>
            <a:r>
              <a:rPr lang="cs-CZ" sz="2400" b="1" dirty="0"/>
              <a:t> </a:t>
            </a:r>
            <a:r>
              <a:rPr lang="cs-CZ" sz="2400" b="1" dirty="0" err="1"/>
              <a:t>Konfitüre</a:t>
            </a:r>
            <a:r>
              <a:rPr lang="cs-CZ" sz="2400" b="1" dirty="0"/>
              <a:t> 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04928" y="1712452"/>
            <a:ext cx="19628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err="1"/>
              <a:t>Obstsalat</a:t>
            </a:r>
            <a:endParaRPr lang="cs-CZ" sz="2400" b="1" dirty="0"/>
          </a:p>
        </p:txBody>
      </p:sp>
      <p:sp>
        <p:nvSpPr>
          <p:cNvPr id="8" name="Obdélník 7"/>
          <p:cNvSpPr/>
          <p:nvPr/>
        </p:nvSpPr>
        <p:spPr>
          <a:xfrm>
            <a:off x="367108" y="4195233"/>
            <a:ext cx="32687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err="1"/>
              <a:t>Desserte</a:t>
            </a:r>
            <a:r>
              <a:rPr lang="cs-CZ" sz="2400" b="1" dirty="0"/>
              <a:t> – </a:t>
            </a:r>
            <a:r>
              <a:rPr lang="cs-CZ" sz="2400" b="1" dirty="0" err="1" smtClean="0"/>
              <a:t>Obstkuchen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8137" y="5544426"/>
            <a:ext cx="277522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b="1" dirty="0" err="1"/>
              <a:t>Juice</a:t>
            </a:r>
            <a:r>
              <a:rPr lang="cs-CZ" sz="2400" b="1" dirty="0"/>
              <a:t> – </a:t>
            </a:r>
            <a:r>
              <a:rPr lang="cs-CZ" sz="2400" b="1" dirty="0" err="1"/>
              <a:t>Orangensaft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17525" y="2955339"/>
            <a:ext cx="248512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Eis, </a:t>
            </a:r>
            <a:r>
              <a:rPr lang="cs-CZ" sz="2400" b="1" dirty="0" err="1"/>
              <a:t>Eisbecher</a:t>
            </a:r>
            <a:endParaRPr lang="cs-CZ" sz="2400" b="1" dirty="0"/>
          </a:p>
        </p:txBody>
      </p:sp>
      <p:pic>
        <p:nvPicPr>
          <p:cNvPr id="15" name="Picture 4" descr="C:\Users\Lenka\AppData\Local\Microsoft\Windows\Temporary Internet Files\Content.IE5\OVEG5ICH\MC9004417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3363" y="129932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OVEG5ICH\MC9002333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072663"/>
            <a:ext cx="1332116" cy="1157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OVEG5ICH\MC9004118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9163" y="5476377"/>
            <a:ext cx="1000870" cy="115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OVEG5ICH\MC9004132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129934"/>
            <a:ext cx="1574219" cy="1116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H52A1MEN\MC9002871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067" y="1730722"/>
            <a:ext cx="1078622" cy="110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L4VC9WNH\MP90043878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2505" y="3214659"/>
            <a:ext cx="2197378" cy="1471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barfblog.com/wp-content/uploads/2012/08/kompot-od-jagod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0454" y="3214659"/>
            <a:ext cx="1941235" cy="129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3.bp.blogspot.com/-4GRFatngYBQ/T5tjz0xvFiI/AAAAAAAAN2U/fYdCXhxfhiQ/s320/137854272_57cf0c6338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318" y="1383629"/>
            <a:ext cx="1807307" cy="120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0069" y="3581056"/>
            <a:ext cx="15676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Cocktail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1113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2800" i="1" dirty="0" smtClean="0"/>
              <a:t>(řešení)</a:t>
            </a:r>
            <a:endParaRPr lang="cs-CZ" sz="2800" i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8448"/>
            <a:ext cx="7632848" cy="473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45900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Erkennen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Obst </a:t>
            </a:r>
            <a:r>
              <a:rPr lang="cs-CZ" sz="3600" i="1" dirty="0" smtClean="0"/>
              <a:t>(poznejte ovoce)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Dieses</a:t>
            </a:r>
            <a:r>
              <a:rPr lang="cs-CZ" dirty="0"/>
              <a:t> </a:t>
            </a:r>
            <a:r>
              <a:rPr lang="cs-CZ" dirty="0" smtClean="0"/>
              <a:t>Obst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 </a:t>
            </a:r>
            <a:r>
              <a:rPr lang="cs-CZ" dirty="0"/>
              <a:t>Die </a:t>
            </a:r>
            <a:r>
              <a:rPr lang="cs-CZ" dirty="0" err="1"/>
              <a:t>Farbe</a:t>
            </a:r>
            <a:r>
              <a:rPr lang="cs-CZ" dirty="0"/>
              <a:t> </a:t>
            </a:r>
            <a:r>
              <a:rPr lang="cs-CZ" dirty="0" err="1"/>
              <a:t>ist</a:t>
            </a:r>
            <a:r>
              <a:rPr lang="cs-CZ" dirty="0"/>
              <a:t> rot. Es </a:t>
            </a:r>
            <a:r>
              <a:rPr lang="cs-CZ" dirty="0" err="1"/>
              <a:t>hat</a:t>
            </a:r>
            <a:r>
              <a:rPr lang="cs-CZ" dirty="0"/>
              <a:t> </a:t>
            </a:r>
            <a:r>
              <a:rPr lang="cs-CZ" dirty="0" err="1"/>
              <a:t>einen</a:t>
            </a:r>
            <a:r>
              <a:rPr lang="cs-CZ" dirty="0"/>
              <a:t> </a:t>
            </a:r>
            <a:r>
              <a:rPr lang="cs-CZ" dirty="0" err="1"/>
              <a:t>Kern</a:t>
            </a:r>
            <a:r>
              <a:rPr lang="cs-CZ" dirty="0"/>
              <a:t>. Es </a:t>
            </a:r>
            <a:r>
              <a:rPr lang="cs-CZ" dirty="0" err="1"/>
              <a:t>wächst</a:t>
            </a:r>
            <a:r>
              <a:rPr lang="cs-CZ" dirty="0"/>
              <a:t> </a:t>
            </a:r>
            <a:r>
              <a:rPr lang="cs-CZ" dirty="0" err="1"/>
              <a:t>auf</a:t>
            </a:r>
            <a:r>
              <a:rPr lang="cs-CZ" dirty="0"/>
              <a:t> dem </a:t>
            </a:r>
            <a:r>
              <a:rPr lang="cs-CZ" dirty="0" err="1"/>
              <a:t>Baum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Garten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err="1" smtClean="0"/>
              <a:t>Dieses</a:t>
            </a:r>
            <a:r>
              <a:rPr lang="cs-CZ" dirty="0" smtClean="0"/>
              <a:t> Obst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Schale</a:t>
            </a:r>
            <a:r>
              <a:rPr lang="cs-CZ" dirty="0" smtClean="0"/>
              <a:t>. Die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gelb</a:t>
            </a:r>
            <a:r>
              <a:rPr lang="cs-CZ" dirty="0" smtClean="0"/>
              <a:t>. Es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Vitamin C </a:t>
            </a:r>
            <a:r>
              <a:rPr lang="cs-CZ" dirty="0" err="1" smtClean="0"/>
              <a:t>und</a:t>
            </a:r>
            <a:r>
              <a:rPr lang="cs-CZ" dirty="0" smtClean="0"/>
              <a:t>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gesund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sauer</a:t>
            </a:r>
            <a:r>
              <a:rPr lang="cs-CZ" dirty="0" smtClean="0"/>
              <a:t>. </a:t>
            </a:r>
            <a:endParaRPr lang="cs-CZ" dirty="0"/>
          </a:p>
          <a:p>
            <a:pPr lvl="0"/>
            <a:r>
              <a:rPr lang="cs-CZ" dirty="0" err="1" smtClean="0"/>
              <a:t>Dieses</a:t>
            </a:r>
            <a:r>
              <a:rPr lang="cs-CZ" dirty="0" smtClean="0"/>
              <a:t> Obst </a:t>
            </a:r>
            <a:r>
              <a:rPr lang="cs-CZ" dirty="0" err="1"/>
              <a:t>ist</a:t>
            </a:r>
            <a:r>
              <a:rPr lang="cs-CZ" dirty="0"/>
              <a:t> </a:t>
            </a:r>
            <a:r>
              <a:rPr lang="cs-CZ" dirty="0" err="1"/>
              <a:t>kleiner</a:t>
            </a:r>
            <a:r>
              <a:rPr lang="cs-CZ" dirty="0"/>
              <a:t> </a:t>
            </a:r>
            <a:r>
              <a:rPr lang="cs-CZ" dirty="0" err="1"/>
              <a:t>als</a:t>
            </a:r>
            <a:r>
              <a:rPr lang="cs-CZ" dirty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Kirsche</a:t>
            </a:r>
            <a:r>
              <a:rPr lang="cs-CZ" dirty="0" smtClean="0"/>
              <a:t>. </a:t>
            </a:r>
            <a:r>
              <a:rPr lang="cs-CZ" dirty="0"/>
              <a:t>Es </a:t>
            </a:r>
            <a:r>
              <a:rPr lang="cs-CZ" dirty="0" err="1"/>
              <a:t>ist</a:t>
            </a:r>
            <a:r>
              <a:rPr lang="cs-CZ" dirty="0"/>
              <a:t> lila-</a:t>
            </a:r>
            <a:r>
              <a:rPr lang="cs-CZ" dirty="0" err="1"/>
              <a:t>blau</a:t>
            </a:r>
            <a:r>
              <a:rPr lang="cs-CZ" dirty="0"/>
              <a:t>. Es </a:t>
            </a:r>
            <a:r>
              <a:rPr lang="cs-CZ" dirty="0" err="1"/>
              <a:t>wächst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Wald</a:t>
            </a:r>
            <a:r>
              <a:rPr lang="cs-CZ" dirty="0"/>
              <a:t> oder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Garten</a:t>
            </a:r>
            <a:r>
              <a:rPr lang="cs-CZ" dirty="0"/>
              <a:t>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25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dirty="0" smtClean="0"/>
              <a:t> </a:t>
            </a:r>
            <a:r>
              <a:rPr lang="cs-CZ" sz="2800" i="1" dirty="0" smtClean="0"/>
              <a:t>(řešení)</a:t>
            </a:r>
            <a:endParaRPr lang="cs-CZ" sz="2800" i="1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78112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Dieses</a:t>
            </a:r>
            <a:r>
              <a:rPr lang="cs-CZ" dirty="0" smtClean="0"/>
              <a:t> Obst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</a:t>
            </a:r>
            <a:r>
              <a:rPr lang="cs-CZ" dirty="0" smtClean="0"/>
              <a:t>. Die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rot. Es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Kern</a:t>
            </a:r>
            <a:r>
              <a:rPr lang="cs-CZ" dirty="0" smtClean="0"/>
              <a:t>. Es </a:t>
            </a:r>
            <a:r>
              <a:rPr lang="cs-CZ" dirty="0" err="1" smtClean="0"/>
              <a:t>wächst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Baum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cs-CZ" dirty="0" smtClean="0"/>
              <a:t>.                      </a:t>
            </a:r>
            <a:r>
              <a:rPr lang="cs-CZ" b="1" i="1" dirty="0" smtClean="0">
                <a:solidFill>
                  <a:srgbClr val="FF0000"/>
                </a:solidFill>
              </a:rPr>
              <a:t>e </a:t>
            </a:r>
            <a:r>
              <a:rPr lang="cs-CZ" b="1" i="1" dirty="0" err="1" smtClean="0">
                <a:solidFill>
                  <a:srgbClr val="FF0000"/>
                </a:solidFill>
              </a:rPr>
              <a:t>Kirsche</a:t>
            </a: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Dieses</a:t>
            </a:r>
            <a:r>
              <a:rPr lang="cs-CZ" dirty="0" smtClean="0"/>
              <a:t> Obst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Schale</a:t>
            </a:r>
            <a:r>
              <a:rPr lang="cs-CZ" dirty="0" smtClean="0"/>
              <a:t>. Die </a:t>
            </a:r>
            <a:r>
              <a:rPr lang="cs-CZ" dirty="0" err="1" smtClean="0"/>
              <a:t>Farbe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gelb</a:t>
            </a:r>
            <a:r>
              <a:rPr lang="cs-CZ" dirty="0" smtClean="0"/>
              <a:t>. Es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Vitamin C </a:t>
            </a:r>
            <a:r>
              <a:rPr lang="cs-CZ" dirty="0" err="1" smtClean="0"/>
              <a:t>und</a:t>
            </a:r>
            <a:r>
              <a:rPr lang="cs-CZ" dirty="0" smtClean="0"/>
              <a:t>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gesund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sauer</a:t>
            </a:r>
            <a:r>
              <a:rPr lang="cs-CZ" dirty="0" smtClean="0"/>
              <a:t>.                </a:t>
            </a:r>
            <a:r>
              <a:rPr lang="cs-CZ" b="1" i="1" dirty="0" smtClean="0">
                <a:solidFill>
                  <a:srgbClr val="FF0000"/>
                </a:solidFill>
              </a:rPr>
              <a:t>e </a:t>
            </a:r>
            <a:r>
              <a:rPr lang="cs-CZ" b="1" i="1" dirty="0" err="1" smtClean="0">
                <a:solidFill>
                  <a:srgbClr val="FF0000"/>
                </a:solidFill>
              </a:rPr>
              <a:t>Zitrone</a:t>
            </a:r>
            <a:endParaRPr lang="cs-CZ" b="1" i="1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Dieses</a:t>
            </a:r>
            <a:r>
              <a:rPr lang="cs-CZ" dirty="0" smtClean="0"/>
              <a:t> Obst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kleiner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Kirsche</a:t>
            </a:r>
            <a:r>
              <a:rPr lang="cs-CZ" dirty="0" smtClean="0"/>
              <a:t>. Es </a:t>
            </a:r>
            <a:r>
              <a:rPr lang="cs-CZ" dirty="0" err="1" smtClean="0"/>
              <a:t>ist</a:t>
            </a:r>
            <a:r>
              <a:rPr lang="cs-CZ" dirty="0" smtClean="0"/>
              <a:t> lila-</a:t>
            </a:r>
            <a:r>
              <a:rPr lang="cs-CZ" dirty="0" err="1" smtClean="0"/>
              <a:t>blau</a:t>
            </a:r>
            <a:r>
              <a:rPr lang="cs-CZ" dirty="0" smtClean="0"/>
              <a:t>. Es </a:t>
            </a:r>
            <a:r>
              <a:rPr lang="cs-CZ" dirty="0" err="1" smtClean="0"/>
              <a:t>wächst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Wald</a:t>
            </a:r>
            <a:r>
              <a:rPr lang="cs-CZ" dirty="0" smtClean="0"/>
              <a:t> oder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</a:t>
            </a:r>
            <a:r>
              <a:rPr lang="cs-CZ" b="1" i="1" dirty="0" smtClean="0">
                <a:solidFill>
                  <a:srgbClr val="FF0000"/>
                </a:solidFill>
              </a:rPr>
              <a:t>e </a:t>
            </a:r>
            <a:r>
              <a:rPr lang="cs-CZ" b="1" i="1" dirty="0" err="1" smtClean="0">
                <a:solidFill>
                  <a:srgbClr val="FF0000"/>
                </a:solidFill>
              </a:rPr>
              <a:t>Blaubeere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62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095" y="53752"/>
            <a:ext cx="8229600" cy="1143000"/>
          </a:xfrm>
        </p:spPr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/>
              <a:t>MURÚG</a:t>
            </a:r>
            <a:r>
              <a:rPr lang="cs-CZ" sz="2200" dirty="0"/>
              <a:t>. </a:t>
            </a:r>
            <a:r>
              <a:rPr lang="cs-CZ" sz="2200" i="1" dirty="0"/>
              <a:t>wikipedie</a:t>
            </a:r>
            <a:r>
              <a:rPr lang="cs-CZ" sz="2200" dirty="0"/>
              <a:t> [online]. [cit. 25.9.2013]. Dostupný na WWW: </a:t>
            </a:r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cs.wikipedia.org/wiki/Soubor:Drupe_fruit_diagram-cs.svg</a:t>
            </a:r>
            <a:endParaRPr lang="cs-CZ" sz="2200" dirty="0" smtClean="0"/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 smtClean="0"/>
              <a:t> NEUVEDEN. </a:t>
            </a:r>
            <a:r>
              <a:rPr lang="cs-CZ" sz="2200" i="1" dirty="0" err="1" smtClean="0"/>
              <a:t>barfblog</a:t>
            </a:r>
            <a:r>
              <a:rPr lang="cs-CZ" sz="2200" dirty="0" smtClean="0"/>
              <a:t> </a:t>
            </a:r>
            <a:r>
              <a:rPr lang="cs-CZ" sz="2200" dirty="0"/>
              <a:t>[online]. [cit. 25.9.2013]. Dostupný na WWW: </a:t>
            </a:r>
            <a:r>
              <a:rPr lang="cs-CZ" sz="2200" dirty="0">
                <a:hlinkClick r:id="rId3"/>
              </a:rPr>
              <a:t>http://barfblog.com/tags/kompot</a:t>
            </a:r>
            <a:r>
              <a:rPr lang="cs-CZ" sz="2200" dirty="0" smtClean="0">
                <a:hlinkClick r:id="rId3"/>
              </a:rPr>
              <a:t>/</a:t>
            </a:r>
            <a:endParaRPr lang="cs-CZ" sz="2200" dirty="0" smtClean="0"/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/>
              <a:t>NEUVEDEN. </a:t>
            </a:r>
            <a:r>
              <a:rPr lang="cs-CZ" sz="2200" i="1" dirty="0"/>
              <a:t>Čokoládové pokušení</a:t>
            </a:r>
            <a:r>
              <a:rPr lang="cs-CZ" sz="2200" dirty="0"/>
              <a:t> [online]. [cit. 25.9.2013]. Dostupný na WWW: </a:t>
            </a:r>
            <a:r>
              <a:rPr lang="cs-CZ" sz="2200" dirty="0">
                <a:hlinkClick r:id="rId4"/>
              </a:rPr>
              <a:t>http://www.cokoladovepokuseni.cz/pomerancova-kura-v-horke-cokolade-125g/d-890</a:t>
            </a:r>
            <a:r>
              <a:rPr lang="cs-CZ" sz="2200" dirty="0" smtClean="0">
                <a:hlinkClick r:id="rId4"/>
              </a:rPr>
              <a:t>/</a:t>
            </a:r>
            <a:endParaRPr lang="cs-CZ" sz="2200" dirty="0" smtClean="0"/>
          </a:p>
          <a:p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200" dirty="0"/>
              <a:t>NEUVEDEN. </a:t>
            </a:r>
            <a:r>
              <a:rPr lang="cs-CZ" sz="2200" i="1" dirty="0"/>
              <a:t>CZ Data</a:t>
            </a:r>
            <a:r>
              <a:rPr lang="cs-CZ" sz="2200" dirty="0"/>
              <a:t> [online]. [cit. 25.9.2013]. Dostupný na WWW: </a:t>
            </a:r>
            <a:r>
              <a:rPr lang="cs-CZ" sz="2200" dirty="0">
                <a:hlinkClick r:id="rId5"/>
              </a:rPr>
              <a:t>http://</a:t>
            </a:r>
            <a:r>
              <a:rPr lang="cs-CZ" sz="2200" dirty="0" smtClean="0">
                <a:hlinkClick r:id="rId5"/>
              </a:rPr>
              <a:t>czdata.blogspot.cz/2012/04/jedlici-masa-byli-udatni-smeli.html</a:t>
            </a:r>
            <a:endParaRPr lang="cs-CZ" sz="22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r>
              <a:rPr lang="cs-CZ" sz="2000" dirty="0" smtClean="0"/>
              <a:t>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9532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626</TotalTime>
  <Words>597</Words>
  <Application>Microsoft Office PowerPoint</Application>
  <PresentationFormat>Předvádění na obrazovce (4:3)</PresentationFormat>
  <Paragraphs>116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s Obst (ovoce)</vt:lpstr>
      <vt:lpstr>Nüsse (ořechy)</vt:lpstr>
      <vt:lpstr>Obstteile (části ovoce)</vt:lpstr>
      <vt:lpstr>Prezentace aplikace PowerPoint</vt:lpstr>
      <vt:lpstr>Prezentace aplikace PowerPoint</vt:lpstr>
      <vt:lpstr>Prezentace aplikace PowerPoint</vt:lpstr>
      <vt:lpstr>Lösung (řešení)</vt:lpstr>
      <vt:lpstr>Prezentace aplikace PowerPoint</vt:lpstr>
      <vt:lpstr>Lösung (řešení)</vt:lpstr>
      <vt:lpstr>Erkennen Sie Obst (poznejte ovoce)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83</cp:revision>
  <dcterms:created xsi:type="dcterms:W3CDTF">2013-07-24T18:24:49Z</dcterms:created>
  <dcterms:modified xsi:type="dcterms:W3CDTF">2013-11-28T17:49:47Z</dcterms:modified>
</cp:coreProperties>
</file>