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61" r:id="rId4"/>
    <p:sldId id="260" r:id="rId5"/>
    <p:sldId id="263" r:id="rId6"/>
    <p:sldId id="262" r:id="rId7"/>
    <p:sldId id="265" r:id="rId8"/>
    <p:sldId id="268" r:id="rId9"/>
    <p:sldId id="273" r:id="rId10"/>
    <p:sldId id="274" r:id="rId11"/>
    <p:sldId id="275" r:id="rId12"/>
    <p:sldId id="264" r:id="rId13"/>
    <p:sldId id="276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330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889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84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992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7097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774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091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79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767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299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884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C34365-4303-4A07-9579-848A4887F498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3FF0E-EDAF-4F70-ADFC-3BD11C326E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957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Vegetables.jp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cs.wikipedia.org/wiki/Soubor:CDC_spinach1.jpg" TargetMode="External"/><Relationship Id="rId18" Type="http://schemas.openxmlformats.org/officeDocument/2006/relationships/image" Target="../media/image22.png"/><Relationship Id="rId3" Type="http://schemas.openxmlformats.org/officeDocument/2006/relationships/hyperlink" Target="http://cs.wikipedia.org/wiki/Soubor:Radish.jpg" TargetMode="External"/><Relationship Id="rId7" Type="http://schemas.openxmlformats.org/officeDocument/2006/relationships/hyperlink" Target="http://cs.wikipedia.org/wiki/Soubor:Onions.jpg" TargetMode="External"/><Relationship Id="rId12" Type="http://schemas.openxmlformats.org/officeDocument/2006/relationships/image" Target="../media/image18.jpeg"/><Relationship Id="rId17" Type="http://schemas.openxmlformats.org/officeDocument/2006/relationships/image" Target="../media/image21.jpeg"/><Relationship Id="rId2" Type="http://schemas.openxmlformats.org/officeDocument/2006/relationships/image" Target="../media/image13.jpeg"/><Relationship Id="rId16" Type="http://schemas.openxmlformats.org/officeDocument/2006/relationships/hyperlink" Target="http://cs.wikipedia.org/wiki/Soubor:Kartoffeln_der_Sorte_Marabel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hyperlink" Target="http://cs.wikipedia.org/wiki/Soubor:Capsicum_annuum_fruits_IMGP0122.jpg" TargetMode="External"/><Relationship Id="rId5" Type="http://schemas.openxmlformats.org/officeDocument/2006/relationships/hyperlink" Target="http://cs.wikipedia.org/wiki/Soubor:Chives.jpeg" TargetMode="External"/><Relationship Id="rId15" Type="http://schemas.openxmlformats.org/officeDocument/2006/relationships/image" Target="../media/image20.jpeg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http://cs.wikipedia.org/wiki/Soubor:Salatgurke.jpg" TargetMode="External"/><Relationship Id="rId1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cs.wikipedia.org/wiki/Soubor:CDC_spinach1.jpg" TargetMode="External"/><Relationship Id="rId18" Type="http://schemas.openxmlformats.org/officeDocument/2006/relationships/image" Target="../media/image22.png"/><Relationship Id="rId3" Type="http://schemas.openxmlformats.org/officeDocument/2006/relationships/hyperlink" Target="http://cs.wikipedia.org/wiki/Soubor:Radish.jpg" TargetMode="External"/><Relationship Id="rId7" Type="http://schemas.openxmlformats.org/officeDocument/2006/relationships/hyperlink" Target="http://cs.wikipedia.org/wiki/Soubor:Onions.jpg" TargetMode="External"/><Relationship Id="rId12" Type="http://schemas.openxmlformats.org/officeDocument/2006/relationships/image" Target="../media/image18.jpeg"/><Relationship Id="rId17" Type="http://schemas.openxmlformats.org/officeDocument/2006/relationships/image" Target="../media/image21.jpeg"/><Relationship Id="rId2" Type="http://schemas.openxmlformats.org/officeDocument/2006/relationships/image" Target="../media/image13.jpeg"/><Relationship Id="rId16" Type="http://schemas.openxmlformats.org/officeDocument/2006/relationships/hyperlink" Target="http://cs.wikipedia.org/wiki/Soubor:Kartoffeln_der_Sorte_Marabel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hyperlink" Target="http://cs.wikipedia.org/wiki/Soubor:Capsicum_annuum_fruits_IMGP0122.jpg" TargetMode="External"/><Relationship Id="rId5" Type="http://schemas.openxmlformats.org/officeDocument/2006/relationships/hyperlink" Target="http://cs.wikipedia.org/wiki/Soubor:Chives.jpeg" TargetMode="External"/><Relationship Id="rId15" Type="http://schemas.openxmlformats.org/officeDocument/2006/relationships/image" Target="../media/image20.jpeg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http://cs.wikipedia.org/wiki/Soubor:Salatgurke.jpg" TargetMode="External"/><Relationship Id="rId1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Zelen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039" y="4149080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0097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NJ_122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Zelenina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07974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/>
              <a:t>GEMÜSE</a:t>
            </a:r>
            <a:endParaRPr lang="cs-CZ" sz="7200" dirty="0"/>
          </a:p>
        </p:txBody>
      </p:sp>
      <p:pic>
        <p:nvPicPr>
          <p:cNvPr id="3" name="Obrázek 2" descr="http://upload.wikimedia.org/wikipedia/commons/thumb/5/51/Vegetables.jpg/220px-Vegetables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15816" y="-459432"/>
            <a:ext cx="3672408" cy="741682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2483768" y="5229200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dirty="0" smtClean="0"/>
              <a:t>zelenina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008141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0881"/>
            <a:ext cx="8229600" cy="1143000"/>
          </a:xfrm>
        </p:spPr>
        <p:txBody>
          <a:bodyPr/>
          <a:lstStyle/>
          <a:p>
            <a:r>
              <a:rPr lang="cs-CZ" b="1" dirty="0" smtClean="0"/>
              <a:t>s </a:t>
            </a:r>
            <a:r>
              <a:rPr lang="cs-CZ" b="1" dirty="0" err="1" smtClean="0"/>
              <a:t>Gemüse</a:t>
            </a:r>
            <a:r>
              <a:rPr lang="cs-CZ" b="1" dirty="0" smtClean="0"/>
              <a:t> </a:t>
            </a:r>
            <a:r>
              <a:rPr lang="cs-CZ" sz="3600" i="1" dirty="0" smtClean="0"/>
              <a:t>(zelenina)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0566" y="1268760"/>
            <a:ext cx="298533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 </a:t>
            </a:r>
            <a:r>
              <a:rPr lang="cs-CZ" sz="2800" dirty="0" err="1"/>
              <a:t>Blumenkohl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Brokkoli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Gurke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Karotte</a:t>
            </a:r>
            <a:r>
              <a:rPr lang="cs-CZ" sz="2800" dirty="0"/>
              <a:t>, </a:t>
            </a:r>
            <a:r>
              <a:rPr lang="cs-CZ" sz="2800" dirty="0" err="1"/>
              <a:t>Möhre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Kartoffeln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 smtClean="0"/>
              <a:t>Knoblauch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Kohlrabi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 smtClean="0"/>
              <a:t>Kopfsalat</a:t>
            </a:r>
            <a:endParaRPr lang="cs-CZ" sz="2800" dirty="0" smtClean="0"/>
          </a:p>
          <a:p>
            <a:r>
              <a:rPr lang="cs-CZ" sz="2800" dirty="0" smtClean="0"/>
              <a:t>s </a:t>
            </a:r>
            <a:r>
              <a:rPr lang="cs-CZ" sz="2800" dirty="0" err="1" smtClean="0"/>
              <a:t>Kraut</a:t>
            </a:r>
            <a:endParaRPr lang="cs-CZ" sz="2800" dirty="0"/>
          </a:p>
          <a:p>
            <a:r>
              <a:rPr lang="cs-CZ" sz="2800" dirty="0"/>
              <a:t>r Paprika</a:t>
            </a:r>
          </a:p>
          <a:p>
            <a:r>
              <a:rPr lang="cs-CZ" sz="2800" dirty="0"/>
              <a:t>e </a:t>
            </a:r>
            <a:r>
              <a:rPr lang="cs-CZ" sz="2800" dirty="0" err="1" smtClean="0"/>
              <a:t>Petersilie</a:t>
            </a:r>
            <a:endParaRPr lang="cs-CZ" sz="28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1268760"/>
            <a:ext cx="288032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květák</a:t>
            </a:r>
          </a:p>
          <a:p>
            <a:r>
              <a:rPr lang="cs-CZ" sz="2800" i="1" dirty="0" smtClean="0"/>
              <a:t>brokolice</a:t>
            </a:r>
          </a:p>
          <a:p>
            <a:r>
              <a:rPr lang="cs-CZ" sz="2800" i="1" dirty="0" smtClean="0"/>
              <a:t>okurka</a:t>
            </a:r>
          </a:p>
          <a:p>
            <a:r>
              <a:rPr lang="cs-CZ" sz="2800" i="1" dirty="0" smtClean="0"/>
              <a:t>mrkev</a:t>
            </a:r>
          </a:p>
          <a:p>
            <a:r>
              <a:rPr lang="cs-CZ" sz="2800" i="1" dirty="0" smtClean="0"/>
              <a:t>brambory</a:t>
            </a:r>
          </a:p>
          <a:p>
            <a:r>
              <a:rPr lang="cs-CZ" sz="2800" i="1" dirty="0" smtClean="0"/>
              <a:t>česnek</a:t>
            </a:r>
          </a:p>
          <a:p>
            <a:r>
              <a:rPr lang="cs-CZ" sz="2800" i="1" dirty="0"/>
              <a:t>k</a:t>
            </a:r>
            <a:r>
              <a:rPr lang="cs-CZ" sz="2800" i="1" dirty="0" smtClean="0"/>
              <a:t>edluben</a:t>
            </a:r>
          </a:p>
          <a:p>
            <a:r>
              <a:rPr lang="cs-CZ" sz="2800" i="1" dirty="0" smtClean="0"/>
              <a:t>hlávkový salát</a:t>
            </a:r>
          </a:p>
          <a:p>
            <a:r>
              <a:rPr lang="cs-CZ" sz="2800" i="1" dirty="0" smtClean="0"/>
              <a:t>zelí</a:t>
            </a:r>
          </a:p>
          <a:p>
            <a:r>
              <a:rPr lang="cs-CZ" sz="2800" i="1" dirty="0" smtClean="0"/>
              <a:t>paprika</a:t>
            </a:r>
          </a:p>
          <a:p>
            <a:r>
              <a:rPr lang="cs-CZ" sz="2800" i="1" dirty="0" smtClean="0"/>
              <a:t>petržel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Lenka\AppData\Local\Microsoft\Windows\Temporary Internet Files\Content.IE5\H52A1MEN\MC900358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54360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L4VC9WNH\MC900193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664" y="5284432"/>
            <a:ext cx="1759730" cy="142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77LKQ4IZ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080" y="2978893"/>
            <a:ext cx="1390898" cy="122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enka\AppData\Local\Microsoft\Windows\Temporary Internet Files\Content.IE5\OVEG5ICH\MC90044178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108" y="508518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59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 </a:t>
            </a:r>
            <a:r>
              <a:rPr lang="cs-CZ" b="1" dirty="0" err="1"/>
              <a:t>Gemüse</a:t>
            </a:r>
            <a:r>
              <a:rPr lang="cs-CZ" b="1" dirty="0"/>
              <a:t> </a:t>
            </a:r>
            <a:r>
              <a:rPr lang="cs-CZ" sz="3600" i="1" dirty="0"/>
              <a:t>(zelenina)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22322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dirty="0"/>
              <a:t> </a:t>
            </a:r>
            <a:r>
              <a:rPr lang="cs-CZ" sz="2800" dirty="0" err="1"/>
              <a:t>Porre</a:t>
            </a:r>
            <a:endParaRPr lang="cs-CZ" sz="2800" dirty="0"/>
          </a:p>
          <a:p>
            <a:r>
              <a:rPr lang="cs-CZ" sz="2800" dirty="0"/>
              <a:t>s </a:t>
            </a:r>
            <a:r>
              <a:rPr lang="cs-CZ" sz="2800" dirty="0" err="1"/>
              <a:t>Radieschen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 smtClean="0"/>
              <a:t>Rosenkohl</a:t>
            </a:r>
            <a:endParaRPr lang="cs-CZ" sz="2800" dirty="0"/>
          </a:p>
          <a:p>
            <a:r>
              <a:rPr lang="cs-CZ" sz="2800" dirty="0"/>
              <a:t>e Rote </a:t>
            </a:r>
            <a:r>
              <a:rPr lang="cs-CZ" sz="2800" dirty="0" err="1" smtClean="0"/>
              <a:t>Rübe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Sellerie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Schalotte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Schnittlauch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Spargel</a:t>
            </a:r>
            <a:endParaRPr lang="cs-CZ" sz="2800" dirty="0"/>
          </a:p>
          <a:p>
            <a:r>
              <a:rPr lang="cs-CZ" sz="2800" dirty="0"/>
              <a:t>r </a:t>
            </a:r>
            <a:r>
              <a:rPr lang="cs-CZ" sz="2800" dirty="0" err="1"/>
              <a:t>Spinat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Tomate</a:t>
            </a:r>
            <a:endParaRPr lang="cs-CZ" sz="2800" dirty="0"/>
          </a:p>
          <a:p>
            <a:r>
              <a:rPr lang="cs-CZ" sz="2800" dirty="0"/>
              <a:t>e </a:t>
            </a:r>
            <a:r>
              <a:rPr lang="cs-CZ" sz="2800" dirty="0" err="1"/>
              <a:t>Zwiebel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82480" y="1412776"/>
            <a:ext cx="384996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pórek</a:t>
            </a:r>
          </a:p>
          <a:p>
            <a:r>
              <a:rPr lang="cs-CZ" sz="2800" i="1" dirty="0" smtClean="0"/>
              <a:t>ředkvička</a:t>
            </a:r>
          </a:p>
          <a:p>
            <a:r>
              <a:rPr lang="cs-CZ" sz="2800" i="1" dirty="0" smtClean="0"/>
              <a:t>růžičková kapusta</a:t>
            </a:r>
          </a:p>
          <a:p>
            <a:r>
              <a:rPr lang="cs-CZ" sz="2800" i="1" dirty="0" smtClean="0"/>
              <a:t>červená řepa</a:t>
            </a:r>
          </a:p>
          <a:p>
            <a:r>
              <a:rPr lang="cs-CZ" sz="2800" i="1" dirty="0" smtClean="0"/>
              <a:t>celer</a:t>
            </a:r>
          </a:p>
          <a:p>
            <a:r>
              <a:rPr lang="cs-CZ" sz="2800" i="1" dirty="0" smtClean="0"/>
              <a:t>šalotka</a:t>
            </a:r>
          </a:p>
          <a:p>
            <a:r>
              <a:rPr lang="cs-CZ" sz="2800" i="1" dirty="0" smtClean="0"/>
              <a:t>pažitka</a:t>
            </a:r>
          </a:p>
          <a:p>
            <a:r>
              <a:rPr lang="cs-CZ" sz="2800" i="1" dirty="0" smtClean="0"/>
              <a:t>chřest</a:t>
            </a:r>
          </a:p>
          <a:p>
            <a:r>
              <a:rPr lang="cs-CZ" sz="2800" i="1" dirty="0" smtClean="0"/>
              <a:t>špenát</a:t>
            </a:r>
          </a:p>
          <a:p>
            <a:r>
              <a:rPr lang="cs-CZ" sz="2800" i="1" dirty="0" smtClean="0"/>
              <a:t>rajské jablko</a:t>
            </a:r>
          </a:p>
          <a:p>
            <a:r>
              <a:rPr lang="cs-CZ" sz="2800" i="1" dirty="0" smtClean="0"/>
              <a:t>cibule</a:t>
            </a:r>
          </a:p>
          <a:p>
            <a:endParaRPr lang="cs-CZ" dirty="0" smtClean="0"/>
          </a:p>
        </p:txBody>
      </p:sp>
      <p:pic>
        <p:nvPicPr>
          <p:cNvPr id="2050" name="Picture 2" descr="C:\Users\Lenka\AppData\Local\Microsoft\Windows\Temporary Internet Files\Content.IE5\YF178EVK\MP900387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0795"/>
            <a:ext cx="1404156" cy="100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WGHBFR7D\MP9003878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0552" y="220795"/>
            <a:ext cx="1160528" cy="162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enka\AppData\Local\Microsoft\Windows\Temporary Internet Files\Content.IE5\WGHBFR7D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251" y="5163587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enka\AppData\Local\Microsoft\Windows\Temporary Internet Files\Content.IE5\34XKPFTY\MC9001128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120" y="3321893"/>
            <a:ext cx="1797960" cy="129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02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ist</a:t>
            </a:r>
            <a:r>
              <a:rPr lang="cs-CZ" b="1" dirty="0"/>
              <a:t> </a:t>
            </a:r>
            <a:r>
              <a:rPr lang="cs-CZ" b="1" dirty="0" err="1"/>
              <a:t>auf</a:t>
            </a:r>
            <a:r>
              <a:rPr lang="cs-CZ" b="1" dirty="0"/>
              <a:t> </a:t>
            </a:r>
            <a:r>
              <a:rPr lang="cs-CZ" b="1" dirty="0" smtClean="0"/>
              <a:t>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dirty="0"/>
          </a:p>
        </p:txBody>
      </p:sp>
      <p:pic>
        <p:nvPicPr>
          <p:cNvPr id="3" name="Picture 14" descr="Kv&amp;ecaron;ták (lidov&amp;ecaron; té&amp;zcaron; karfiol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12954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Ředkvička">
            <a:hlinkClick r:id="rId3" tooltip="&quot;Ředkvička&quot;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68772"/>
            <a:ext cx="1428750" cy="1228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Pórek">
            <a:hlinkClick r:id="rId5" tooltip="&quot;Pórek&quot;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68772"/>
            <a:ext cx="1428750" cy="1219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ibule">
            <a:hlinkClick r:id="rId7" tooltip="&quot;Cibule&quot;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21" y="1416922"/>
            <a:ext cx="1704222" cy="110358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Okurka">
            <a:hlinkClick r:id="rId9" tooltip="&quot;Okurka&quot;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16923"/>
            <a:ext cx="1428750" cy="1132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Paprika">
            <a:hlinkClick r:id="rId11" tooltip="&quot;Paprika&quot;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61" y="4149080"/>
            <a:ext cx="142875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Špenát">
            <a:hlinkClick r:id="rId13" tooltip="&quot;Špenát&quot;"/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039" y="4216524"/>
            <a:ext cx="1468047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6" descr="C:\Users\Lenka\AppData\Local\Microsoft\Windows\Temporary Internet Files\Content.IE5\OVEG5ICH\MP90038789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43027"/>
            <a:ext cx="1751008" cy="124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 descr="Brambory">
            <a:hlinkClick r:id="rId16" tooltip="&quot;Brambory&quot;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725" y="4101209"/>
            <a:ext cx="1428750" cy="107632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" name="Přímá spojnice 13"/>
          <p:cNvCxnSpPr/>
          <p:nvPr/>
        </p:nvCxnSpPr>
        <p:spPr>
          <a:xfrm>
            <a:off x="328861" y="3068960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80456" y="3062211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91880" y="3062211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76357" y="3055462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01725" y="3021004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28861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12335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632857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36096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72710" y="6086547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" descr="C:\Users\Lenka\AppData\Local\Microsoft\Windows\Temporary Internet Files\Content.IE5\OVEG5ICH\MC900441781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481" y="4099551"/>
            <a:ext cx="1107410" cy="110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5681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2800" i="1" dirty="0" smtClean="0"/>
              <a:t>(řešení)</a:t>
            </a:r>
            <a:endParaRPr lang="cs-CZ" sz="2800" i="1" dirty="0"/>
          </a:p>
        </p:txBody>
      </p:sp>
      <p:pic>
        <p:nvPicPr>
          <p:cNvPr id="3" name="Picture 14" descr="Kv&amp;ecaron;ták (lidov&amp;ecaron; té&amp;zcaron; karfiol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12954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 descr="Ředkvička">
            <a:hlinkClick r:id="rId3" tooltip="&quot;Ředkvička&quot;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68772"/>
            <a:ext cx="1428750" cy="1228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Pórek">
            <a:hlinkClick r:id="rId5" tooltip="&quot;Pórek&quot;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368772"/>
            <a:ext cx="1428750" cy="1219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Cibule">
            <a:hlinkClick r:id="rId7" tooltip="&quot;Cibule&quot;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21" y="1416922"/>
            <a:ext cx="1704222" cy="110358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Okurka">
            <a:hlinkClick r:id="rId9" tooltip="&quot;Okurka&quot;"/>
          </p:cNvPr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16923"/>
            <a:ext cx="1428750" cy="1132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Paprika">
            <a:hlinkClick r:id="rId11" tooltip="&quot;Paprika&quot;"/>
          </p:cNvPr>
          <p:cNvPicPr/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61" y="4149080"/>
            <a:ext cx="142875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Špenát">
            <a:hlinkClick r:id="rId13" tooltip="&quot;Špenát&quot;"/>
          </p:cNvPr>
          <p:cNvPicPr/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039" y="4216524"/>
            <a:ext cx="1468047" cy="100811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6" descr="C:\Users\Lenka\AppData\Local\Microsoft\Windows\Temporary Internet Files\Content.IE5\OVEG5ICH\MP90038789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43027"/>
            <a:ext cx="1751008" cy="124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 descr="Brambory">
            <a:hlinkClick r:id="rId16" tooltip="&quot;Brambory&quot;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725" y="4101209"/>
            <a:ext cx="1428750" cy="107632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" name="Přímá spojnice 13"/>
          <p:cNvCxnSpPr/>
          <p:nvPr/>
        </p:nvCxnSpPr>
        <p:spPr>
          <a:xfrm>
            <a:off x="328860" y="3318164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39039" y="3308501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632855" y="3284984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76357" y="3284984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030509" y="3323069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95536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099664" y="6104447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710457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36096" y="6093296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72710" y="6086547"/>
            <a:ext cx="11467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2986381"/>
            <a:ext cx="1757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Knoblauch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0936" y="2986381"/>
            <a:ext cx="1757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Radieschen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63010" y="2995491"/>
            <a:ext cx="1757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    </a:t>
            </a:r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Porre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222921" y="2938726"/>
            <a:ext cx="15219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Zwiebel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93502" y="2972417"/>
            <a:ext cx="1283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Gurke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47873" y="5822095"/>
            <a:ext cx="14856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Paprika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91563" y="5822095"/>
            <a:ext cx="1430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Spinat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81123" y="5765984"/>
            <a:ext cx="13725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Sellerie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09822" y="5747552"/>
            <a:ext cx="1757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   </a:t>
            </a:r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Tomate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37294" y="5733983"/>
            <a:ext cx="1757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Lucida Calligraphy" pitchFamily="66" charset="0"/>
                <a:cs typeface="Arabic Typesetting" pitchFamily="66" charset="-78"/>
              </a:rPr>
              <a:t>Kartoffel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  <a:cs typeface="Arabic Typesetting" pitchFamily="66" charset="-78"/>
            </a:endParaRPr>
          </a:p>
        </p:txBody>
      </p:sp>
      <p:pic>
        <p:nvPicPr>
          <p:cNvPr id="34" name="Picture 2" descr="C:\Users\Lenka\AppData\Local\Microsoft\Windows\Temporary Internet Files\Content.IE5\OVEG5ICH\MC900441781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481" y="4099551"/>
            <a:ext cx="1107410" cy="110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217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1440160"/>
          </a:xfrm>
        </p:spPr>
        <p:txBody>
          <a:bodyPr>
            <a:noAutofit/>
          </a:bodyPr>
          <a:lstStyle/>
          <a:p>
            <a:r>
              <a:rPr lang="cs-CZ" sz="3200" b="1" dirty="0" err="1"/>
              <a:t>Für</a:t>
            </a:r>
            <a:r>
              <a:rPr lang="cs-CZ" sz="3200" b="1" dirty="0"/>
              <a:t> </a:t>
            </a:r>
            <a:r>
              <a:rPr lang="cs-CZ" sz="3200" b="1" dirty="0" err="1"/>
              <a:t>was</a:t>
            </a:r>
            <a:r>
              <a:rPr lang="cs-CZ" sz="3200" b="1" dirty="0"/>
              <a:t> kann man </a:t>
            </a:r>
            <a:r>
              <a:rPr lang="cs-CZ" sz="3200" b="1" dirty="0" err="1" smtClean="0"/>
              <a:t>Gemüse</a:t>
            </a:r>
            <a:r>
              <a:rPr lang="cs-CZ" sz="3200" b="1" dirty="0" smtClean="0"/>
              <a:t> </a:t>
            </a:r>
            <a:r>
              <a:rPr lang="cs-CZ" sz="3200" b="1" dirty="0"/>
              <a:t>in der </a:t>
            </a:r>
            <a:r>
              <a:rPr lang="cs-CZ" sz="3200" b="1" dirty="0" err="1"/>
              <a:t>Küche</a:t>
            </a:r>
            <a:r>
              <a:rPr lang="cs-CZ" sz="3200" b="1" dirty="0"/>
              <a:t> </a:t>
            </a:r>
            <a:r>
              <a:rPr lang="cs-CZ" sz="3200" b="1" dirty="0" err="1"/>
              <a:t>benuzen</a:t>
            </a:r>
            <a:r>
              <a:rPr lang="cs-CZ" sz="3200" b="1" dirty="0"/>
              <a:t>?</a:t>
            </a:r>
            <a:br>
              <a:rPr lang="cs-CZ" sz="3200" b="1" dirty="0"/>
            </a:br>
            <a:r>
              <a:rPr lang="cs-CZ" sz="2400" i="1" dirty="0"/>
              <a:t>(</a:t>
            </a:r>
            <a:r>
              <a:rPr lang="cs-CZ" sz="2400" i="1" dirty="0" smtClean="0"/>
              <a:t>přiřaďte názvy </a:t>
            </a:r>
            <a:r>
              <a:rPr lang="cs-CZ" sz="2400" i="1" dirty="0"/>
              <a:t>k obrázkům</a:t>
            </a:r>
            <a:r>
              <a:rPr lang="cs-CZ" sz="2400" i="1" dirty="0" smtClean="0"/>
              <a:t>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8542" y="1974241"/>
            <a:ext cx="29523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err="1" smtClean="0"/>
              <a:t>als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Beilage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Gemüsesuppe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Gemüsesalat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Vorspeisen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err="1" smtClean="0"/>
              <a:t>Saften</a:t>
            </a:r>
            <a:endParaRPr lang="cs-CZ" sz="2800" b="1" dirty="0"/>
          </a:p>
          <a:p>
            <a:pPr>
              <a:lnSpc>
                <a:spcPct val="150000"/>
              </a:lnSpc>
            </a:pPr>
            <a:r>
              <a:rPr lang="de-DE" sz="2800" b="1" dirty="0"/>
              <a:t>Gemüsekonserven</a:t>
            </a:r>
            <a:endParaRPr lang="cs-CZ" sz="2800" b="1" dirty="0" smtClean="0"/>
          </a:p>
          <a:p>
            <a:endParaRPr lang="cs-CZ" sz="2800" dirty="0"/>
          </a:p>
        </p:txBody>
      </p:sp>
      <p:pic>
        <p:nvPicPr>
          <p:cNvPr id="1026" name="Picture 2" descr="C:\Users\Lenka\AppData\Local\Microsoft\Windows\Temporary Internet Files\Content.IE5\OVEG5ICH\MC900237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337" y="3284984"/>
            <a:ext cx="1584176" cy="135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52A1MEN\MC9002149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922" y="4894127"/>
            <a:ext cx="1451599" cy="170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L4VC9WNH\MP9004005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56792"/>
            <a:ext cx="1075174" cy="134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77LKQ4IZ\MP9004035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702" y="1556792"/>
            <a:ext cx="1966811" cy="131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enka\AppData\Local\Microsoft\Windows\Temporary Internet Files\Content.IE5\YF178EVK\MP9004484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69160"/>
            <a:ext cx="2627784" cy="175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enka\AppData\Local\Microsoft\Windows\Temporary Internet Files\Content.IE5\WGHBFR7D\MP9004277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487" y="3272052"/>
            <a:ext cx="1132468" cy="143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014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1152128"/>
          </a:xfrm>
        </p:spPr>
        <p:txBody>
          <a:bodyPr>
            <a:no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8505152" cy="5244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8106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Najděte ukryté německé výrazy </a:t>
            </a:r>
            <a:br>
              <a:rPr lang="cs-CZ" b="1" dirty="0"/>
            </a:br>
            <a:r>
              <a:rPr lang="cs-CZ" sz="4000" i="1" dirty="0" smtClean="0"/>
              <a:t>(zelenina)</a:t>
            </a:r>
            <a:endParaRPr lang="cs-CZ" sz="4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916832"/>
            <a:ext cx="302433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/>
              <a:t>TARUK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BLOKUCHNA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FATAKLOPS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ROPER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MLOKHLEBUN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SERADINECH</a:t>
            </a:r>
          </a:p>
          <a:p>
            <a:pPr algn="ctr">
              <a:lnSpc>
                <a:spcPct val="150000"/>
              </a:lnSpc>
            </a:pPr>
            <a:r>
              <a:rPr lang="cs-CZ" sz="2800" b="1" dirty="0" smtClean="0"/>
              <a:t>STIPAN</a:t>
            </a:r>
          </a:p>
        </p:txBody>
      </p:sp>
    </p:spTree>
    <p:extLst>
      <p:ext uri="{BB962C8B-B14F-4D97-AF65-F5344CB8AC3E}">
        <p14:creationId xmlns:p14="http://schemas.microsoft.com/office/powerpoint/2010/main" val="869704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1700808"/>
            <a:ext cx="302433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KRAUT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KNOBLAUCH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KOPFSALAT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PORRE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BLUMENKOHL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RADIESCHEN</a:t>
            </a:r>
          </a:p>
          <a:p>
            <a:pPr algn="ctr">
              <a:lnSpc>
                <a:spcPct val="150000"/>
              </a:lnSpc>
            </a:pPr>
            <a:r>
              <a:rPr lang="cs-CZ" sz="2800" b="1" i="1" dirty="0" smtClean="0">
                <a:solidFill>
                  <a:srgbClr val="FF0000"/>
                </a:solidFill>
              </a:rPr>
              <a:t>SPINAT</a:t>
            </a:r>
          </a:p>
        </p:txBody>
      </p:sp>
    </p:spTree>
    <p:extLst>
      <p:ext uri="{BB962C8B-B14F-4D97-AF65-F5344CB8AC3E}">
        <p14:creationId xmlns:p14="http://schemas.microsoft.com/office/powerpoint/2010/main" val="2976895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Erkennt</a:t>
            </a:r>
            <a:r>
              <a:rPr lang="cs-CZ" b="1" dirty="0"/>
              <a:t> </a:t>
            </a:r>
            <a:r>
              <a:rPr lang="cs-CZ" b="1" dirty="0" err="1" smtClean="0"/>
              <a:t>Gemüse</a:t>
            </a:r>
            <a:r>
              <a:rPr lang="cs-CZ" b="1" dirty="0" smtClean="0"/>
              <a:t> </a:t>
            </a:r>
            <a:r>
              <a:rPr lang="cs-CZ" sz="3600" i="1" dirty="0" smtClean="0"/>
              <a:t>(poznejte zeleninu)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12776"/>
            <a:ext cx="72728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lang</a:t>
            </a:r>
            <a:r>
              <a:rPr lang="cs-CZ" sz="2800" dirty="0"/>
              <a:t>. Die </a:t>
            </a:r>
            <a:r>
              <a:rPr lang="cs-CZ" sz="2800" dirty="0" err="1"/>
              <a:t>Farbe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orange</a:t>
            </a:r>
            <a:r>
              <a:rPr lang="cs-CZ" sz="2800" dirty="0"/>
              <a:t>. Es </a:t>
            </a:r>
            <a:r>
              <a:rPr lang="cs-CZ" sz="2800" dirty="0" err="1"/>
              <a:t>wächst</a:t>
            </a:r>
            <a:r>
              <a:rPr lang="cs-CZ" sz="2800" dirty="0"/>
              <a:t> </a:t>
            </a:r>
            <a:r>
              <a:rPr lang="cs-CZ" sz="2800" dirty="0" err="1"/>
              <a:t>unter</a:t>
            </a:r>
            <a:r>
              <a:rPr lang="cs-CZ" sz="2800" dirty="0"/>
              <a:t> der </a:t>
            </a:r>
            <a:r>
              <a:rPr lang="cs-CZ" sz="2800" dirty="0" err="1"/>
              <a:t>Erde</a:t>
            </a:r>
            <a:r>
              <a:rPr lang="cs-CZ" sz="2800" dirty="0" smtClean="0"/>
              <a:t>.</a:t>
            </a:r>
          </a:p>
          <a:p>
            <a:pPr lvl="0"/>
            <a:endParaRPr lang="cs-CZ" sz="28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/>
              <a:t>ist</a:t>
            </a:r>
            <a:r>
              <a:rPr lang="cs-CZ" sz="2800" dirty="0"/>
              <a:t> rund. Die </a:t>
            </a:r>
            <a:r>
              <a:rPr lang="cs-CZ" sz="2800" dirty="0" err="1"/>
              <a:t>Farbe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rot. Es </a:t>
            </a:r>
            <a:r>
              <a:rPr lang="cs-CZ" sz="2800" dirty="0" err="1"/>
              <a:t>wächst</a:t>
            </a:r>
            <a:r>
              <a:rPr lang="cs-CZ" sz="2800" dirty="0"/>
              <a:t> </a:t>
            </a:r>
            <a:r>
              <a:rPr lang="cs-CZ" sz="2800" dirty="0" err="1"/>
              <a:t>auf</a:t>
            </a:r>
            <a:r>
              <a:rPr lang="cs-CZ" sz="2800" dirty="0"/>
              <a:t> </a:t>
            </a:r>
            <a:r>
              <a:rPr lang="cs-CZ" sz="2800" dirty="0" err="1"/>
              <a:t>einem</a:t>
            </a:r>
            <a:r>
              <a:rPr lang="cs-CZ" sz="2800" dirty="0"/>
              <a:t> </a:t>
            </a:r>
            <a:r>
              <a:rPr lang="cs-CZ" sz="2800" dirty="0" err="1"/>
              <a:t>Strauch</a:t>
            </a:r>
            <a:r>
              <a:rPr lang="cs-CZ" sz="2800" dirty="0"/>
              <a:t> </a:t>
            </a:r>
            <a:r>
              <a:rPr lang="cs-CZ" sz="2800" dirty="0" err="1"/>
              <a:t>im</a:t>
            </a:r>
            <a:r>
              <a:rPr lang="cs-CZ" sz="2800" dirty="0"/>
              <a:t> </a:t>
            </a:r>
            <a:r>
              <a:rPr lang="cs-CZ" sz="2800" dirty="0" err="1"/>
              <a:t>Garten</a:t>
            </a:r>
            <a:r>
              <a:rPr lang="cs-CZ" sz="2800" dirty="0"/>
              <a:t>.</a:t>
            </a:r>
          </a:p>
          <a:p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grün</a:t>
            </a:r>
            <a:r>
              <a:rPr lang="cs-CZ" sz="2800" dirty="0" smtClean="0"/>
              <a:t>. Es kann </a:t>
            </a:r>
            <a:r>
              <a:rPr lang="cs-CZ" sz="2800" dirty="0" err="1" smtClean="0"/>
              <a:t>lang</a:t>
            </a:r>
            <a:r>
              <a:rPr lang="cs-CZ" sz="2800" dirty="0" smtClean="0"/>
              <a:t>, </a:t>
            </a:r>
            <a:r>
              <a:rPr lang="cs-CZ" sz="2800" dirty="0" err="1" smtClean="0"/>
              <a:t>aber</a:t>
            </a:r>
            <a:r>
              <a:rPr lang="cs-CZ" sz="2800" dirty="0" smtClean="0"/>
              <a:t> </a:t>
            </a:r>
            <a:r>
              <a:rPr lang="cs-CZ" sz="2800" dirty="0" err="1" smtClean="0"/>
              <a:t>auch</a:t>
            </a:r>
            <a:r>
              <a:rPr lang="cs-CZ" sz="2800" dirty="0" smtClean="0"/>
              <a:t> </a:t>
            </a:r>
            <a:r>
              <a:rPr lang="cs-CZ" sz="2800" dirty="0" err="1" smtClean="0"/>
              <a:t>kruz</a:t>
            </a:r>
            <a:r>
              <a:rPr lang="cs-CZ" sz="2800" dirty="0" smtClean="0"/>
              <a:t> </a:t>
            </a:r>
            <a:r>
              <a:rPr lang="cs-CZ" sz="2800" dirty="0" err="1" smtClean="0"/>
              <a:t>sein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benutzen</a:t>
            </a:r>
            <a:r>
              <a:rPr lang="cs-CZ" sz="2800" dirty="0" smtClean="0"/>
              <a:t> es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Salaten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rund. Es </a:t>
            </a:r>
            <a:r>
              <a:rPr lang="cs-CZ" sz="2800" dirty="0" err="1" smtClean="0"/>
              <a:t>wächst</a:t>
            </a:r>
            <a:r>
              <a:rPr lang="cs-CZ" sz="2800" dirty="0" smtClean="0"/>
              <a:t> </a:t>
            </a:r>
            <a:r>
              <a:rPr lang="cs-CZ" sz="2800" dirty="0" err="1" smtClean="0"/>
              <a:t>unter</a:t>
            </a:r>
            <a:r>
              <a:rPr lang="cs-CZ" sz="2800" dirty="0" smtClean="0"/>
              <a:t> der </a:t>
            </a:r>
            <a:r>
              <a:rPr lang="cs-CZ" sz="2800" dirty="0" err="1" smtClean="0"/>
              <a:t>Erde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benutzen</a:t>
            </a:r>
            <a:r>
              <a:rPr lang="cs-CZ" sz="2800" dirty="0" smtClean="0"/>
              <a:t> es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Beilage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den </a:t>
            </a:r>
            <a:r>
              <a:rPr lang="cs-CZ" sz="2800" dirty="0" err="1" smtClean="0"/>
              <a:t>Speisen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6920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484784"/>
            <a:ext cx="72728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lang</a:t>
            </a:r>
            <a:r>
              <a:rPr lang="cs-CZ" sz="2800" dirty="0"/>
              <a:t>. Die </a:t>
            </a:r>
            <a:r>
              <a:rPr lang="cs-CZ" sz="2800" dirty="0" err="1"/>
              <a:t>Farbe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</a:t>
            </a:r>
            <a:r>
              <a:rPr lang="cs-CZ" sz="2800" dirty="0" err="1"/>
              <a:t>orange</a:t>
            </a:r>
            <a:r>
              <a:rPr lang="cs-CZ" sz="2800" dirty="0"/>
              <a:t>. Es </a:t>
            </a:r>
            <a:r>
              <a:rPr lang="cs-CZ" sz="2800" dirty="0" err="1"/>
              <a:t>wächst</a:t>
            </a:r>
            <a:r>
              <a:rPr lang="cs-CZ" sz="2800" dirty="0"/>
              <a:t> </a:t>
            </a:r>
            <a:r>
              <a:rPr lang="cs-CZ" sz="2800" dirty="0" err="1"/>
              <a:t>unter</a:t>
            </a:r>
            <a:r>
              <a:rPr lang="cs-CZ" sz="2800" dirty="0"/>
              <a:t> der </a:t>
            </a:r>
            <a:r>
              <a:rPr lang="cs-CZ" sz="2800" dirty="0" err="1"/>
              <a:t>Erde</a:t>
            </a:r>
            <a:r>
              <a:rPr lang="cs-CZ" sz="2800" dirty="0" smtClean="0"/>
              <a:t>.</a:t>
            </a:r>
          </a:p>
          <a:p>
            <a:pPr lvl="0"/>
            <a:endParaRPr lang="cs-CZ" sz="28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/>
              <a:t>ist</a:t>
            </a:r>
            <a:r>
              <a:rPr lang="cs-CZ" sz="2800" dirty="0"/>
              <a:t> rund. Die </a:t>
            </a:r>
            <a:r>
              <a:rPr lang="cs-CZ" sz="2800" dirty="0" err="1"/>
              <a:t>Farbe</a:t>
            </a:r>
            <a:r>
              <a:rPr lang="cs-CZ" sz="2800" dirty="0"/>
              <a:t> </a:t>
            </a:r>
            <a:r>
              <a:rPr lang="cs-CZ" sz="2800" dirty="0" err="1"/>
              <a:t>ist</a:t>
            </a:r>
            <a:r>
              <a:rPr lang="cs-CZ" sz="2800" dirty="0"/>
              <a:t> rot. Es </a:t>
            </a:r>
            <a:r>
              <a:rPr lang="cs-CZ" sz="2800" dirty="0" err="1"/>
              <a:t>wächst</a:t>
            </a:r>
            <a:r>
              <a:rPr lang="cs-CZ" sz="2800" dirty="0"/>
              <a:t> </a:t>
            </a:r>
            <a:r>
              <a:rPr lang="cs-CZ" sz="2800" dirty="0" err="1"/>
              <a:t>auf</a:t>
            </a:r>
            <a:r>
              <a:rPr lang="cs-CZ" sz="2800" dirty="0"/>
              <a:t> </a:t>
            </a:r>
            <a:r>
              <a:rPr lang="cs-CZ" sz="2800" dirty="0" err="1"/>
              <a:t>einem</a:t>
            </a:r>
            <a:r>
              <a:rPr lang="cs-CZ" sz="2800" dirty="0"/>
              <a:t> </a:t>
            </a:r>
            <a:r>
              <a:rPr lang="cs-CZ" sz="2800" dirty="0" err="1"/>
              <a:t>Strauch</a:t>
            </a:r>
            <a:r>
              <a:rPr lang="cs-CZ" sz="2800" dirty="0"/>
              <a:t> </a:t>
            </a:r>
            <a:r>
              <a:rPr lang="cs-CZ" sz="2800" dirty="0" err="1"/>
              <a:t>im</a:t>
            </a:r>
            <a:r>
              <a:rPr lang="cs-CZ" sz="2800" dirty="0"/>
              <a:t> </a:t>
            </a:r>
            <a:r>
              <a:rPr lang="cs-CZ" sz="2800" dirty="0" err="1"/>
              <a:t>Garten</a:t>
            </a:r>
            <a:r>
              <a:rPr lang="cs-CZ" sz="2800" dirty="0"/>
              <a:t>.</a:t>
            </a:r>
          </a:p>
          <a:p>
            <a:endParaRPr lang="cs-CZ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grün</a:t>
            </a:r>
            <a:r>
              <a:rPr lang="cs-CZ" sz="2800" dirty="0" smtClean="0"/>
              <a:t>. Es kann </a:t>
            </a:r>
            <a:r>
              <a:rPr lang="cs-CZ" sz="2800" dirty="0" err="1" smtClean="0"/>
              <a:t>lang</a:t>
            </a:r>
            <a:r>
              <a:rPr lang="cs-CZ" sz="2800" dirty="0" smtClean="0"/>
              <a:t>, </a:t>
            </a:r>
            <a:r>
              <a:rPr lang="cs-CZ" sz="2800" dirty="0" err="1" smtClean="0"/>
              <a:t>aber</a:t>
            </a:r>
            <a:r>
              <a:rPr lang="cs-CZ" sz="2800" dirty="0" smtClean="0"/>
              <a:t> </a:t>
            </a:r>
            <a:r>
              <a:rPr lang="cs-CZ" sz="2800" dirty="0" err="1" smtClean="0"/>
              <a:t>auch</a:t>
            </a:r>
            <a:r>
              <a:rPr lang="cs-CZ" sz="2800" dirty="0" smtClean="0"/>
              <a:t> </a:t>
            </a:r>
            <a:r>
              <a:rPr lang="cs-CZ" sz="2800" dirty="0" err="1" smtClean="0"/>
              <a:t>kruz</a:t>
            </a:r>
            <a:r>
              <a:rPr lang="cs-CZ" sz="2800" dirty="0" smtClean="0"/>
              <a:t> </a:t>
            </a:r>
            <a:r>
              <a:rPr lang="cs-CZ" sz="2800" dirty="0" err="1" smtClean="0"/>
              <a:t>sein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benutzen</a:t>
            </a:r>
            <a:r>
              <a:rPr lang="cs-CZ" sz="2800" dirty="0" smtClean="0"/>
              <a:t> es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Salaten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err="1" smtClean="0"/>
              <a:t>Dieses</a:t>
            </a:r>
            <a:r>
              <a:rPr lang="cs-CZ" sz="2800" dirty="0" smtClean="0"/>
              <a:t> </a:t>
            </a:r>
            <a:r>
              <a:rPr lang="cs-CZ" sz="2800" dirty="0" err="1" smtClean="0"/>
              <a:t>Gemüse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rund. Es </a:t>
            </a:r>
            <a:r>
              <a:rPr lang="cs-CZ" sz="2800" dirty="0" err="1" smtClean="0"/>
              <a:t>wächst</a:t>
            </a:r>
            <a:r>
              <a:rPr lang="cs-CZ" sz="2800" dirty="0" smtClean="0"/>
              <a:t> </a:t>
            </a:r>
            <a:r>
              <a:rPr lang="cs-CZ" sz="2800" dirty="0" err="1" smtClean="0"/>
              <a:t>unter</a:t>
            </a:r>
            <a:r>
              <a:rPr lang="cs-CZ" sz="2800" dirty="0" smtClean="0"/>
              <a:t> der </a:t>
            </a:r>
            <a:r>
              <a:rPr lang="cs-CZ" sz="2800" dirty="0" err="1" smtClean="0"/>
              <a:t>Erde</a:t>
            </a:r>
            <a:r>
              <a:rPr lang="cs-CZ" sz="2800" dirty="0" smtClean="0"/>
              <a:t>.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benutzen</a:t>
            </a:r>
            <a:r>
              <a:rPr lang="cs-CZ" sz="2800" dirty="0" smtClean="0"/>
              <a:t> es </a:t>
            </a:r>
            <a:r>
              <a:rPr lang="cs-CZ" sz="2800" dirty="0" err="1" smtClean="0"/>
              <a:t>als</a:t>
            </a:r>
            <a:r>
              <a:rPr lang="cs-CZ" sz="2800" dirty="0" smtClean="0"/>
              <a:t> </a:t>
            </a:r>
            <a:r>
              <a:rPr lang="cs-CZ" sz="2800" dirty="0" err="1" smtClean="0"/>
              <a:t>Beilage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den </a:t>
            </a:r>
            <a:r>
              <a:rPr lang="cs-CZ" sz="2800" dirty="0" err="1" smtClean="0"/>
              <a:t>Speisen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213285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e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Karotte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1215" y="627322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e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Kartoffeln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485313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e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Gurke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3561347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e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Tomate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963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NEUVEDEN</a:t>
            </a:r>
            <a:r>
              <a:rPr lang="cs-CZ" sz="2200" dirty="0"/>
              <a:t>. </a:t>
            </a:r>
            <a:r>
              <a:rPr lang="cs-CZ" sz="2200" i="1" dirty="0"/>
              <a:t>wikipedie</a:t>
            </a:r>
            <a:r>
              <a:rPr lang="cs-CZ" sz="2200" dirty="0"/>
              <a:t> [online]. [cit. 25.9.2013]. Dostupný na WWW: </a:t>
            </a:r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cs.wikipedia.org/wiki/Zelenina</a:t>
            </a:r>
            <a:endParaRPr lang="cs-CZ" sz="22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981562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443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GEMÜSE</vt:lpstr>
      <vt:lpstr>s Gemüse (zelenina)</vt:lpstr>
      <vt:lpstr>s Gemüse (zelenina)</vt:lpstr>
      <vt:lpstr>Was ist auf den Bildern?</vt:lpstr>
      <vt:lpstr>Lösung (řešení)</vt:lpstr>
      <vt:lpstr>Für was kann man Gemüse in der Küche benuzen? (přiřaďte názvy k obrázkům)</vt:lpstr>
      <vt:lpstr>Lösung (řešení)</vt:lpstr>
      <vt:lpstr>Najděte ukryté německé výrazy  (zelenina)</vt:lpstr>
      <vt:lpstr>Lösung (řešení)</vt:lpstr>
      <vt:lpstr>Erkennt Gemüse (poznejte zeleninu)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54</cp:revision>
  <dcterms:created xsi:type="dcterms:W3CDTF">2013-07-25T10:43:48Z</dcterms:created>
  <dcterms:modified xsi:type="dcterms:W3CDTF">2013-12-02T18:26:57Z</dcterms:modified>
</cp:coreProperties>
</file>