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2" r:id="rId8"/>
    <p:sldId id="263" r:id="rId9"/>
    <p:sldId id="267" r:id="rId10"/>
    <p:sldId id="268" r:id="rId11"/>
    <p:sldId id="269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A195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1231A-83A7-415E-8868-9CF01EBAD93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D8B20-57FD-4145-9F3F-2B70009CA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318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1231A-83A7-415E-8868-9CF01EBAD93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D8B20-57FD-4145-9F3F-2B70009CA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925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1231A-83A7-415E-8868-9CF01EBAD93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D8B20-57FD-4145-9F3F-2B70009CA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521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1231A-83A7-415E-8868-9CF01EBAD93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D8B20-57FD-4145-9F3F-2B70009CA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52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1231A-83A7-415E-8868-9CF01EBAD93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D8B20-57FD-4145-9F3F-2B70009CA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342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1231A-83A7-415E-8868-9CF01EBAD93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D8B20-57FD-4145-9F3F-2B70009CA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955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1231A-83A7-415E-8868-9CF01EBAD93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D8B20-57FD-4145-9F3F-2B70009CA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3224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1231A-83A7-415E-8868-9CF01EBAD93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D8B20-57FD-4145-9F3F-2B70009CA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43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1231A-83A7-415E-8868-9CF01EBAD93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D8B20-57FD-4145-9F3F-2B70009CA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780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1231A-83A7-415E-8868-9CF01EBAD93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D8B20-57FD-4145-9F3F-2B70009CA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666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1231A-83A7-415E-8868-9CF01EBAD93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3D8B20-57FD-4145-9F3F-2B70009CA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79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E1231A-83A7-415E-8868-9CF01EBAD93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3D8B20-57FD-4145-9F3F-2B70009CA1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223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http://cs.wikipedia.org/wiki/Soubor:%C5%A0pekov%C3%BD_knedl%C3%ADk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hyperlink" Target="http://cs.wikipedia.org/wiki/Soubor:Picture_246_w.jpg" TargetMode="External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icture_246_w.jpg" TargetMode="External"/><Relationship Id="rId2" Type="http://schemas.openxmlformats.org/officeDocument/2006/relationships/hyperlink" Target="http://cs.wikipedia.org/wiki/Soubor:White,_Brown,_Red_&amp;_Wild_rice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stravovani.srba-tabor.cz/docstore/food/images/1207652010.jpg" TargetMode="External"/><Relationship Id="rId4" Type="http://schemas.openxmlformats.org/officeDocument/2006/relationships/hyperlink" Target="http://cs.wikipedia.org/wiki/Knedl%C3%AD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8967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NJ_124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květen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Přílohy k      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pokrmům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4109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BEILAGEN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i="1" dirty="0" smtClean="0"/>
              <a:t>přílohy</a:t>
            </a:r>
            <a:endParaRPr lang="cs-CZ" sz="5400" i="1" dirty="0"/>
          </a:p>
        </p:txBody>
      </p:sp>
      <p:pic>
        <p:nvPicPr>
          <p:cNvPr id="1027" name="Picture 3" descr="C:\Users\Lenka\AppData\Local\Microsoft\Windows\Temporary Internet Files\Content.IE5\OVEG5ICH\MC900347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75766"/>
            <a:ext cx="1848917" cy="1499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77LKQ4IZ\MP9004226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97" y="460744"/>
            <a:ext cx="1992933" cy="132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OVEG5ICH\MP9004005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889" y="188640"/>
            <a:ext cx="2203308" cy="275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OVEG5ICH\MP9004483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653136"/>
            <a:ext cx="1901689" cy="2026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Lenka\AppData\Local\Microsoft\Windows\Temporary Internet Files\Content.IE5\H52A1MEN\MC9003488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424" y="4857483"/>
            <a:ext cx="1839773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531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3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err="1" smtClean="0"/>
              <a:t>Beilagen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aus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Kartoffeln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3100" i="1" dirty="0" smtClean="0"/>
              <a:t>(přílohy z brambor)</a:t>
            </a:r>
            <a:endParaRPr lang="cs-CZ" sz="31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6600142" cy="5172026"/>
          </a:xfrm>
        </p:spPr>
        <p:txBody>
          <a:bodyPr>
            <a:normAutofit fontScale="70000" lnSpcReduction="20000"/>
          </a:bodyPr>
          <a:lstStyle/>
          <a:p>
            <a:pPr marL="0" indent="0">
              <a:spcBef>
                <a:spcPts val="1000"/>
              </a:spcBef>
              <a:buNone/>
            </a:pPr>
            <a:r>
              <a:rPr lang="cs-CZ" dirty="0" err="1"/>
              <a:t>gekochte</a:t>
            </a:r>
            <a:r>
              <a:rPr lang="cs-CZ" dirty="0"/>
              <a:t> </a:t>
            </a:r>
            <a:r>
              <a:rPr lang="cs-CZ" dirty="0" err="1"/>
              <a:t>Kartoffeln</a:t>
            </a:r>
            <a:r>
              <a:rPr lang="cs-CZ" dirty="0" smtClean="0"/>
              <a:t>, e </a:t>
            </a:r>
            <a:r>
              <a:rPr lang="cs-CZ" dirty="0" err="1" smtClean="0"/>
              <a:t>Salzkartoffeln</a:t>
            </a:r>
            <a:r>
              <a:rPr lang="cs-CZ" dirty="0" smtClean="0"/>
              <a:t>- </a:t>
            </a:r>
            <a:r>
              <a:rPr lang="cs-CZ" sz="2300" i="1" dirty="0" smtClean="0"/>
              <a:t>vařené brambory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cs-CZ" dirty="0" smtClean="0"/>
              <a:t>e </a:t>
            </a:r>
            <a:r>
              <a:rPr lang="cs-CZ" dirty="0" err="1" smtClean="0"/>
              <a:t>Bratkartoffeln</a:t>
            </a:r>
            <a:r>
              <a:rPr lang="cs-CZ" dirty="0" smtClean="0"/>
              <a:t> - </a:t>
            </a:r>
            <a:r>
              <a:rPr lang="cs-CZ" sz="2300" i="1" dirty="0" smtClean="0"/>
              <a:t>opékané brambory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cs-CZ" dirty="0" smtClean="0"/>
              <a:t>r </a:t>
            </a:r>
            <a:r>
              <a:rPr lang="cs-CZ" dirty="0" err="1" smtClean="0"/>
              <a:t>Kartoffelbrei</a:t>
            </a:r>
            <a:r>
              <a:rPr lang="cs-CZ" dirty="0" smtClean="0"/>
              <a:t>, s </a:t>
            </a:r>
            <a:r>
              <a:rPr lang="cs-CZ" dirty="0" err="1" smtClean="0"/>
              <a:t>Kartoffelpüree</a:t>
            </a:r>
            <a:r>
              <a:rPr lang="cs-CZ" dirty="0" smtClean="0"/>
              <a:t> - </a:t>
            </a:r>
            <a:r>
              <a:rPr lang="cs-CZ" sz="2300" i="1" dirty="0" smtClean="0"/>
              <a:t>bramborová kaše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cs-CZ" dirty="0" smtClean="0"/>
              <a:t>r </a:t>
            </a:r>
            <a:r>
              <a:rPr lang="cs-CZ" dirty="0" err="1" smtClean="0"/>
              <a:t>Kartoffelpuffer</a:t>
            </a:r>
            <a:r>
              <a:rPr lang="cs-CZ" dirty="0" smtClean="0"/>
              <a:t> - </a:t>
            </a:r>
            <a:r>
              <a:rPr lang="cs-CZ" sz="2300" i="1" dirty="0" smtClean="0"/>
              <a:t>bramborák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cs-CZ" dirty="0" smtClean="0"/>
              <a:t>e </a:t>
            </a:r>
            <a:r>
              <a:rPr lang="cs-CZ" dirty="0" err="1" smtClean="0"/>
              <a:t>Pommes</a:t>
            </a:r>
            <a:r>
              <a:rPr lang="cs-CZ" dirty="0" smtClean="0"/>
              <a:t> </a:t>
            </a:r>
            <a:r>
              <a:rPr lang="cs-CZ" dirty="0" err="1" smtClean="0"/>
              <a:t>frites</a:t>
            </a:r>
            <a:r>
              <a:rPr lang="cs-CZ" dirty="0" smtClean="0"/>
              <a:t> - </a:t>
            </a:r>
            <a:r>
              <a:rPr lang="cs-CZ" sz="2300" i="1" dirty="0" smtClean="0"/>
              <a:t>bramborové hranolky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cs-CZ" dirty="0" smtClean="0"/>
              <a:t>e </a:t>
            </a:r>
            <a:r>
              <a:rPr lang="cs-CZ" dirty="0" err="1" smtClean="0"/>
              <a:t>Pommes</a:t>
            </a:r>
            <a:r>
              <a:rPr lang="cs-CZ" dirty="0" smtClean="0"/>
              <a:t> </a:t>
            </a:r>
            <a:r>
              <a:rPr lang="cs-CZ" dirty="0" err="1" smtClean="0"/>
              <a:t>chips</a:t>
            </a:r>
            <a:r>
              <a:rPr lang="cs-CZ" dirty="0" smtClean="0"/>
              <a:t> - </a:t>
            </a:r>
            <a:r>
              <a:rPr lang="cs-CZ" sz="2300" i="1" dirty="0" smtClean="0"/>
              <a:t>bramborové lupínky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cs-CZ" dirty="0" smtClean="0"/>
              <a:t>e </a:t>
            </a:r>
            <a:r>
              <a:rPr lang="cs-CZ" dirty="0" err="1" smtClean="0"/>
              <a:t>Kartoffelnocken</a:t>
            </a:r>
            <a:r>
              <a:rPr lang="cs-CZ" dirty="0" smtClean="0"/>
              <a:t> - </a:t>
            </a:r>
            <a:r>
              <a:rPr lang="cs-CZ" sz="2300" i="1" dirty="0" smtClean="0"/>
              <a:t>bramborové noky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cs-CZ" dirty="0"/>
              <a:t>e </a:t>
            </a:r>
            <a:r>
              <a:rPr lang="cs-CZ" dirty="0" err="1" smtClean="0"/>
              <a:t>Quetschkartoffeln</a:t>
            </a:r>
            <a:r>
              <a:rPr lang="cs-CZ" dirty="0" smtClean="0"/>
              <a:t> - </a:t>
            </a:r>
            <a:r>
              <a:rPr lang="cs-CZ" sz="2300" i="1" dirty="0" smtClean="0"/>
              <a:t>šťouchané brambory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cs-CZ" dirty="0" smtClean="0"/>
              <a:t>e </a:t>
            </a:r>
            <a:r>
              <a:rPr lang="cs-CZ" dirty="0" err="1" smtClean="0"/>
              <a:t>Kartoffelscheiben</a:t>
            </a:r>
            <a:r>
              <a:rPr lang="cs-CZ" dirty="0" smtClean="0"/>
              <a:t> - </a:t>
            </a:r>
            <a:r>
              <a:rPr lang="cs-CZ" sz="2300" i="1" dirty="0" smtClean="0"/>
              <a:t>bramborové plátky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cs-CZ" dirty="0" smtClean="0"/>
              <a:t>e </a:t>
            </a:r>
            <a:r>
              <a:rPr lang="cs-CZ" dirty="0" err="1" smtClean="0"/>
              <a:t>Kartoffelkroketten</a:t>
            </a:r>
            <a:r>
              <a:rPr lang="cs-CZ" dirty="0" smtClean="0"/>
              <a:t>, </a:t>
            </a:r>
            <a:r>
              <a:rPr lang="cs-CZ" dirty="0" err="1" smtClean="0"/>
              <a:t>Kartoffelbällchen</a:t>
            </a:r>
            <a:r>
              <a:rPr lang="cs-CZ" dirty="0" smtClean="0"/>
              <a:t> - </a:t>
            </a:r>
            <a:r>
              <a:rPr lang="cs-CZ" sz="2300" i="1" dirty="0" smtClean="0"/>
              <a:t>bramborové krokety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cs-CZ" dirty="0" err="1" smtClean="0"/>
              <a:t>Kartoffeln</a:t>
            </a:r>
            <a:r>
              <a:rPr lang="cs-CZ" dirty="0" smtClean="0"/>
              <a:t> in der </a:t>
            </a:r>
            <a:r>
              <a:rPr lang="cs-CZ" dirty="0" err="1" smtClean="0"/>
              <a:t>Schale</a:t>
            </a:r>
            <a:r>
              <a:rPr lang="cs-CZ" dirty="0" smtClean="0"/>
              <a:t> - </a:t>
            </a:r>
            <a:r>
              <a:rPr lang="cs-CZ" sz="2300" i="1" dirty="0" smtClean="0"/>
              <a:t>brambory ve slupce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cs-CZ" dirty="0" smtClean="0"/>
              <a:t>e </a:t>
            </a:r>
            <a:r>
              <a:rPr lang="cs-CZ" dirty="0" err="1" smtClean="0"/>
              <a:t>Kartoffelknödel</a:t>
            </a:r>
            <a:r>
              <a:rPr lang="cs-CZ" dirty="0" smtClean="0"/>
              <a:t>, </a:t>
            </a:r>
            <a:r>
              <a:rPr lang="cs-CZ" dirty="0" err="1" smtClean="0"/>
              <a:t>Kartoffelklö</a:t>
            </a:r>
            <a:r>
              <a:rPr lang="el-GR" dirty="0" smtClean="0"/>
              <a:t>β</a:t>
            </a:r>
            <a:r>
              <a:rPr lang="cs-CZ" dirty="0" smtClean="0"/>
              <a:t>e - </a:t>
            </a:r>
            <a:r>
              <a:rPr lang="cs-CZ" sz="2300" i="1" dirty="0" smtClean="0"/>
              <a:t>bramborové knedlíky</a:t>
            </a:r>
          </a:p>
          <a:p>
            <a:pPr marL="0" indent="0">
              <a:spcBef>
                <a:spcPts val="1000"/>
              </a:spcBef>
              <a:buNone/>
            </a:pPr>
            <a:r>
              <a:rPr lang="cs-CZ" dirty="0" smtClean="0"/>
              <a:t>r </a:t>
            </a:r>
            <a:r>
              <a:rPr lang="cs-CZ" dirty="0" err="1" smtClean="0"/>
              <a:t>Kartoffelsalat</a:t>
            </a:r>
            <a:r>
              <a:rPr lang="cs-CZ" dirty="0" smtClean="0"/>
              <a:t> - </a:t>
            </a:r>
            <a:r>
              <a:rPr lang="cs-CZ" sz="2300" i="1" dirty="0" smtClean="0"/>
              <a:t>bramborový salát</a:t>
            </a:r>
          </a:p>
        </p:txBody>
      </p:sp>
      <p:pic>
        <p:nvPicPr>
          <p:cNvPr id="4098" name="Picture 2" descr="http://upload.wikimedia.org/wikipedia/commons/thumb/0/04/Mashed_potatoes.jpg/220px-Mashed_potato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19" y="728529"/>
            <a:ext cx="1494842" cy="149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77LKQ4IZ\MP9004243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361" y="2636912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OVEG5ICH\MP9001779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854" y="188639"/>
            <a:ext cx="1619672" cy="1079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thumb/c/c8/Bramboracky.jpg/220px-Bramboracky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672" y="5085184"/>
            <a:ext cx="1999489" cy="1499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263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 </a:t>
            </a:r>
            <a:r>
              <a:rPr lang="cs-CZ" b="1" dirty="0" err="1" smtClean="0"/>
              <a:t>Knödel</a:t>
            </a:r>
            <a:r>
              <a:rPr lang="cs-CZ" b="1" dirty="0" smtClean="0"/>
              <a:t>, e </a:t>
            </a:r>
            <a:r>
              <a:rPr lang="cs-CZ" b="1" dirty="0" err="1" smtClean="0"/>
              <a:t>Klö</a:t>
            </a:r>
            <a:r>
              <a:rPr lang="el-GR" b="1" dirty="0" smtClean="0"/>
              <a:t>β</a:t>
            </a:r>
            <a:r>
              <a:rPr lang="cs-CZ" b="1" dirty="0" smtClean="0"/>
              <a:t>e </a:t>
            </a:r>
            <a:r>
              <a:rPr lang="cs-CZ" sz="2800" i="1" dirty="0" smtClean="0"/>
              <a:t>(knedlíky)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e </a:t>
            </a:r>
            <a:r>
              <a:rPr lang="cs-CZ" dirty="0" err="1" smtClean="0"/>
              <a:t>Kartoffelknödel</a:t>
            </a:r>
            <a:r>
              <a:rPr lang="cs-CZ" dirty="0" smtClean="0"/>
              <a:t> – </a:t>
            </a:r>
            <a:r>
              <a:rPr lang="cs-CZ" sz="2400" i="1" dirty="0" smtClean="0"/>
              <a:t>bramborové knedlíky</a:t>
            </a:r>
          </a:p>
          <a:p>
            <a:pPr marL="0" indent="0">
              <a:buNone/>
            </a:pPr>
            <a:r>
              <a:rPr lang="cs-CZ" dirty="0" smtClean="0"/>
              <a:t>e </a:t>
            </a:r>
            <a:r>
              <a:rPr lang="cs-CZ" dirty="0" err="1" smtClean="0"/>
              <a:t>Semmelknödel</a:t>
            </a:r>
            <a:r>
              <a:rPr lang="cs-CZ" dirty="0" smtClean="0"/>
              <a:t> – </a:t>
            </a:r>
            <a:r>
              <a:rPr lang="cs-CZ" sz="2400" i="1" dirty="0" smtClean="0"/>
              <a:t>houskové knedlíky</a:t>
            </a:r>
          </a:p>
          <a:p>
            <a:pPr marL="0" indent="0">
              <a:buNone/>
            </a:pPr>
            <a:r>
              <a:rPr lang="cs-CZ" dirty="0" smtClean="0"/>
              <a:t>e </a:t>
            </a:r>
            <a:r>
              <a:rPr lang="cs-CZ" dirty="0" err="1" smtClean="0"/>
              <a:t>Karlsbader</a:t>
            </a:r>
            <a:r>
              <a:rPr lang="cs-CZ" dirty="0" smtClean="0"/>
              <a:t> </a:t>
            </a:r>
            <a:r>
              <a:rPr lang="cs-CZ" dirty="0" err="1" smtClean="0"/>
              <a:t>Semmelknödel</a:t>
            </a:r>
            <a:r>
              <a:rPr lang="cs-CZ" dirty="0" smtClean="0"/>
              <a:t> – </a:t>
            </a:r>
            <a:r>
              <a:rPr lang="cs-CZ" sz="2400" i="1" dirty="0" smtClean="0"/>
              <a:t>karlovarské knedlíky</a:t>
            </a:r>
          </a:p>
          <a:p>
            <a:pPr marL="0" indent="0">
              <a:buNone/>
            </a:pPr>
            <a:r>
              <a:rPr lang="cs-CZ" dirty="0" err="1" smtClean="0"/>
              <a:t>grüne</a:t>
            </a:r>
            <a:r>
              <a:rPr lang="cs-CZ" dirty="0" smtClean="0"/>
              <a:t> </a:t>
            </a:r>
            <a:r>
              <a:rPr lang="cs-CZ" dirty="0" err="1" smtClean="0"/>
              <a:t>Klö</a:t>
            </a:r>
            <a:r>
              <a:rPr lang="el-GR" dirty="0" smtClean="0"/>
              <a:t>β</a:t>
            </a:r>
            <a:r>
              <a:rPr lang="cs-CZ" dirty="0" smtClean="0"/>
              <a:t>e – </a:t>
            </a:r>
            <a:r>
              <a:rPr lang="cs-CZ" sz="2400" i="1" dirty="0" smtClean="0"/>
              <a:t>chlupaté knedlíky</a:t>
            </a:r>
          </a:p>
          <a:p>
            <a:pPr marL="0" indent="0">
              <a:buNone/>
            </a:pPr>
            <a:r>
              <a:rPr lang="cs-CZ" dirty="0" smtClean="0"/>
              <a:t>e </a:t>
            </a:r>
            <a:r>
              <a:rPr lang="cs-CZ" dirty="0" err="1" smtClean="0"/>
              <a:t>Nocken</a:t>
            </a:r>
            <a:r>
              <a:rPr lang="cs-CZ" dirty="0" smtClean="0"/>
              <a:t> - </a:t>
            </a:r>
            <a:r>
              <a:rPr lang="cs-CZ" sz="2400" i="1" dirty="0" smtClean="0"/>
              <a:t>halušky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6" name="Picture 4" descr="http://upload.wikimedia.org/wikipedia/commons/thumb/3/32/Knoedel_mit_Goulasch.jpg/220px-Knoedel_mit_Goulasc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41168"/>
            <a:ext cx="2095500" cy="177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thumb/d/de/Bramborov%C3%A9_knedl%C3%ADky_pln%C4%9Bn%C3%A9.jpg/220px-Bramborov%C3%A9_knedl%C3%ADky_pln%C4%9Bn%C3%A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103092"/>
            <a:ext cx="2095500" cy="1447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upload.wikimedia.org/wikipedia/commons/thumb/2/22/%C5%A0pekov%C3%BD_knedl%C3%ADk.jpg/220px-%C5%A0pekov%C3%BD_knedl%C3%ADk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108772"/>
            <a:ext cx="2152137" cy="1447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024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 </a:t>
            </a:r>
            <a:r>
              <a:rPr lang="cs-CZ" b="1" dirty="0" err="1" smtClean="0"/>
              <a:t>Teigwaren</a:t>
            </a:r>
            <a:r>
              <a:rPr lang="cs-CZ" b="1" dirty="0" smtClean="0"/>
              <a:t> </a:t>
            </a:r>
            <a:r>
              <a:rPr lang="cs-CZ" sz="2800" i="1" dirty="0" smtClean="0"/>
              <a:t>(těstoviny) 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5901989" cy="31249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e </a:t>
            </a:r>
            <a:r>
              <a:rPr lang="cs-CZ" dirty="0" err="1" smtClean="0"/>
              <a:t>Spagetti</a:t>
            </a:r>
            <a:r>
              <a:rPr lang="cs-CZ" dirty="0" smtClean="0"/>
              <a:t> - </a:t>
            </a:r>
            <a:r>
              <a:rPr lang="cs-CZ" sz="2400" i="1" dirty="0" smtClean="0"/>
              <a:t>špagety</a:t>
            </a:r>
          </a:p>
          <a:p>
            <a:pPr marL="0" indent="0">
              <a:buNone/>
            </a:pPr>
            <a:r>
              <a:rPr lang="cs-CZ" dirty="0" smtClean="0"/>
              <a:t>e </a:t>
            </a:r>
            <a:r>
              <a:rPr lang="cs-CZ" dirty="0" err="1" smtClean="0"/>
              <a:t>Makkaroni</a:t>
            </a:r>
            <a:r>
              <a:rPr lang="cs-CZ" dirty="0" smtClean="0"/>
              <a:t> - </a:t>
            </a:r>
            <a:r>
              <a:rPr lang="cs-CZ" sz="2400" i="1" dirty="0" smtClean="0"/>
              <a:t>makarony</a:t>
            </a:r>
          </a:p>
          <a:p>
            <a:pPr marL="0" indent="0">
              <a:buNone/>
            </a:pPr>
            <a:r>
              <a:rPr lang="cs-CZ" dirty="0" smtClean="0"/>
              <a:t>e </a:t>
            </a:r>
            <a:r>
              <a:rPr lang="cs-CZ" dirty="0" err="1" smtClean="0"/>
              <a:t>Nudeln</a:t>
            </a:r>
            <a:r>
              <a:rPr lang="cs-CZ" dirty="0" smtClean="0"/>
              <a:t> - </a:t>
            </a:r>
            <a:r>
              <a:rPr lang="cs-CZ" sz="2400" i="1" dirty="0" smtClean="0"/>
              <a:t>nudle</a:t>
            </a:r>
          </a:p>
          <a:p>
            <a:pPr marL="0" indent="0">
              <a:buNone/>
            </a:pPr>
            <a:r>
              <a:rPr lang="cs-CZ" dirty="0" smtClean="0"/>
              <a:t>e </a:t>
            </a:r>
            <a:r>
              <a:rPr lang="cs-CZ" dirty="0" err="1" smtClean="0"/>
              <a:t>Bandnudeln</a:t>
            </a:r>
            <a:r>
              <a:rPr lang="cs-CZ" dirty="0" smtClean="0"/>
              <a:t> - </a:t>
            </a:r>
            <a:r>
              <a:rPr lang="cs-CZ" sz="2400" i="1" dirty="0" smtClean="0"/>
              <a:t>široké nudle</a:t>
            </a:r>
          </a:p>
          <a:p>
            <a:pPr marL="0" indent="0">
              <a:buNone/>
            </a:pPr>
            <a:r>
              <a:rPr lang="cs-CZ" dirty="0" smtClean="0"/>
              <a:t>e </a:t>
            </a:r>
            <a:r>
              <a:rPr lang="cs-CZ" dirty="0" err="1" smtClean="0"/>
              <a:t>Spätzle</a:t>
            </a:r>
            <a:r>
              <a:rPr lang="cs-CZ" dirty="0" smtClean="0"/>
              <a:t> - </a:t>
            </a:r>
            <a:r>
              <a:rPr lang="cs-CZ" sz="2400" i="1" dirty="0" err="1" smtClean="0"/>
              <a:t>špecle</a:t>
            </a:r>
            <a:endParaRPr lang="cs-CZ" sz="2400" i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Lenka\AppData\Local\Microsoft\Windows\Temporary Internet Files\Content.IE5\L4VC9WNH\MP9004276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78521"/>
            <a:ext cx="22768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H52A1MEN\MC9004133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92696"/>
            <a:ext cx="2813233" cy="1963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Lenka\AppData\Local\Microsoft\Windows\Temporary Internet Files\Content.IE5\H52A1MEN\MP9002897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147700"/>
            <a:ext cx="2116832" cy="1407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upload.wikimedia.org/wikipedia/commons/thumb/6/64/Picture_246_w.jpg/220px-Picture_246_w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459892"/>
            <a:ext cx="20955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984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Andere</a:t>
            </a:r>
            <a:r>
              <a:rPr lang="cs-CZ" b="1" dirty="0" smtClean="0"/>
              <a:t> </a:t>
            </a:r>
            <a:r>
              <a:rPr lang="cs-CZ" b="1" dirty="0" err="1" smtClean="0"/>
              <a:t>Beilagen</a:t>
            </a:r>
            <a:r>
              <a:rPr lang="cs-CZ" b="1" dirty="0" smtClean="0"/>
              <a:t> </a:t>
            </a:r>
            <a:r>
              <a:rPr lang="cs-CZ" sz="3200" i="1" dirty="0" smtClean="0"/>
              <a:t>(další přílohy)</a:t>
            </a:r>
            <a:endParaRPr lang="cs-CZ" sz="32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942" y="1484784"/>
            <a:ext cx="7358055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 </a:t>
            </a:r>
            <a:r>
              <a:rPr lang="cs-CZ" sz="3200" dirty="0" err="1" smtClean="0"/>
              <a:t>Reis</a:t>
            </a:r>
            <a:r>
              <a:rPr lang="cs-CZ" sz="3200" dirty="0" smtClean="0"/>
              <a:t>, </a:t>
            </a:r>
            <a:r>
              <a:rPr lang="cs-CZ" sz="3200" dirty="0" err="1" smtClean="0"/>
              <a:t>gedünsteter</a:t>
            </a:r>
            <a:r>
              <a:rPr lang="cs-CZ" sz="3200" dirty="0" smtClean="0"/>
              <a:t> </a:t>
            </a:r>
            <a:r>
              <a:rPr lang="cs-CZ" sz="3200" dirty="0" err="1" smtClean="0"/>
              <a:t>Reis</a:t>
            </a:r>
            <a:r>
              <a:rPr lang="cs-CZ" sz="3200" dirty="0" smtClean="0"/>
              <a:t> – </a:t>
            </a:r>
            <a:r>
              <a:rPr lang="cs-CZ" sz="2400" i="1" dirty="0" smtClean="0"/>
              <a:t>dušená rýže</a:t>
            </a:r>
          </a:p>
          <a:p>
            <a:r>
              <a:rPr lang="cs-CZ" sz="3200" dirty="0" smtClean="0"/>
              <a:t>e </a:t>
            </a:r>
            <a:r>
              <a:rPr lang="cs-CZ" sz="3200" dirty="0" err="1" smtClean="0"/>
              <a:t>Linsen</a:t>
            </a:r>
            <a:r>
              <a:rPr lang="cs-CZ" sz="3200" dirty="0" smtClean="0"/>
              <a:t> - </a:t>
            </a:r>
            <a:r>
              <a:rPr lang="cs-CZ" sz="2400" i="1" dirty="0" smtClean="0"/>
              <a:t>čočka</a:t>
            </a:r>
            <a:endParaRPr lang="cs-CZ" sz="2400" i="1" dirty="0"/>
          </a:p>
          <a:p>
            <a:r>
              <a:rPr lang="cs-CZ" sz="3200" dirty="0" smtClean="0"/>
              <a:t>e </a:t>
            </a:r>
            <a:r>
              <a:rPr lang="cs-CZ" sz="3200" dirty="0" err="1" smtClean="0"/>
              <a:t>Bohnen</a:t>
            </a:r>
            <a:r>
              <a:rPr lang="cs-CZ" sz="3200" dirty="0" smtClean="0"/>
              <a:t> - </a:t>
            </a:r>
            <a:r>
              <a:rPr lang="cs-CZ" sz="2400" i="1" dirty="0" smtClean="0"/>
              <a:t>fazole</a:t>
            </a:r>
          </a:p>
          <a:p>
            <a:r>
              <a:rPr lang="cs-CZ" sz="3200" dirty="0" smtClean="0"/>
              <a:t>e </a:t>
            </a:r>
            <a:r>
              <a:rPr lang="cs-CZ" sz="3200" dirty="0" err="1" smtClean="0"/>
              <a:t>Erbsen</a:t>
            </a:r>
            <a:r>
              <a:rPr lang="cs-CZ" sz="3200" dirty="0" smtClean="0"/>
              <a:t> - </a:t>
            </a:r>
            <a:r>
              <a:rPr lang="cs-CZ" sz="2400" i="1" dirty="0" smtClean="0"/>
              <a:t>hrách</a:t>
            </a:r>
          </a:p>
          <a:p>
            <a:r>
              <a:rPr lang="cs-CZ" sz="3200" dirty="0" smtClean="0"/>
              <a:t>r </a:t>
            </a:r>
            <a:r>
              <a:rPr lang="cs-CZ" sz="3200" dirty="0" err="1" smtClean="0"/>
              <a:t>Erbsenbrei</a:t>
            </a:r>
            <a:r>
              <a:rPr lang="cs-CZ" sz="3200" dirty="0" smtClean="0"/>
              <a:t> - </a:t>
            </a:r>
            <a:r>
              <a:rPr lang="cs-CZ" sz="2400" i="1" dirty="0" smtClean="0"/>
              <a:t>hrachová kaše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http://upload.wikimedia.org/wikipedia/commons/thumb/7/7b/White%2C_Brown%2C_Red_%26_Wild_rice.jpg/220px-White%2C_Brown%2C_Red_%26_Wild_r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085184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stravovani.srba-tabor.cz/docstore/food/images/12076520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82" y="4509121"/>
            <a:ext cx="3211548" cy="213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840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Doporučte k jídlům vhodné přílohy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042792" cy="4525963"/>
          </a:xfrm>
        </p:spPr>
        <p:txBody>
          <a:bodyPr/>
          <a:lstStyle/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1 </a:t>
            </a:r>
            <a:r>
              <a:rPr lang="cs-CZ" sz="2400" dirty="0" err="1" smtClean="0"/>
              <a:t>Lendenbraten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Sahneso</a:t>
            </a:r>
            <a:r>
              <a:rPr lang="el-GR" sz="2400" dirty="0" smtClean="0"/>
              <a:t>β</a:t>
            </a:r>
            <a:r>
              <a:rPr lang="cs-CZ" sz="2400" dirty="0" smtClean="0"/>
              <a:t>e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2 </a:t>
            </a:r>
            <a:r>
              <a:rPr lang="cs-CZ" sz="2400" dirty="0" err="1" smtClean="0"/>
              <a:t>Medaillons</a:t>
            </a:r>
            <a:endParaRPr lang="cs-CZ" sz="2400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3 </a:t>
            </a:r>
            <a:r>
              <a:rPr lang="cs-CZ" sz="2400" dirty="0" err="1" smtClean="0"/>
              <a:t>paniertes</a:t>
            </a:r>
            <a:r>
              <a:rPr lang="cs-CZ" sz="2400" dirty="0" smtClean="0"/>
              <a:t> </a:t>
            </a:r>
            <a:r>
              <a:rPr lang="cs-CZ" sz="2400" dirty="0" err="1" smtClean="0"/>
              <a:t>Schweineschnitzel</a:t>
            </a:r>
            <a:endParaRPr lang="cs-CZ" sz="2400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4 </a:t>
            </a:r>
            <a:r>
              <a:rPr lang="cs-CZ" sz="2400" dirty="0" err="1" smtClean="0"/>
              <a:t>Speckködel</a:t>
            </a:r>
            <a:endParaRPr lang="cs-CZ" sz="2400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5 </a:t>
            </a:r>
            <a:r>
              <a:rPr lang="cs-CZ" sz="2400" dirty="0" err="1" smtClean="0"/>
              <a:t>Rindfleischroulade</a:t>
            </a:r>
            <a:endParaRPr lang="cs-CZ" sz="2400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6 </a:t>
            </a:r>
            <a:r>
              <a:rPr lang="cs-CZ" sz="2400" dirty="0" err="1" smtClean="0"/>
              <a:t>Mährische</a:t>
            </a:r>
            <a:r>
              <a:rPr lang="cs-CZ" sz="2400" dirty="0" smtClean="0"/>
              <a:t> </a:t>
            </a:r>
            <a:r>
              <a:rPr lang="cs-CZ" sz="2400" dirty="0" err="1" smtClean="0"/>
              <a:t>Spatzen</a:t>
            </a:r>
            <a:endParaRPr lang="cs-CZ" sz="2400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7 </a:t>
            </a:r>
            <a:r>
              <a:rPr lang="cs-CZ" sz="2400" dirty="0" err="1" smtClean="0"/>
              <a:t>Hackbraten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Sauerkraut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1616369"/>
            <a:ext cx="39604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Tx/>
              <a:buAutoNum type="alphaLcParenR"/>
            </a:pPr>
            <a:r>
              <a:rPr lang="cs-CZ" sz="2400" dirty="0" err="1"/>
              <a:t>Kartoffelsalat</a:t>
            </a:r>
            <a:endParaRPr lang="cs-CZ" sz="2400" dirty="0"/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400" dirty="0" err="1" smtClean="0"/>
              <a:t>Knödel</a:t>
            </a:r>
            <a:endParaRPr lang="cs-CZ" sz="2400" dirty="0" smtClean="0"/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400" dirty="0" err="1" smtClean="0"/>
              <a:t>Salzkartoffeln</a:t>
            </a:r>
            <a:endParaRPr lang="cs-CZ" sz="2400" dirty="0" smtClean="0"/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400" dirty="0" err="1" smtClean="0"/>
              <a:t>Sauerkraut</a:t>
            </a:r>
            <a:endParaRPr lang="cs-CZ" sz="2400" dirty="0" smtClean="0"/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400" dirty="0" err="1" smtClean="0"/>
              <a:t>gedünsteter</a:t>
            </a:r>
            <a:r>
              <a:rPr lang="cs-CZ" sz="2400" dirty="0" smtClean="0"/>
              <a:t> </a:t>
            </a:r>
            <a:r>
              <a:rPr lang="cs-CZ" sz="2400" dirty="0" err="1" smtClean="0"/>
              <a:t>Reis</a:t>
            </a:r>
            <a:endParaRPr lang="cs-CZ" sz="2400" dirty="0" smtClean="0"/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400" dirty="0" err="1" smtClean="0"/>
              <a:t>Kartoffelknödel</a:t>
            </a:r>
            <a:endParaRPr lang="cs-CZ" sz="2400" dirty="0" smtClean="0"/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400" dirty="0" err="1" smtClean="0"/>
              <a:t>Pommes</a:t>
            </a:r>
            <a:r>
              <a:rPr lang="cs-CZ" sz="2400" dirty="0" smtClean="0"/>
              <a:t> </a:t>
            </a:r>
            <a:r>
              <a:rPr lang="cs-CZ" sz="2400" dirty="0" err="1" smtClean="0"/>
              <a:t>frites</a:t>
            </a:r>
            <a:endParaRPr lang="cs-CZ" sz="2400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022238"/>
              </p:ext>
            </p:extLst>
          </p:nvPr>
        </p:nvGraphicFramePr>
        <p:xfrm>
          <a:off x="1331640" y="5517232"/>
          <a:ext cx="6095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954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/>
              <a:t>Lösung</a:t>
            </a:r>
            <a:r>
              <a:rPr lang="cs-CZ" sz="5400" b="1" dirty="0"/>
              <a:t> </a:t>
            </a:r>
            <a:r>
              <a:rPr lang="cs-CZ" sz="3600" i="1" dirty="0"/>
              <a:t>(řešení)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042792" cy="4525963"/>
          </a:xfrm>
        </p:spPr>
        <p:txBody>
          <a:bodyPr/>
          <a:lstStyle/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1 </a:t>
            </a:r>
            <a:r>
              <a:rPr lang="cs-CZ" sz="2400" dirty="0" err="1" smtClean="0"/>
              <a:t>Lendenbraten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Sahneso</a:t>
            </a:r>
            <a:r>
              <a:rPr lang="el-GR" sz="2400" dirty="0" smtClean="0"/>
              <a:t>β</a:t>
            </a:r>
            <a:r>
              <a:rPr lang="cs-CZ" sz="2400" dirty="0" smtClean="0"/>
              <a:t>e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2 </a:t>
            </a:r>
            <a:r>
              <a:rPr lang="cs-CZ" sz="2400" dirty="0" err="1" smtClean="0"/>
              <a:t>Medaillons</a:t>
            </a:r>
            <a:endParaRPr lang="cs-CZ" sz="2400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3 </a:t>
            </a:r>
            <a:r>
              <a:rPr lang="cs-CZ" sz="2400" dirty="0" err="1" smtClean="0"/>
              <a:t>paniertes</a:t>
            </a:r>
            <a:r>
              <a:rPr lang="cs-CZ" sz="2400" dirty="0" smtClean="0"/>
              <a:t> </a:t>
            </a:r>
            <a:r>
              <a:rPr lang="cs-CZ" sz="2400" dirty="0" err="1" smtClean="0"/>
              <a:t>Schweineschnitzel</a:t>
            </a:r>
            <a:endParaRPr lang="cs-CZ" sz="2400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4 </a:t>
            </a:r>
            <a:r>
              <a:rPr lang="cs-CZ" sz="2400" dirty="0" err="1" smtClean="0"/>
              <a:t>Speckködel</a:t>
            </a:r>
            <a:endParaRPr lang="cs-CZ" sz="2400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5 </a:t>
            </a:r>
            <a:r>
              <a:rPr lang="cs-CZ" sz="2400" dirty="0" err="1" smtClean="0"/>
              <a:t>Rindfleischroulade</a:t>
            </a:r>
            <a:endParaRPr lang="cs-CZ" sz="2400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6 </a:t>
            </a:r>
            <a:r>
              <a:rPr lang="cs-CZ" sz="2400" dirty="0" err="1" smtClean="0"/>
              <a:t>Mährische</a:t>
            </a:r>
            <a:r>
              <a:rPr lang="cs-CZ" sz="2400" dirty="0" smtClean="0"/>
              <a:t> </a:t>
            </a:r>
            <a:r>
              <a:rPr lang="cs-CZ" sz="2400" dirty="0" err="1" smtClean="0"/>
              <a:t>Spatzen</a:t>
            </a:r>
            <a:endParaRPr lang="cs-CZ" sz="2400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/>
              <a:t>7 </a:t>
            </a:r>
            <a:r>
              <a:rPr lang="cs-CZ" sz="2400" dirty="0" err="1" smtClean="0"/>
              <a:t>Hackbraten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Sauerkraut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1616369"/>
            <a:ext cx="39604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Tx/>
              <a:buAutoNum type="alphaLcParenR"/>
            </a:pPr>
            <a:r>
              <a:rPr lang="cs-CZ" sz="2400" dirty="0" err="1"/>
              <a:t>Kartoffelsalat</a:t>
            </a:r>
            <a:endParaRPr lang="cs-CZ" sz="2400" dirty="0"/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400" dirty="0" err="1" smtClean="0"/>
              <a:t>Knödel</a:t>
            </a:r>
            <a:endParaRPr lang="cs-CZ" sz="2400" dirty="0" smtClean="0"/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400" dirty="0" err="1" smtClean="0"/>
              <a:t>Salzkartoffeln</a:t>
            </a:r>
            <a:endParaRPr lang="cs-CZ" sz="2400" dirty="0" smtClean="0"/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400" dirty="0" err="1" smtClean="0"/>
              <a:t>Sauerkraut</a:t>
            </a:r>
            <a:endParaRPr lang="cs-CZ" sz="2400" dirty="0" smtClean="0"/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400" dirty="0" err="1" smtClean="0"/>
              <a:t>gedünsteter</a:t>
            </a:r>
            <a:r>
              <a:rPr lang="cs-CZ" sz="2400" dirty="0" smtClean="0"/>
              <a:t> </a:t>
            </a:r>
            <a:r>
              <a:rPr lang="cs-CZ" sz="2400" dirty="0" err="1" smtClean="0"/>
              <a:t>Reis</a:t>
            </a:r>
            <a:endParaRPr lang="cs-CZ" sz="2400" dirty="0" smtClean="0"/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400" dirty="0" err="1" smtClean="0"/>
              <a:t>Kartoffelknödel</a:t>
            </a:r>
            <a:endParaRPr lang="cs-CZ" sz="2400" dirty="0" smtClean="0"/>
          </a:p>
          <a:p>
            <a:pPr marL="342900" indent="-342900">
              <a:spcBef>
                <a:spcPts val="600"/>
              </a:spcBef>
              <a:buAutoNum type="alphaLcParenR"/>
            </a:pPr>
            <a:r>
              <a:rPr lang="cs-CZ" sz="2400" dirty="0" err="1" smtClean="0"/>
              <a:t>Pommes</a:t>
            </a:r>
            <a:r>
              <a:rPr lang="cs-CZ" sz="2400" dirty="0" smtClean="0"/>
              <a:t> </a:t>
            </a:r>
            <a:r>
              <a:rPr lang="cs-CZ" sz="2400" dirty="0" err="1" smtClean="0"/>
              <a:t>frites</a:t>
            </a:r>
            <a:endParaRPr lang="cs-CZ" sz="2400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3684351"/>
              </p:ext>
            </p:extLst>
          </p:nvPr>
        </p:nvGraphicFramePr>
        <p:xfrm>
          <a:off x="1331640" y="5517232"/>
          <a:ext cx="6095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3456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0"/>
            <a:ext cx="8229600" cy="1930226"/>
          </a:xfrm>
        </p:spPr>
        <p:txBody>
          <a:bodyPr>
            <a:noAutofit/>
          </a:bodyPr>
          <a:lstStyle/>
          <a:p>
            <a:r>
              <a:rPr lang="cs-CZ" sz="3600" b="1" dirty="0"/>
              <a:t>Najděte ukryté německé výrazy 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2800" i="1" dirty="0" smtClean="0"/>
              <a:t>(přílohy </a:t>
            </a:r>
            <a:r>
              <a:rPr lang="cs-CZ" sz="2800" i="1" dirty="0"/>
              <a:t>k </a:t>
            </a:r>
            <a:r>
              <a:rPr lang="cs-CZ" sz="2800" i="1" dirty="0" smtClean="0"/>
              <a:t>pokrmům)</a:t>
            </a:r>
            <a:endParaRPr lang="cs-CZ" sz="28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87824" y="1916832"/>
            <a:ext cx="33123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3A1953"/>
                </a:solidFill>
              </a:rPr>
              <a:t>WEITNAREG</a:t>
            </a:r>
          </a:p>
          <a:p>
            <a:pPr algn="ctr"/>
            <a:endParaRPr lang="cs-CZ" sz="3200" b="1" dirty="0" smtClean="0">
              <a:solidFill>
                <a:srgbClr val="3A1953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3A1953"/>
                </a:solidFill>
              </a:rPr>
              <a:t> FROTENFALK</a:t>
            </a:r>
          </a:p>
          <a:p>
            <a:pPr algn="ctr"/>
            <a:endParaRPr lang="cs-CZ" sz="3200" b="1" dirty="0" smtClean="0">
              <a:solidFill>
                <a:srgbClr val="3A1953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3A1953"/>
                </a:solidFill>
              </a:rPr>
              <a:t>BRENIBRESE</a:t>
            </a:r>
          </a:p>
          <a:p>
            <a:pPr algn="ctr"/>
            <a:endParaRPr lang="cs-CZ" sz="3200" b="1" dirty="0" smtClean="0">
              <a:solidFill>
                <a:srgbClr val="3A1953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3A1953"/>
                </a:solidFill>
              </a:rPr>
              <a:t> TALFARTAFOLKES</a:t>
            </a:r>
          </a:p>
          <a:p>
            <a:pPr algn="ctr"/>
            <a:endParaRPr lang="cs-CZ" sz="3200" b="1" dirty="0" smtClean="0">
              <a:solidFill>
                <a:srgbClr val="3A1953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3A1953"/>
                </a:solidFill>
              </a:rPr>
              <a:t>KLEDÖN</a:t>
            </a:r>
            <a:endParaRPr lang="cs-CZ" sz="3200" b="1" dirty="0">
              <a:solidFill>
                <a:srgbClr val="3A195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9246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Lösung</a:t>
            </a:r>
            <a:r>
              <a:rPr lang="cs-CZ" sz="6000" b="1" dirty="0"/>
              <a:t> </a:t>
            </a:r>
            <a:r>
              <a:rPr lang="cs-CZ" sz="3600" i="1" dirty="0"/>
              <a:t>(řešení)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286000" y="1844824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3200" b="1" dirty="0" smtClean="0">
                <a:solidFill>
                  <a:srgbClr val="3A1953"/>
                </a:solidFill>
              </a:rPr>
              <a:t>TEIGWAREN</a:t>
            </a:r>
            <a:endParaRPr lang="cs-CZ" sz="3200" b="1" dirty="0">
              <a:solidFill>
                <a:srgbClr val="3A1953"/>
              </a:solidFill>
            </a:endParaRPr>
          </a:p>
          <a:p>
            <a:pPr algn="ctr"/>
            <a:endParaRPr lang="cs-CZ" sz="3200" b="1" dirty="0">
              <a:solidFill>
                <a:srgbClr val="3A1953"/>
              </a:solidFill>
            </a:endParaRPr>
          </a:p>
          <a:p>
            <a:pPr algn="ctr"/>
            <a:r>
              <a:rPr lang="cs-CZ" sz="3200" b="1" dirty="0">
                <a:solidFill>
                  <a:srgbClr val="3A1953"/>
                </a:solidFill>
              </a:rPr>
              <a:t> </a:t>
            </a:r>
            <a:r>
              <a:rPr lang="cs-CZ" sz="3200" b="1" dirty="0" smtClean="0">
                <a:solidFill>
                  <a:srgbClr val="3A1953"/>
                </a:solidFill>
              </a:rPr>
              <a:t>KATROFFELN</a:t>
            </a:r>
            <a:endParaRPr lang="cs-CZ" sz="3200" b="1" dirty="0">
              <a:solidFill>
                <a:srgbClr val="3A1953"/>
              </a:solidFill>
            </a:endParaRPr>
          </a:p>
          <a:p>
            <a:pPr algn="ctr"/>
            <a:endParaRPr lang="cs-CZ" sz="3200" b="1" dirty="0">
              <a:solidFill>
                <a:srgbClr val="3A1953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3A1953"/>
                </a:solidFill>
              </a:rPr>
              <a:t>ERBSENBREI</a:t>
            </a:r>
            <a:endParaRPr lang="cs-CZ" sz="3200" b="1" dirty="0">
              <a:solidFill>
                <a:srgbClr val="3A1953"/>
              </a:solidFill>
            </a:endParaRPr>
          </a:p>
          <a:p>
            <a:pPr algn="ctr"/>
            <a:endParaRPr lang="cs-CZ" sz="3200" b="1" dirty="0">
              <a:solidFill>
                <a:srgbClr val="3A1953"/>
              </a:solidFill>
            </a:endParaRPr>
          </a:p>
          <a:p>
            <a:pPr algn="ctr"/>
            <a:r>
              <a:rPr lang="cs-CZ" sz="3200" b="1" dirty="0">
                <a:solidFill>
                  <a:srgbClr val="3A1953"/>
                </a:solidFill>
              </a:rPr>
              <a:t> </a:t>
            </a:r>
            <a:r>
              <a:rPr lang="cs-CZ" sz="3200" b="1" dirty="0" smtClean="0">
                <a:solidFill>
                  <a:srgbClr val="3A1953"/>
                </a:solidFill>
              </a:rPr>
              <a:t>KARTOFFELSALAT</a:t>
            </a:r>
            <a:endParaRPr lang="cs-CZ" sz="3200" b="1" dirty="0">
              <a:solidFill>
                <a:srgbClr val="3A1953"/>
              </a:solidFill>
            </a:endParaRPr>
          </a:p>
          <a:p>
            <a:pPr algn="ctr"/>
            <a:endParaRPr lang="cs-CZ" sz="3200" b="1" dirty="0">
              <a:solidFill>
                <a:srgbClr val="3A1953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3A1953"/>
                </a:solidFill>
              </a:rPr>
              <a:t>KNÖDEL</a:t>
            </a:r>
            <a:endParaRPr lang="cs-CZ" sz="3200" b="1" dirty="0">
              <a:solidFill>
                <a:srgbClr val="3A195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415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820891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HÖPPNEROVÁ, Věra. </a:t>
            </a:r>
            <a:r>
              <a:rPr lang="cs-CZ" sz="2000" i="1" dirty="0"/>
              <a:t>Němčina pro číšníky a kuchaře</a:t>
            </a:r>
            <a:r>
              <a:rPr lang="cs-CZ" sz="2000" dirty="0"/>
              <a:t>. Praha: </a:t>
            </a:r>
            <a:r>
              <a:rPr lang="cs-CZ" sz="2000" dirty="0" err="1"/>
              <a:t>Scientia</a:t>
            </a:r>
            <a:r>
              <a:rPr lang="cs-CZ" sz="2000" dirty="0"/>
              <a:t>, 2002, ISBN 80-7183-270-7.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cs-CZ" sz="1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EARTH100. </a:t>
            </a:r>
            <a:r>
              <a:rPr lang="en-US" sz="2000" i="1" dirty="0" err="1"/>
              <a:t>wikipedie</a:t>
            </a:r>
            <a:r>
              <a:rPr lang="en-US" sz="2000" dirty="0"/>
              <a:t> [online]. [cit. 28.9.2013]. </a:t>
            </a:r>
            <a:r>
              <a:rPr lang="en-US" sz="2000" dirty="0" err="1"/>
              <a:t>Dostupný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WWW: </a:t>
            </a:r>
            <a:r>
              <a:rPr lang="en-US" sz="2000" dirty="0">
                <a:hlinkClick r:id="rId2"/>
              </a:rPr>
              <a:t>http://cs.wikipedia.org/wiki/Soubor:White,_Brown,_Red_%</a:t>
            </a:r>
            <a:r>
              <a:rPr lang="en-US" sz="2000" dirty="0" smtClean="0">
                <a:hlinkClick r:id="rId2"/>
              </a:rPr>
              <a:t>26_Wild_rice.jpg</a:t>
            </a:r>
            <a:endParaRPr lang="cs-CZ" sz="20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cs-CZ" sz="1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dirty="0"/>
              <a:t>MATHIAS BRAUX. </a:t>
            </a:r>
            <a:r>
              <a:rPr lang="pt-BR" sz="2000" i="1" dirty="0"/>
              <a:t>wikipedie</a:t>
            </a:r>
            <a:r>
              <a:rPr lang="pt-BR" sz="2000" dirty="0"/>
              <a:t> [online]. [cit. 28.9.2013]. Dostupný na WWW: </a:t>
            </a:r>
            <a:r>
              <a:rPr lang="pt-BR" sz="2000" dirty="0">
                <a:hlinkClick r:id="rId3"/>
              </a:rPr>
              <a:t>http://</a:t>
            </a:r>
            <a:r>
              <a:rPr lang="pt-BR" sz="2000" dirty="0" smtClean="0">
                <a:hlinkClick r:id="rId3"/>
              </a:rPr>
              <a:t>cs.wikipedia.org/wiki/Soubor:Picture_246_w.jpg</a:t>
            </a:r>
            <a:endParaRPr lang="cs-CZ" sz="20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cs-CZ" sz="1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NEUVEDEN. </a:t>
            </a:r>
            <a:r>
              <a:rPr lang="cs-CZ" sz="2000" i="1" dirty="0"/>
              <a:t>wikipedie</a:t>
            </a:r>
            <a:r>
              <a:rPr lang="cs-CZ" sz="2000" dirty="0"/>
              <a:t> [online]. [cit. 28.9.2013]. Dostupný na WWW: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cs.wikipedia.org/wiki/Knedl%C3%ADk</a:t>
            </a:r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pt-BR" sz="2000" dirty="0" smtClean="0"/>
              <a:t> </a:t>
            </a:r>
            <a:r>
              <a:rPr lang="cs-CZ" sz="2000" dirty="0" smtClean="0"/>
              <a:t>NEUVEDEN</a:t>
            </a:r>
            <a:r>
              <a:rPr lang="cs-CZ" sz="2000" dirty="0"/>
              <a:t>. </a:t>
            </a:r>
            <a:r>
              <a:rPr lang="cs-CZ" sz="2000" i="1" dirty="0"/>
              <a:t>Srba stravování</a:t>
            </a:r>
            <a:r>
              <a:rPr lang="cs-CZ" sz="2000" dirty="0"/>
              <a:t> [online]. [cit. 28.9.2013]. Dostupný na WWW: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stravovani.srba-tabor.cz/docstore/food/images/1207652010.jpg</a:t>
            </a:r>
            <a:endParaRPr lang="cs-CZ" sz="2000" dirty="0" smtClean="0"/>
          </a:p>
          <a:p>
            <a:r>
              <a:rPr lang="cs-CZ" sz="2000" dirty="0" smtClean="0"/>
              <a:t>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92289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337</TotalTime>
  <Words>495</Words>
  <Application>Microsoft Office PowerPoint</Application>
  <PresentationFormat>Předvádění na obrazovce (4:3)</PresentationFormat>
  <Paragraphs>134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BEILAGEN</vt:lpstr>
      <vt:lpstr>Beilagen aus Kartoffeln (přílohy z brambor)</vt:lpstr>
      <vt:lpstr>e Knödel, e Klöβe (knedlíky)</vt:lpstr>
      <vt:lpstr>e Teigwaren (těstoviny) </vt:lpstr>
      <vt:lpstr>Andere Beilagen (další přílohy)</vt:lpstr>
      <vt:lpstr>Doporučte k jídlům vhodné přílohy</vt:lpstr>
      <vt:lpstr>Lösung (řešení)</vt:lpstr>
      <vt:lpstr>Najděte ukryté německé výrazy  (přílohy k pokrmům)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BEILAGEN</dc:title>
  <dc:creator>Lenka</dc:creator>
  <cp:lastModifiedBy>Lenka</cp:lastModifiedBy>
  <cp:revision>47</cp:revision>
  <dcterms:created xsi:type="dcterms:W3CDTF">2013-08-15T20:49:04Z</dcterms:created>
  <dcterms:modified xsi:type="dcterms:W3CDTF">2013-12-02T18:29:57Z</dcterms:modified>
</cp:coreProperties>
</file>