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8" r:id="rId5"/>
    <p:sldId id="265" r:id="rId6"/>
    <p:sldId id="266" r:id="rId7"/>
    <p:sldId id="267" r:id="rId8"/>
    <p:sldId id="268" r:id="rId9"/>
    <p:sldId id="257" r:id="rId10"/>
    <p:sldId id="263" r:id="rId11"/>
    <p:sldId id="259" r:id="rId12"/>
    <p:sldId id="260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947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8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709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06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979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221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597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823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23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451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F03CDA-4709-41A3-8507-1D034125AA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BF605-95FC-49B4-9C97-026A54059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28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dr.cz/?hledat=&amp;stranka=2&amp;page=recepty/rcpt_subsekce_list&amp;idsekce=1342372292#xmenu2" TargetMode="External"/><Relationship Id="rId2" Type="http://schemas.openxmlformats.org/officeDocument/2006/relationships/hyperlink" Target="http://www.chovani.eu/omacky/c19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767" y="4005064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433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NJ_126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Omáčky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4383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944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SO</a:t>
            </a:r>
            <a:r>
              <a:rPr lang="el-GR" sz="7200" b="1" dirty="0" smtClean="0"/>
              <a:t>β</a:t>
            </a:r>
            <a:r>
              <a:rPr lang="cs-CZ" sz="7200" b="1" dirty="0" smtClean="0"/>
              <a:t>EN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/>
              <a:t>omáčky</a:t>
            </a:r>
            <a:endParaRPr lang="cs-CZ" sz="4400" i="1" dirty="0"/>
          </a:p>
        </p:txBody>
      </p:sp>
      <p:pic>
        <p:nvPicPr>
          <p:cNvPr id="1026" name="Picture 2" descr="C:\Users\Lenka\AppData\Local\Microsoft\Windows\Temporary Internet Files\Content.IE5\XJQBL7J3\MP9004074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60648"/>
            <a:ext cx="1700932" cy="2152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hovani.eu/web/media_image/119-article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12262"/>
            <a:ext cx="2707813" cy="1718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XJQBL7J3\MC900389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84" y="431674"/>
            <a:ext cx="2390900" cy="2525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enka\AppData\Local\Microsoft\Windows\Temporary Internet Files\Content.IE5\WGHBFR7D\MC9002377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620" y="4520390"/>
            <a:ext cx="2219608" cy="22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955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21538" y="3185269"/>
            <a:ext cx="2126526" cy="830997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e So</a:t>
            </a:r>
            <a:r>
              <a:rPr lang="el-GR" sz="4800" b="1" dirty="0" smtClean="0"/>
              <a:t>β</a:t>
            </a:r>
            <a:r>
              <a:rPr lang="cs-CZ" sz="4800" b="1" dirty="0" smtClean="0"/>
              <a:t>e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9801" y="518705"/>
            <a:ext cx="1811052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Béchamel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81079" y="1512980"/>
            <a:ext cx="1482080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Kräuter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1560" y="529516"/>
            <a:ext cx="1667036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Zwiebel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1560" y="1573908"/>
            <a:ext cx="1883060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Knoblauch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9728" y="5393429"/>
            <a:ext cx="1080120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Senf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47037" y="3748381"/>
            <a:ext cx="2006606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holländische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6343" y="3482944"/>
            <a:ext cx="833518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Pilz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25398" y="6168505"/>
            <a:ext cx="1142510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Leber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23525" y="529516"/>
            <a:ext cx="957064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Dill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1560" y="2597060"/>
            <a:ext cx="1398730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Gurken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30841" y="573913"/>
            <a:ext cx="1667036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Tomaten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9507" y="2381617"/>
            <a:ext cx="1224136" cy="954107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Sahne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Rahm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1889" y="4437112"/>
            <a:ext cx="1440160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Tataren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1889" y="5393429"/>
            <a:ext cx="1121550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Wein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29055" y="6165304"/>
            <a:ext cx="1584176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Gemüse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0650" y="6143470"/>
            <a:ext cx="2237674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Champignon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58298" y="4581128"/>
            <a:ext cx="1121550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Käse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04654" y="6165304"/>
            <a:ext cx="2237674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Meerrettich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cxnSp>
        <p:nvCxnSpPr>
          <p:cNvPr id="24" name="Přímá spojnice se šipkou 23"/>
          <p:cNvCxnSpPr>
            <a:stCxn id="2" idx="0"/>
            <a:endCxn id="3" idx="2"/>
          </p:cNvCxnSpPr>
          <p:nvPr/>
        </p:nvCxnSpPr>
        <p:spPr>
          <a:xfrm flipH="1" flipV="1">
            <a:off x="3175327" y="1041925"/>
            <a:ext cx="909474" cy="2143344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9" idx="3"/>
          </p:cNvCxnSpPr>
          <p:nvPr/>
        </p:nvCxnSpPr>
        <p:spPr>
          <a:xfrm flipH="1" flipV="1">
            <a:off x="1079861" y="3744554"/>
            <a:ext cx="1941677" cy="3827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2" idx="1"/>
          </p:cNvCxnSpPr>
          <p:nvPr/>
        </p:nvCxnSpPr>
        <p:spPr>
          <a:xfrm flipH="1" flipV="1">
            <a:off x="1637346" y="2827800"/>
            <a:ext cx="1384192" cy="77296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004048" y="1052736"/>
            <a:ext cx="1626793" cy="213253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148064" y="1732284"/>
            <a:ext cx="1589162" cy="1757785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6" idx="3"/>
          </p:cNvCxnSpPr>
          <p:nvPr/>
        </p:nvCxnSpPr>
        <p:spPr>
          <a:xfrm flipH="1" flipV="1">
            <a:off x="2094620" y="1835518"/>
            <a:ext cx="1116602" cy="1349751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1931770" y="791128"/>
            <a:ext cx="1640502" cy="2394141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4542001" y="1097133"/>
            <a:ext cx="101126" cy="208813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H="1">
            <a:off x="3419872" y="4016266"/>
            <a:ext cx="792088" cy="2152239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stCxn id="2" idx="2"/>
          </p:cNvCxnSpPr>
          <p:nvPr/>
        </p:nvCxnSpPr>
        <p:spPr>
          <a:xfrm flipH="1">
            <a:off x="1475656" y="4016266"/>
            <a:ext cx="2609145" cy="2127204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stCxn id="2" idx="3"/>
          </p:cNvCxnSpPr>
          <p:nvPr/>
        </p:nvCxnSpPr>
        <p:spPr>
          <a:xfrm flipV="1">
            <a:off x="5148064" y="2889100"/>
            <a:ext cx="1881444" cy="71166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>
            <a:endCxn id="16" idx="3"/>
          </p:cNvCxnSpPr>
          <p:nvPr/>
        </p:nvCxnSpPr>
        <p:spPr>
          <a:xfrm flipH="1">
            <a:off x="1333439" y="4016266"/>
            <a:ext cx="2391233" cy="163877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>
            <a:off x="1664514" y="4016266"/>
            <a:ext cx="1546708" cy="682457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endCxn id="7" idx="1"/>
          </p:cNvCxnSpPr>
          <p:nvPr/>
        </p:nvCxnSpPr>
        <p:spPr>
          <a:xfrm>
            <a:off x="5148064" y="4016266"/>
            <a:ext cx="1951664" cy="163877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>
            <a:endCxn id="19" idx="1"/>
          </p:cNvCxnSpPr>
          <p:nvPr/>
        </p:nvCxnSpPr>
        <p:spPr>
          <a:xfrm>
            <a:off x="5148064" y="3933056"/>
            <a:ext cx="1910234" cy="909682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/>
          <p:nvPr/>
        </p:nvCxnSpPr>
        <p:spPr>
          <a:xfrm>
            <a:off x="4953883" y="4023351"/>
            <a:ext cx="1293154" cy="214195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endCxn id="10" idx="0"/>
          </p:cNvCxnSpPr>
          <p:nvPr/>
        </p:nvCxnSpPr>
        <p:spPr>
          <a:xfrm>
            <a:off x="4389601" y="4016266"/>
            <a:ext cx="507052" cy="2152239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endCxn id="8" idx="1"/>
          </p:cNvCxnSpPr>
          <p:nvPr/>
        </p:nvCxnSpPr>
        <p:spPr>
          <a:xfrm>
            <a:off x="5148064" y="3748381"/>
            <a:ext cx="1098973" cy="26161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>
            <a:off x="5364088" y="529518"/>
            <a:ext cx="1152128" cy="523220"/>
          </a:xfrm>
          <a:prstGeom prst="rect">
            <a:avLst/>
          </a:prstGeom>
          <a:solidFill>
            <a:srgbClr val="FF99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Curry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cxnSp>
        <p:nvCxnSpPr>
          <p:cNvPr id="91" name="Přímá spojnice se šipkou 90"/>
          <p:cNvCxnSpPr>
            <a:endCxn id="90" idx="2"/>
          </p:cNvCxnSpPr>
          <p:nvPr/>
        </p:nvCxnSpPr>
        <p:spPr>
          <a:xfrm flipV="1">
            <a:off x="4702057" y="1052738"/>
            <a:ext cx="1238095" cy="2132531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799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So</a:t>
            </a:r>
            <a:r>
              <a:rPr lang="el-GR" b="1" dirty="0" smtClean="0"/>
              <a:t>β</a:t>
            </a:r>
            <a:r>
              <a:rPr lang="cs-CZ" b="1" dirty="0" smtClean="0"/>
              <a:t>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78182"/>
            <a:ext cx="3106688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600" dirty="0"/>
              <a:t>e </a:t>
            </a:r>
            <a:r>
              <a:rPr lang="cs-CZ" sz="3300" dirty="0" err="1" smtClean="0"/>
              <a:t>Zwiebelso</a:t>
            </a:r>
            <a:r>
              <a:rPr lang="el-GR" sz="3300" dirty="0" smtClean="0"/>
              <a:t>β</a:t>
            </a:r>
            <a:r>
              <a:rPr lang="cs-CZ" sz="3300" dirty="0" smtClean="0"/>
              <a:t>e</a:t>
            </a:r>
          </a:p>
          <a:p>
            <a:pPr marL="0" indent="0">
              <a:buNone/>
            </a:pPr>
            <a:r>
              <a:rPr lang="cs-CZ" sz="3600" dirty="0"/>
              <a:t>e </a:t>
            </a:r>
            <a:r>
              <a:rPr lang="cs-CZ" sz="3300" dirty="0" err="1" smtClean="0"/>
              <a:t>Knoblauchso</a:t>
            </a:r>
            <a:r>
              <a:rPr lang="el-GR" sz="3300" dirty="0"/>
              <a:t>β</a:t>
            </a:r>
            <a:r>
              <a:rPr lang="cs-CZ" sz="3300" dirty="0"/>
              <a:t>e</a:t>
            </a:r>
            <a:endParaRPr lang="cs-CZ" sz="3300" dirty="0" smtClean="0"/>
          </a:p>
          <a:p>
            <a:pPr marL="0" indent="0">
              <a:buNone/>
            </a:pPr>
            <a:r>
              <a:rPr lang="cs-CZ" sz="3600" dirty="0"/>
              <a:t>e </a:t>
            </a:r>
            <a:r>
              <a:rPr lang="cs-CZ" sz="3300" dirty="0" err="1" smtClean="0"/>
              <a:t>Gurkenso</a:t>
            </a:r>
            <a:r>
              <a:rPr lang="el-GR" sz="3300" dirty="0"/>
              <a:t>β</a:t>
            </a:r>
            <a:r>
              <a:rPr lang="cs-CZ" sz="3300" dirty="0"/>
              <a:t>e</a:t>
            </a:r>
            <a:endParaRPr lang="cs-CZ" sz="3300" dirty="0" smtClean="0"/>
          </a:p>
          <a:p>
            <a:pPr marL="0" indent="0">
              <a:buNone/>
            </a:pPr>
            <a:r>
              <a:rPr lang="cs-CZ" sz="3600" dirty="0"/>
              <a:t>e </a:t>
            </a:r>
            <a:r>
              <a:rPr lang="cs-CZ" sz="3300" dirty="0" err="1" smtClean="0"/>
              <a:t>Pilzso</a:t>
            </a:r>
            <a:r>
              <a:rPr lang="el-GR" sz="3300" dirty="0"/>
              <a:t>β</a:t>
            </a:r>
            <a:r>
              <a:rPr lang="cs-CZ" sz="3300" dirty="0"/>
              <a:t>e</a:t>
            </a:r>
            <a:endParaRPr lang="cs-CZ" sz="3300" dirty="0" smtClean="0"/>
          </a:p>
          <a:p>
            <a:pPr marL="0" indent="0">
              <a:buNone/>
            </a:pPr>
            <a:r>
              <a:rPr lang="cs-CZ" sz="3600" dirty="0"/>
              <a:t>e </a:t>
            </a:r>
            <a:r>
              <a:rPr lang="cs-CZ" sz="3300" dirty="0" err="1" smtClean="0"/>
              <a:t>Tatarenso</a:t>
            </a:r>
            <a:r>
              <a:rPr lang="el-GR" sz="3300" dirty="0"/>
              <a:t>β</a:t>
            </a:r>
            <a:r>
              <a:rPr lang="cs-CZ" sz="3300" dirty="0"/>
              <a:t>e</a:t>
            </a:r>
            <a:endParaRPr lang="cs-CZ" sz="3300" dirty="0" smtClean="0"/>
          </a:p>
          <a:p>
            <a:pPr marL="0" indent="0">
              <a:buNone/>
            </a:pPr>
            <a:r>
              <a:rPr lang="cs-CZ" sz="3600" dirty="0"/>
              <a:t>e </a:t>
            </a:r>
            <a:r>
              <a:rPr lang="cs-CZ" sz="3300" dirty="0" err="1" smtClean="0"/>
              <a:t>Weinso</a:t>
            </a:r>
            <a:r>
              <a:rPr lang="el-GR" sz="3300" dirty="0"/>
              <a:t>β</a:t>
            </a:r>
            <a:r>
              <a:rPr lang="cs-CZ" sz="3300" dirty="0"/>
              <a:t>e</a:t>
            </a:r>
            <a:endParaRPr lang="cs-CZ" sz="3300" dirty="0" smtClean="0"/>
          </a:p>
          <a:p>
            <a:pPr marL="0" indent="0">
              <a:buNone/>
            </a:pPr>
            <a:r>
              <a:rPr lang="cs-CZ" sz="3600" dirty="0" smtClean="0"/>
              <a:t>e </a:t>
            </a:r>
            <a:r>
              <a:rPr lang="cs-CZ" sz="3300" dirty="0" err="1" smtClean="0"/>
              <a:t>Champignonso</a:t>
            </a:r>
            <a:r>
              <a:rPr lang="el-GR" sz="3300" dirty="0"/>
              <a:t>β</a:t>
            </a:r>
            <a:r>
              <a:rPr lang="cs-CZ" sz="3300" dirty="0"/>
              <a:t>e</a:t>
            </a:r>
            <a:endParaRPr lang="cs-CZ" sz="3300" dirty="0" smtClean="0"/>
          </a:p>
          <a:p>
            <a:pPr marL="0" indent="0">
              <a:buNone/>
            </a:pPr>
            <a:r>
              <a:rPr lang="cs-CZ" sz="3600" dirty="0"/>
              <a:t>e </a:t>
            </a:r>
            <a:r>
              <a:rPr lang="cs-CZ" sz="3300" dirty="0" err="1" smtClean="0"/>
              <a:t>Gemüseso</a:t>
            </a:r>
            <a:r>
              <a:rPr lang="el-GR" sz="3300" dirty="0"/>
              <a:t>β</a:t>
            </a:r>
            <a:r>
              <a:rPr lang="cs-CZ" sz="3300" dirty="0"/>
              <a:t>e</a:t>
            </a:r>
            <a:endParaRPr lang="cs-CZ" sz="3300" dirty="0" smtClean="0"/>
          </a:p>
          <a:p>
            <a:pPr marL="0" indent="0">
              <a:buNone/>
            </a:pPr>
            <a:r>
              <a:rPr lang="cs-CZ" sz="3600" dirty="0"/>
              <a:t>e </a:t>
            </a:r>
            <a:r>
              <a:rPr lang="cs-CZ" sz="3300" dirty="0" err="1" smtClean="0"/>
              <a:t>Leberso</a:t>
            </a:r>
            <a:r>
              <a:rPr lang="el-GR" sz="3300" dirty="0"/>
              <a:t>β</a:t>
            </a:r>
            <a:r>
              <a:rPr lang="cs-CZ" sz="3300" dirty="0"/>
              <a:t>e</a:t>
            </a:r>
            <a:endParaRPr lang="cs-CZ" sz="3300" dirty="0" smtClean="0"/>
          </a:p>
          <a:p>
            <a:pPr marL="0" indent="0">
              <a:buNone/>
            </a:pPr>
            <a:r>
              <a:rPr lang="cs-CZ" sz="3600" dirty="0"/>
              <a:t>e </a:t>
            </a:r>
            <a:r>
              <a:rPr lang="cs-CZ" sz="3300" dirty="0" err="1" smtClean="0"/>
              <a:t>Meerrettichso</a:t>
            </a:r>
            <a:r>
              <a:rPr lang="el-GR" sz="3300" dirty="0"/>
              <a:t>β</a:t>
            </a:r>
            <a:r>
              <a:rPr lang="cs-CZ" sz="3300" dirty="0"/>
              <a:t>e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628800"/>
            <a:ext cx="25922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cibulová</a:t>
            </a:r>
          </a:p>
          <a:p>
            <a:r>
              <a:rPr lang="cs-CZ" sz="2800" i="1" dirty="0" smtClean="0"/>
              <a:t>česneková</a:t>
            </a:r>
          </a:p>
          <a:p>
            <a:r>
              <a:rPr lang="cs-CZ" sz="2800" i="1" dirty="0"/>
              <a:t>o</a:t>
            </a:r>
            <a:r>
              <a:rPr lang="cs-CZ" sz="2800" i="1" dirty="0" smtClean="0"/>
              <a:t>kurková</a:t>
            </a:r>
          </a:p>
          <a:p>
            <a:r>
              <a:rPr lang="cs-CZ" sz="2800" i="1" dirty="0"/>
              <a:t>h</a:t>
            </a:r>
            <a:r>
              <a:rPr lang="cs-CZ" sz="2800" i="1" dirty="0" smtClean="0"/>
              <a:t>oubová</a:t>
            </a:r>
          </a:p>
          <a:p>
            <a:r>
              <a:rPr lang="cs-CZ" sz="2800" i="1" dirty="0"/>
              <a:t>t</a:t>
            </a:r>
            <a:r>
              <a:rPr lang="cs-CZ" sz="2800" i="1" dirty="0" smtClean="0"/>
              <a:t>atarská</a:t>
            </a:r>
          </a:p>
          <a:p>
            <a:r>
              <a:rPr lang="cs-CZ" sz="2800" i="1" dirty="0"/>
              <a:t>v</a:t>
            </a:r>
            <a:r>
              <a:rPr lang="cs-CZ" sz="2800" i="1" dirty="0" smtClean="0"/>
              <a:t>inná</a:t>
            </a:r>
          </a:p>
          <a:p>
            <a:r>
              <a:rPr lang="cs-CZ" sz="2800" i="1" dirty="0"/>
              <a:t>ž</a:t>
            </a:r>
            <a:r>
              <a:rPr lang="cs-CZ" sz="2800" i="1" dirty="0" smtClean="0"/>
              <a:t>ampionová</a:t>
            </a:r>
          </a:p>
          <a:p>
            <a:r>
              <a:rPr lang="cs-CZ" sz="2800" i="1" dirty="0"/>
              <a:t>z</a:t>
            </a:r>
            <a:r>
              <a:rPr lang="cs-CZ" sz="2800" i="1" dirty="0" smtClean="0"/>
              <a:t>eleninová</a:t>
            </a:r>
          </a:p>
          <a:p>
            <a:r>
              <a:rPr lang="cs-CZ" sz="2800" i="1" dirty="0"/>
              <a:t>j</a:t>
            </a:r>
            <a:r>
              <a:rPr lang="cs-CZ" sz="2800" i="1" dirty="0" smtClean="0"/>
              <a:t>átrová</a:t>
            </a:r>
          </a:p>
          <a:p>
            <a:r>
              <a:rPr lang="cs-CZ" sz="2800" i="1" dirty="0" smtClean="0"/>
              <a:t>křenová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297155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So</a:t>
            </a:r>
            <a:r>
              <a:rPr lang="el-GR" b="1" dirty="0"/>
              <a:t>β</a:t>
            </a:r>
            <a:r>
              <a:rPr lang="cs-CZ" b="1" dirty="0"/>
              <a:t>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75476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000" dirty="0" smtClean="0"/>
              <a:t>e </a:t>
            </a:r>
            <a:r>
              <a:rPr lang="cs-CZ" sz="3000" dirty="0" err="1" smtClean="0"/>
              <a:t>Senfso</a:t>
            </a:r>
            <a:r>
              <a:rPr lang="el-GR" sz="3000" dirty="0"/>
              <a:t>β</a:t>
            </a:r>
            <a:r>
              <a:rPr lang="cs-CZ" sz="3000" dirty="0"/>
              <a:t>e</a:t>
            </a:r>
          </a:p>
          <a:p>
            <a:pPr marL="0" indent="0">
              <a:buNone/>
            </a:pPr>
            <a:r>
              <a:rPr lang="cs-CZ" sz="3000" dirty="0"/>
              <a:t>e </a:t>
            </a:r>
            <a:r>
              <a:rPr lang="cs-CZ" sz="3000" dirty="0" err="1" smtClean="0"/>
              <a:t>Käseso</a:t>
            </a:r>
            <a:r>
              <a:rPr lang="el-GR" sz="3000" dirty="0"/>
              <a:t>β</a:t>
            </a:r>
            <a:r>
              <a:rPr lang="cs-CZ" sz="3000" dirty="0"/>
              <a:t>e</a:t>
            </a:r>
          </a:p>
          <a:p>
            <a:pPr marL="0" indent="0">
              <a:buNone/>
            </a:pPr>
            <a:r>
              <a:rPr lang="cs-CZ" sz="3000" dirty="0" err="1" smtClean="0"/>
              <a:t>Holländische</a:t>
            </a:r>
            <a:r>
              <a:rPr lang="cs-CZ" sz="3000" dirty="0" smtClean="0"/>
              <a:t> so</a:t>
            </a:r>
            <a:r>
              <a:rPr lang="el-GR" sz="3000" dirty="0" smtClean="0"/>
              <a:t>β</a:t>
            </a:r>
            <a:r>
              <a:rPr lang="cs-CZ" sz="3000" dirty="0" smtClean="0"/>
              <a:t>e</a:t>
            </a:r>
            <a:endParaRPr lang="cs-CZ" sz="3000" dirty="0"/>
          </a:p>
          <a:p>
            <a:pPr marL="0" indent="0">
              <a:buNone/>
            </a:pPr>
            <a:r>
              <a:rPr lang="cs-CZ" sz="3000" dirty="0"/>
              <a:t>e </a:t>
            </a:r>
            <a:r>
              <a:rPr lang="cs-CZ" sz="3000" dirty="0" err="1" smtClean="0"/>
              <a:t>Sahneso</a:t>
            </a:r>
            <a:r>
              <a:rPr lang="el-GR" sz="3000" dirty="0"/>
              <a:t>β</a:t>
            </a:r>
            <a:r>
              <a:rPr lang="cs-CZ" sz="3000" dirty="0" smtClean="0"/>
              <a:t>e, </a:t>
            </a:r>
            <a:r>
              <a:rPr lang="cs-CZ" sz="3000" dirty="0" err="1" smtClean="0"/>
              <a:t>Rahmso</a:t>
            </a:r>
            <a:r>
              <a:rPr lang="el-GR" sz="3000" dirty="0"/>
              <a:t>β</a:t>
            </a:r>
            <a:r>
              <a:rPr lang="cs-CZ" sz="3000" dirty="0"/>
              <a:t>e</a:t>
            </a:r>
          </a:p>
          <a:p>
            <a:pPr marL="0" indent="0">
              <a:buNone/>
            </a:pPr>
            <a:r>
              <a:rPr lang="cs-CZ" sz="3000" dirty="0"/>
              <a:t>e </a:t>
            </a:r>
            <a:r>
              <a:rPr lang="cs-CZ" sz="3000" dirty="0" err="1" smtClean="0"/>
              <a:t>Kräuterso</a:t>
            </a:r>
            <a:r>
              <a:rPr lang="el-GR" sz="3000" dirty="0"/>
              <a:t>β</a:t>
            </a:r>
            <a:r>
              <a:rPr lang="cs-CZ" sz="3000" dirty="0"/>
              <a:t>e</a:t>
            </a:r>
          </a:p>
          <a:p>
            <a:pPr marL="0" indent="0">
              <a:buNone/>
            </a:pPr>
            <a:r>
              <a:rPr lang="cs-CZ" sz="3000" dirty="0"/>
              <a:t>e </a:t>
            </a:r>
            <a:r>
              <a:rPr lang="cs-CZ" sz="3000" dirty="0" err="1" smtClean="0"/>
              <a:t>Tomatenso</a:t>
            </a:r>
            <a:r>
              <a:rPr lang="el-GR" sz="3000" dirty="0"/>
              <a:t>β</a:t>
            </a:r>
            <a:r>
              <a:rPr lang="cs-CZ" sz="3000" dirty="0"/>
              <a:t>e</a:t>
            </a:r>
          </a:p>
          <a:p>
            <a:pPr marL="0" indent="0">
              <a:buNone/>
            </a:pPr>
            <a:r>
              <a:rPr lang="cs-CZ" sz="3000" dirty="0"/>
              <a:t>e </a:t>
            </a:r>
            <a:r>
              <a:rPr lang="cs-CZ" sz="3000" dirty="0" err="1" smtClean="0"/>
              <a:t>Dillso</a:t>
            </a:r>
            <a:r>
              <a:rPr lang="el-GR" sz="3000" dirty="0"/>
              <a:t>β</a:t>
            </a:r>
            <a:r>
              <a:rPr lang="cs-CZ" sz="3000" dirty="0"/>
              <a:t>e</a:t>
            </a:r>
          </a:p>
          <a:p>
            <a:pPr marL="0" indent="0">
              <a:buNone/>
            </a:pPr>
            <a:r>
              <a:rPr lang="cs-CZ" sz="3000" dirty="0"/>
              <a:t>e </a:t>
            </a:r>
            <a:r>
              <a:rPr lang="cs-CZ" sz="3000" dirty="0" err="1" smtClean="0"/>
              <a:t>Béchamelso</a:t>
            </a:r>
            <a:r>
              <a:rPr lang="el-GR" sz="3000" dirty="0"/>
              <a:t>β</a:t>
            </a:r>
            <a:r>
              <a:rPr lang="cs-CZ" sz="3000" dirty="0"/>
              <a:t>e</a:t>
            </a:r>
          </a:p>
          <a:p>
            <a:pPr marL="0" indent="0">
              <a:buNone/>
            </a:pPr>
            <a:r>
              <a:rPr lang="cs-CZ" sz="3000" dirty="0"/>
              <a:t>e </a:t>
            </a:r>
            <a:r>
              <a:rPr lang="cs-CZ" sz="3000" dirty="0" err="1" smtClean="0"/>
              <a:t>Curryso</a:t>
            </a:r>
            <a:r>
              <a:rPr lang="el-GR" sz="3000" dirty="0"/>
              <a:t>β</a:t>
            </a:r>
            <a:r>
              <a:rPr lang="cs-CZ" sz="3000" dirty="0" smtClean="0"/>
              <a:t>e</a:t>
            </a:r>
          </a:p>
          <a:p>
            <a:pPr marL="0" indent="0">
              <a:buNone/>
            </a:pPr>
            <a:r>
              <a:rPr lang="cs-CZ" sz="3000" dirty="0" smtClean="0"/>
              <a:t>s </a:t>
            </a:r>
            <a:r>
              <a:rPr lang="cs-CZ" sz="3000" dirty="0" err="1" smtClean="0"/>
              <a:t>Gulasch</a:t>
            </a:r>
            <a:endParaRPr lang="cs-CZ" sz="3000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18259" y="1628800"/>
            <a:ext cx="23762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/>
              <a:t>h</a:t>
            </a:r>
            <a:r>
              <a:rPr lang="cs-CZ" sz="2800" i="1" dirty="0" smtClean="0"/>
              <a:t>ořčicová</a:t>
            </a:r>
          </a:p>
          <a:p>
            <a:r>
              <a:rPr lang="cs-CZ" sz="2800" i="1" dirty="0"/>
              <a:t>s</a:t>
            </a:r>
            <a:r>
              <a:rPr lang="cs-CZ" sz="2800" i="1" dirty="0" smtClean="0"/>
              <a:t>ýrová</a:t>
            </a:r>
          </a:p>
          <a:p>
            <a:r>
              <a:rPr lang="cs-CZ" sz="2800" i="1" dirty="0" smtClean="0"/>
              <a:t>holandská</a:t>
            </a:r>
          </a:p>
          <a:p>
            <a:r>
              <a:rPr lang="cs-CZ" sz="2800" i="1" dirty="0"/>
              <a:t>s</a:t>
            </a:r>
            <a:r>
              <a:rPr lang="cs-CZ" sz="2800" i="1" dirty="0" smtClean="0"/>
              <a:t>metanová</a:t>
            </a:r>
          </a:p>
          <a:p>
            <a:r>
              <a:rPr lang="cs-CZ" sz="2800" i="1" dirty="0"/>
              <a:t>b</a:t>
            </a:r>
            <a:r>
              <a:rPr lang="cs-CZ" sz="2800" i="1" dirty="0" smtClean="0"/>
              <a:t>ylinková</a:t>
            </a:r>
          </a:p>
          <a:p>
            <a:r>
              <a:rPr lang="cs-CZ" sz="2800" i="1" dirty="0"/>
              <a:t>r</a:t>
            </a:r>
            <a:r>
              <a:rPr lang="cs-CZ" sz="2800" i="1" dirty="0" smtClean="0"/>
              <a:t>ajská</a:t>
            </a:r>
          </a:p>
          <a:p>
            <a:r>
              <a:rPr lang="cs-CZ" sz="2800" i="1" dirty="0"/>
              <a:t>k</a:t>
            </a:r>
            <a:r>
              <a:rPr lang="cs-CZ" sz="2800" i="1" dirty="0" smtClean="0"/>
              <a:t>oprová</a:t>
            </a:r>
          </a:p>
          <a:p>
            <a:r>
              <a:rPr lang="cs-CZ" sz="2800" i="1" dirty="0"/>
              <a:t>b</a:t>
            </a:r>
            <a:r>
              <a:rPr lang="cs-CZ" sz="2800" i="1" dirty="0" smtClean="0"/>
              <a:t>ešamelová</a:t>
            </a:r>
          </a:p>
          <a:p>
            <a:r>
              <a:rPr lang="cs-CZ" sz="2800" i="1" dirty="0" smtClean="0"/>
              <a:t>kari omáčka</a:t>
            </a:r>
          </a:p>
          <a:p>
            <a:r>
              <a:rPr lang="cs-CZ" sz="2800" i="1" dirty="0" smtClean="0"/>
              <a:t>guláš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096562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Welche</a:t>
            </a:r>
            <a:r>
              <a:rPr lang="cs-CZ" b="1" dirty="0" smtClean="0"/>
              <a:t> So</a:t>
            </a:r>
            <a:r>
              <a:rPr lang="el-GR" b="1" dirty="0" smtClean="0"/>
              <a:t>β</a:t>
            </a:r>
            <a:r>
              <a:rPr lang="cs-CZ" b="1" dirty="0" smtClean="0"/>
              <a:t>en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auf</a:t>
            </a:r>
            <a:r>
              <a:rPr lang="cs-CZ" b="1" dirty="0" smtClean="0"/>
              <a:t> den </a:t>
            </a:r>
            <a:r>
              <a:rPr lang="cs-CZ" b="1" dirty="0" err="1" smtClean="0"/>
              <a:t>Bildern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4" name="Picture 8" descr="Koprová omá&amp;ccaron;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58" y="1844824"/>
            <a:ext cx="2400266" cy="180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oubová omá&amp;ccaron;k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2338923" cy="175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4" descr="Sví&amp;ccaron;ková na smetan&amp;ecaron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32000"/>
            <a:ext cx="2400266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Kan&amp;ccaron;í guláš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846" y="1886584"/>
            <a:ext cx="2283244" cy="171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u&amp;rcaron;e na kar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37919"/>
            <a:ext cx="2400265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ajská omá&amp;ccaron;ka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12" y="4249458"/>
            <a:ext cx="2430112" cy="182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9072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endParaRPr lang="cs-CZ" b="1" dirty="0"/>
          </a:p>
        </p:txBody>
      </p:sp>
      <p:pic>
        <p:nvPicPr>
          <p:cNvPr id="4" name="Picture 8" descr="Koprová omá&amp;ccaron;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58" y="1844824"/>
            <a:ext cx="2400266" cy="180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oubová omá&amp;ccaron;k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2338923" cy="175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4" descr="Sví&amp;ccaron;ková na smetan&amp;ecaron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32000"/>
            <a:ext cx="2400266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Kan&amp;ccaron;í guláš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846" y="1886584"/>
            <a:ext cx="2283244" cy="171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u&amp;rcaron;e na kar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37919"/>
            <a:ext cx="2400265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ajská omá&amp;ccaron;ka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12" y="4249458"/>
            <a:ext cx="2430112" cy="182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3182" y="3645027"/>
            <a:ext cx="22625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solidFill>
                  <a:srgbClr val="FF0000"/>
                </a:solidFill>
              </a:rPr>
              <a:t>Dillso</a:t>
            </a:r>
            <a:r>
              <a:rPr lang="el-GR" sz="2400" i="1" dirty="0">
                <a:solidFill>
                  <a:srgbClr val="FF0000"/>
                </a:solidFill>
              </a:rPr>
              <a:t>β</a:t>
            </a:r>
            <a:r>
              <a:rPr lang="cs-CZ" sz="2400" i="1" dirty="0">
                <a:solidFill>
                  <a:srgbClr val="FF0000"/>
                </a:solidFill>
              </a:rPr>
              <a:t>e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25496" y="3599019"/>
            <a:ext cx="22625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solidFill>
                  <a:srgbClr val="FF0000"/>
                </a:solidFill>
              </a:rPr>
              <a:t>Gulasch</a:t>
            </a:r>
            <a:endParaRPr lang="cs-CZ" sz="2400" i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36979" y="3599019"/>
            <a:ext cx="22625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 smtClean="0">
                <a:solidFill>
                  <a:srgbClr val="FF0000"/>
                </a:solidFill>
              </a:rPr>
              <a:t>Pilzso</a:t>
            </a:r>
            <a:r>
              <a:rPr lang="el-GR" sz="2400" i="1" dirty="0" smtClean="0">
                <a:solidFill>
                  <a:srgbClr val="FF0000"/>
                </a:solidFill>
              </a:rPr>
              <a:t>β</a:t>
            </a:r>
            <a:r>
              <a:rPr lang="cs-CZ" sz="2400" i="1" dirty="0" smtClean="0">
                <a:solidFill>
                  <a:srgbClr val="FF0000"/>
                </a:solidFill>
              </a:rPr>
              <a:t>e</a:t>
            </a:r>
            <a:endParaRPr lang="cs-CZ" sz="2400" i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9994" y="6057629"/>
            <a:ext cx="22625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 smtClean="0">
                <a:solidFill>
                  <a:srgbClr val="FF0000"/>
                </a:solidFill>
              </a:rPr>
              <a:t>Tomatenso</a:t>
            </a:r>
            <a:r>
              <a:rPr lang="el-GR" sz="2400" i="1" dirty="0">
                <a:solidFill>
                  <a:srgbClr val="FF0000"/>
                </a:solidFill>
              </a:rPr>
              <a:t>β</a:t>
            </a:r>
            <a:r>
              <a:rPr lang="cs-CZ" sz="2400" i="1" dirty="0">
                <a:solidFill>
                  <a:srgbClr val="FF0000"/>
                </a:solidFill>
              </a:rPr>
              <a:t>e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56660" y="6032201"/>
            <a:ext cx="22625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solidFill>
                  <a:srgbClr val="FF0000"/>
                </a:solidFill>
              </a:rPr>
              <a:t>Sahne</a:t>
            </a:r>
            <a:r>
              <a:rPr lang="cs-CZ" sz="2400" i="1" dirty="0" err="1" smtClean="0">
                <a:solidFill>
                  <a:srgbClr val="FF0000"/>
                </a:solidFill>
              </a:rPr>
              <a:t>so</a:t>
            </a:r>
            <a:r>
              <a:rPr lang="el-GR" sz="2400" i="1" dirty="0">
                <a:solidFill>
                  <a:srgbClr val="FF0000"/>
                </a:solidFill>
              </a:rPr>
              <a:t>β</a:t>
            </a:r>
            <a:r>
              <a:rPr lang="cs-CZ" sz="2400" i="1" dirty="0">
                <a:solidFill>
                  <a:srgbClr val="FF0000"/>
                </a:solidFill>
              </a:rPr>
              <a:t>e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06308" y="6038120"/>
            <a:ext cx="22625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>
                <a:solidFill>
                  <a:srgbClr val="FF0000"/>
                </a:solidFill>
              </a:rPr>
              <a:t>Curry</a:t>
            </a:r>
            <a:r>
              <a:rPr lang="cs-CZ" sz="2400" i="1" dirty="0" err="1" smtClean="0">
                <a:solidFill>
                  <a:srgbClr val="FF0000"/>
                </a:solidFill>
              </a:rPr>
              <a:t>so</a:t>
            </a:r>
            <a:r>
              <a:rPr lang="el-GR" sz="2400" i="1" dirty="0">
                <a:solidFill>
                  <a:srgbClr val="FF0000"/>
                </a:solidFill>
              </a:rPr>
              <a:t>β</a:t>
            </a:r>
            <a:r>
              <a:rPr lang="cs-CZ" sz="2400" i="1" dirty="0">
                <a:solidFill>
                  <a:srgbClr val="FF0000"/>
                </a:solidFill>
              </a:rPr>
              <a:t>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6705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1264212" y="836712"/>
            <a:ext cx="6552728" cy="43924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tx1"/>
                </a:solidFill>
              </a:rPr>
              <a:t>Welche</a:t>
            </a:r>
            <a:r>
              <a:rPr lang="cs-CZ" sz="3200" b="1" dirty="0">
                <a:solidFill>
                  <a:schemeClr val="tx1"/>
                </a:solidFill>
              </a:rPr>
              <a:t> So</a:t>
            </a:r>
            <a:r>
              <a:rPr lang="el-GR" sz="3200" b="1" dirty="0">
                <a:solidFill>
                  <a:schemeClr val="tx1"/>
                </a:solidFill>
              </a:rPr>
              <a:t>β</a:t>
            </a:r>
            <a:r>
              <a:rPr lang="cs-CZ" sz="3200" b="1" dirty="0">
                <a:solidFill>
                  <a:schemeClr val="tx1"/>
                </a:solidFill>
              </a:rPr>
              <a:t>en </a:t>
            </a:r>
            <a:r>
              <a:rPr lang="cs-CZ" sz="3200" b="1" dirty="0" err="1">
                <a:solidFill>
                  <a:schemeClr val="tx1"/>
                </a:solidFill>
              </a:rPr>
              <a:t>sind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typische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>
                <a:solidFill>
                  <a:schemeClr val="tx1"/>
                </a:solidFill>
              </a:rPr>
              <a:t>für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>
                <a:solidFill>
                  <a:schemeClr val="tx1"/>
                </a:solidFill>
              </a:rPr>
              <a:t>Tschechische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>
                <a:solidFill>
                  <a:schemeClr val="tx1"/>
                </a:solidFill>
              </a:rPr>
              <a:t>Rebublik</a:t>
            </a:r>
            <a:r>
              <a:rPr lang="cs-CZ" sz="3200" b="1" dirty="0">
                <a:solidFill>
                  <a:schemeClr val="tx1"/>
                </a:solidFill>
              </a:rPr>
              <a:t>?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Lenka\AppData\Local\Microsoft\Windows\Temporary Internet Files\Content.IE5\WGHBFR7D\MC900411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5144"/>
            <a:ext cx="1584176" cy="184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1608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72816"/>
            <a:ext cx="4114800" cy="452596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i="1" dirty="0">
                <a:solidFill>
                  <a:srgbClr val="FF0000"/>
                </a:solidFill>
              </a:rPr>
              <a:t>e </a:t>
            </a:r>
            <a:r>
              <a:rPr lang="cs-CZ" sz="4000" i="1" dirty="0" err="1">
                <a:solidFill>
                  <a:srgbClr val="FF0000"/>
                </a:solidFill>
              </a:rPr>
              <a:t>Tomatenso</a:t>
            </a:r>
            <a:r>
              <a:rPr lang="el-GR" sz="4000" i="1" dirty="0">
                <a:solidFill>
                  <a:srgbClr val="FF0000"/>
                </a:solidFill>
              </a:rPr>
              <a:t>β</a:t>
            </a:r>
            <a:r>
              <a:rPr lang="cs-CZ" sz="4000" i="1" dirty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i="1" dirty="0">
                <a:solidFill>
                  <a:srgbClr val="FF0000"/>
                </a:solidFill>
              </a:rPr>
              <a:t>e </a:t>
            </a:r>
            <a:r>
              <a:rPr lang="cs-CZ" sz="4000" i="1" dirty="0" err="1">
                <a:solidFill>
                  <a:srgbClr val="FF0000"/>
                </a:solidFill>
              </a:rPr>
              <a:t>Dillso</a:t>
            </a:r>
            <a:r>
              <a:rPr lang="el-GR" sz="4000" i="1" dirty="0">
                <a:solidFill>
                  <a:srgbClr val="FF0000"/>
                </a:solidFill>
              </a:rPr>
              <a:t>β</a:t>
            </a:r>
            <a:r>
              <a:rPr lang="cs-CZ" sz="4000" i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i="1" dirty="0">
                <a:solidFill>
                  <a:srgbClr val="FF0000"/>
                </a:solidFill>
              </a:rPr>
              <a:t>e </a:t>
            </a:r>
            <a:r>
              <a:rPr lang="cs-CZ" sz="4000" i="1" dirty="0" err="1">
                <a:solidFill>
                  <a:srgbClr val="FF0000"/>
                </a:solidFill>
              </a:rPr>
              <a:t>Pilzso</a:t>
            </a:r>
            <a:r>
              <a:rPr lang="el-GR" sz="4000" i="1" dirty="0">
                <a:solidFill>
                  <a:srgbClr val="FF0000"/>
                </a:solidFill>
              </a:rPr>
              <a:t>β</a:t>
            </a:r>
            <a:r>
              <a:rPr lang="cs-CZ" sz="4000" i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i="1" dirty="0">
                <a:solidFill>
                  <a:srgbClr val="FF0000"/>
                </a:solidFill>
              </a:rPr>
              <a:t>e </a:t>
            </a:r>
            <a:r>
              <a:rPr lang="cs-CZ" sz="4000" i="1" dirty="0" err="1">
                <a:solidFill>
                  <a:srgbClr val="FF0000"/>
                </a:solidFill>
              </a:rPr>
              <a:t>Sahneso</a:t>
            </a:r>
            <a:r>
              <a:rPr lang="el-GR" sz="4000" i="1" dirty="0">
                <a:solidFill>
                  <a:srgbClr val="FF0000"/>
                </a:solidFill>
              </a:rPr>
              <a:t>β</a:t>
            </a:r>
            <a:r>
              <a:rPr lang="cs-CZ" sz="4000" i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000" i="1" dirty="0" smtClean="0">
                <a:solidFill>
                  <a:srgbClr val="FF0000"/>
                </a:solidFill>
              </a:rPr>
              <a:t>s </a:t>
            </a:r>
            <a:r>
              <a:rPr lang="cs-CZ" sz="4000" i="1" dirty="0" err="1" smtClean="0">
                <a:solidFill>
                  <a:srgbClr val="FF0000"/>
                </a:solidFill>
              </a:rPr>
              <a:t>Gulasch</a:t>
            </a:r>
            <a:endParaRPr lang="cs-CZ" sz="40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8382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Přeložte názvy omáček</a:t>
            </a:r>
            <a:endParaRPr lang="cs-CZ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57350"/>
            <a:ext cx="6419850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5289" y="1772816"/>
            <a:ext cx="21602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KOPROVÁ</a:t>
            </a:r>
          </a:p>
          <a:p>
            <a:r>
              <a:rPr lang="cs-CZ" sz="2400" dirty="0" smtClean="0"/>
              <a:t>2. HOUBOVÁ</a:t>
            </a:r>
          </a:p>
          <a:p>
            <a:r>
              <a:rPr lang="cs-CZ" sz="2400" dirty="0" smtClean="0"/>
              <a:t>3. CIBULOVÁ</a:t>
            </a:r>
          </a:p>
          <a:p>
            <a:r>
              <a:rPr lang="cs-CZ" sz="2400" dirty="0" smtClean="0"/>
              <a:t>4. HOŘČICOVÁ</a:t>
            </a:r>
          </a:p>
          <a:p>
            <a:r>
              <a:rPr lang="cs-CZ" sz="2400" dirty="0" smtClean="0"/>
              <a:t>5. TATARSKÁ</a:t>
            </a:r>
          </a:p>
          <a:p>
            <a:r>
              <a:rPr lang="cs-CZ" sz="2400" dirty="0" smtClean="0"/>
              <a:t>6. OKURKOVÁ</a:t>
            </a:r>
          </a:p>
          <a:p>
            <a:r>
              <a:rPr lang="cs-CZ" sz="2400" dirty="0" smtClean="0"/>
              <a:t>7. ČESNEKOVÁ</a:t>
            </a:r>
          </a:p>
          <a:p>
            <a:r>
              <a:rPr lang="cs-CZ" sz="2400" dirty="0" smtClean="0"/>
              <a:t>8. VINNÁ</a:t>
            </a:r>
          </a:p>
        </p:txBody>
      </p:sp>
    </p:spTree>
    <p:extLst>
      <p:ext uri="{BB962C8B-B14F-4D97-AF65-F5344CB8AC3E}">
        <p14:creationId xmlns:p14="http://schemas.microsoft.com/office/powerpoint/2010/main" val="41964202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200" i="1" dirty="0" smtClean="0"/>
              <a:t>(řešení)</a:t>
            </a:r>
            <a:endParaRPr lang="cs-CZ" sz="3200" i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54" y="1396691"/>
            <a:ext cx="7653937" cy="4408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711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NEUVEDEN. </a:t>
            </a:r>
            <a:r>
              <a:rPr lang="cs-CZ" sz="2400" i="1" dirty="0"/>
              <a:t>Chování.eu</a:t>
            </a:r>
            <a:r>
              <a:rPr lang="cs-CZ" sz="2400" dirty="0"/>
              <a:t> [online]. [cit. 8.10.2013]. Dostupný na WWW: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www.chovani.eu/omacky/c191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/>
              <a:t>NEUVEDEN. </a:t>
            </a:r>
            <a:r>
              <a:rPr lang="cs-CZ" sz="2400" i="1" dirty="0"/>
              <a:t>Československá databáze receptů</a:t>
            </a:r>
            <a:r>
              <a:rPr lang="cs-CZ" sz="2400" dirty="0"/>
              <a:t> [online]. [cit. 8.10.2013]. Dostupný na WWW: </a:t>
            </a:r>
            <a:r>
              <a:rPr lang="cs-CZ" sz="2400" dirty="0">
                <a:hlinkClick r:id="rId3"/>
              </a:rPr>
              <a:t>http://www.csdr.cz/?hledat=&amp;</a:t>
            </a:r>
            <a:r>
              <a:rPr lang="cs-CZ" sz="2400" dirty="0" smtClean="0">
                <a:hlinkClick r:id="rId3"/>
              </a:rPr>
              <a:t>stranka=2&amp;page=recepty/rcpt_subsekce_list&amp;idsekce=1342372292#xmenu2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14512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375</Words>
  <Application>Microsoft Office PowerPoint</Application>
  <PresentationFormat>Předvádění na obrazovce (4:3)</PresentationFormat>
  <Paragraphs>125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SOβEN</vt:lpstr>
      <vt:lpstr>Prezentace aplikace PowerPoint</vt:lpstr>
      <vt:lpstr>Soβen</vt:lpstr>
      <vt:lpstr>Soβen</vt:lpstr>
      <vt:lpstr>Welche Soβen sind auf den Bildern?</vt:lpstr>
      <vt:lpstr>Lösung</vt:lpstr>
      <vt:lpstr>Prezentace aplikace PowerPoint</vt:lpstr>
      <vt:lpstr>Lösung</vt:lpstr>
      <vt:lpstr>Přeložte názvy omáček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SOβEN</dc:title>
  <dc:creator>Lenka</dc:creator>
  <cp:lastModifiedBy>Lenka</cp:lastModifiedBy>
  <cp:revision>31</cp:revision>
  <dcterms:created xsi:type="dcterms:W3CDTF">2013-08-27T16:50:14Z</dcterms:created>
  <dcterms:modified xsi:type="dcterms:W3CDTF">2013-12-02T18:32:04Z</dcterms:modified>
</cp:coreProperties>
</file>