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2" r:id="rId2"/>
    <p:sldId id="273" r:id="rId3"/>
    <p:sldId id="256" r:id="rId4"/>
    <p:sldId id="262" r:id="rId5"/>
    <p:sldId id="265" r:id="rId6"/>
    <p:sldId id="263" r:id="rId7"/>
    <p:sldId id="270" r:id="rId8"/>
    <p:sldId id="264" r:id="rId9"/>
    <p:sldId id="267" r:id="rId10"/>
    <p:sldId id="266" r:id="rId11"/>
    <p:sldId id="268" r:id="rId12"/>
    <p:sldId id="269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2C8BF7-927F-47FA-9575-FAAAC3DB31FA}" type="datetimeFigureOut">
              <a:rPr lang="cs-CZ" smtClean="0"/>
              <a:t>2.12.2013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1F15D9-7D8E-4325-B359-A6E1F6C3B14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396488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2C8BF7-927F-47FA-9575-FAAAC3DB31FA}" type="datetimeFigureOut">
              <a:rPr lang="cs-CZ" smtClean="0"/>
              <a:t>2.12.2013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1F15D9-7D8E-4325-B359-A6E1F6C3B14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4437764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2C8BF7-927F-47FA-9575-FAAAC3DB31FA}" type="datetimeFigureOut">
              <a:rPr lang="cs-CZ" smtClean="0"/>
              <a:t>2.12.2013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1F15D9-7D8E-4325-B359-A6E1F6C3B14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3836695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2C8BF7-927F-47FA-9575-FAAAC3DB31FA}" type="datetimeFigureOut">
              <a:rPr lang="cs-CZ" smtClean="0"/>
              <a:t>2.12.2013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1F15D9-7D8E-4325-B359-A6E1F6C3B14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853667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2C8BF7-927F-47FA-9575-FAAAC3DB31FA}" type="datetimeFigureOut">
              <a:rPr lang="cs-CZ" smtClean="0"/>
              <a:t>2.12.2013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1F15D9-7D8E-4325-B359-A6E1F6C3B14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0133333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2C8BF7-927F-47FA-9575-FAAAC3DB31FA}" type="datetimeFigureOut">
              <a:rPr lang="cs-CZ" smtClean="0"/>
              <a:t>2.12.2013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1F15D9-7D8E-4325-B359-A6E1F6C3B14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3440228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2C8BF7-927F-47FA-9575-FAAAC3DB31FA}" type="datetimeFigureOut">
              <a:rPr lang="cs-CZ" smtClean="0"/>
              <a:t>2.12.2013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1F15D9-7D8E-4325-B359-A6E1F6C3B14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9945605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2C8BF7-927F-47FA-9575-FAAAC3DB31FA}" type="datetimeFigureOut">
              <a:rPr lang="cs-CZ" smtClean="0"/>
              <a:t>2.12.2013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1F15D9-7D8E-4325-B359-A6E1F6C3B14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9253704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2C8BF7-927F-47FA-9575-FAAAC3DB31FA}" type="datetimeFigureOut">
              <a:rPr lang="cs-CZ" smtClean="0"/>
              <a:t>2.12.2013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1F15D9-7D8E-4325-B359-A6E1F6C3B14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722927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2C8BF7-927F-47FA-9575-FAAAC3DB31FA}" type="datetimeFigureOut">
              <a:rPr lang="cs-CZ" smtClean="0"/>
              <a:t>2.12.2013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1F15D9-7D8E-4325-B359-A6E1F6C3B14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5702416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2C8BF7-927F-47FA-9575-FAAAC3DB31FA}" type="datetimeFigureOut">
              <a:rPr lang="cs-CZ" smtClean="0"/>
              <a:t>2.12.2013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1F15D9-7D8E-4325-B359-A6E1F6C3B14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8524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A2C8BF7-927F-47FA-9575-FAAAC3DB31FA}" type="datetimeFigureOut">
              <a:rPr lang="cs-CZ" smtClean="0"/>
              <a:t>2.12.2013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01F15D9-7D8E-4325-B359-A6E1F6C3B14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380571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7" Type="http://schemas.openxmlformats.org/officeDocument/2006/relationships/image" Target="../media/image9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wmf"/><Relationship Id="rId5" Type="http://schemas.openxmlformats.org/officeDocument/2006/relationships/image" Target="../media/image7.wmf"/><Relationship Id="rId4" Type="http://schemas.openxmlformats.org/officeDocument/2006/relationships/image" Target="../media/image6.w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7" Type="http://schemas.openxmlformats.org/officeDocument/2006/relationships/image" Target="../media/image14.png"/><Relationship Id="rId2" Type="http://schemas.openxmlformats.org/officeDocument/2006/relationships/image" Target="../media/image10.wmf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9.png"/><Relationship Id="rId5" Type="http://schemas.openxmlformats.org/officeDocument/2006/relationships/image" Target="../media/image13.png"/><Relationship Id="rId4" Type="http://schemas.openxmlformats.org/officeDocument/2006/relationships/image" Target="../media/image12.w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7.w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wmf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2.wmf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6.wmf"/><Relationship Id="rId5" Type="http://schemas.openxmlformats.org/officeDocument/2006/relationships/image" Target="../media/image25.wmf"/><Relationship Id="rId4" Type="http://schemas.openxmlformats.org/officeDocument/2006/relationships/image" Target="../media/image24.w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wmf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4.png"/><Relationship Id="rId4" Type="http://schemas.openxmlformats.org/officeDocument/2006/relationships/image" Target="../media/image29.wmf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obrázek 1"/>
          <p:cNvPicPr>
            <a:picLocks noGrp="1" noChangeAspect="1" noChangeArrowheads="1"/>
          </p:cNvPicPr>
          <p:nvPr>
            <p:ph type="ctrTitle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619250" y="404813"/>
            <a:ext cx="6008688" cy="1470025"/>
          </a:xfrm>
          <a:solidFill>
            <a:srgbClr val="FFFFFF"/>
          </a:solidFill>
        </p:spPr>
      </p:pic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403648" y="2060575"/>
            <a:ext cx="6400800" cy="1873250"/>
          </a:xfrm>
        </p:spPr>
        <p:txBody>
          <a:bodyPr>
            <a:normAutofit/>
          </a:bodyPr>
          <a:lstStyle/>
          <a:p>
            <a:pPr eaLnBrk="1" hangingPunct="1">
              <a:lnSpc>
                <a:spcPct val="90000"/>
              </a:lnSpc>
            </a:pPr>
            <a:r>
              <a:rPr lang="cs-CZ" sz="2800" dirty="0" smtClean="0">
                <a:solidFill>
                  <a:schemeClr val="tx1"/>
                </a:solidFill>
              </a:rPr>
              <a:t>STŘEDNÍ ODBORNÁ ŠKOLA</a:t>
            </a:r>
          </a:p>
          <a:p>
            <a:pPr eaLnBrk="1" hangingPunct="1">
              <a:lnSpc>
                <a:spcPct val="90000"/>
              </a:lnSpc>
            </a:pPr>
            <a:r>
              <a:rPr lang="cs-CZ" sz="2800" dirty="0" smtClean="0">
                <a:solidFill>
                  <a:schemeClr val="tx1"/>
                </a:solidFill>
              </a:rPr>
              <a:t>A STŘEDNÍ ODBORNÉ UČILIŠTĚ</a:t>
            </a:r>
          </a:p>
          <a:p>
            <a:pPr eaLnBrk="1" hangingPunct="1">
              <a:lnSpc>
                <a:spcPct val="90000"/>
              </a:lnSpc>
            </a:pPr>
            <a:r>
              <a:rPr lang="cs-CZ" sz="2800" dirty="0" smtClean="0">
                <a:solidFill>
                  <a:schemeClr val="tx1"/>
                </a:solidFill>
              </a:rPr>
              <a:t>MĚSTEC KRÁLOVÉ</a:t>
            </a:r>
            <a:br>
              <a:rPr lang="cs-CZ" sz="2800" dirty="0" smtClean="0">
                <a:solidFill>
                  <a:schemeClr val="tx1"/>
                </a:solidFill>
              </a:rPr>
            </a:br>
            <a:endParaRPr lang="cs-CZ" sz="2800" dirty="0" smtClean="0">
              <a:solidFill>
                <a:schemeClr val="tx1"/>
              </a:solidFill>
            </a:endParaRPr>
          </a:p>
        </p:txBody>
      </p:sp>
      <p:pic>
        <p:nvPicPr>
          <p:cNvPr id="5" name="Obrázek 4" descr="logo_plnobarevne_pozitivni_propagacni_predmety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59767" y="3881438"/>
            <a:ext cx="5224463" cy="904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429826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Zástupný symbol pro obsah 2"/>
          <p:cNvSpPr>
            <a:spLocks noGrp="1"/>
          </p:cNvSpPr>
          <p:nvPr>
            <p:ph type="body" idx="4294967295"/>
          </p:nvPr>
        </p:nvSpPr>
        <p:spPr>
          <a:xfrm>
            <a:off x="395536" y="1628800"/>
            <a:ext cx="8229600" cy="5089525"/>
          </a:xfrm>
        </p:spPr>
        <p:txBody>
          <a:bodyPr>
            <a:normAutofit/>
          </a:bodyPr>
          <a:lstStyle/>
          <a:p>
            <a:pPr>
              <a:buFontTx/>
              <a:buNone/>
            </a:pPr>
            <a:r>
              <a:rPr lang="cs-CZ" sz="1800" b="1" dirty="0" smtClean="0"/>
              <a:t>Název projektu : </a:t>
            </a:r>
            <a:r>
              <a:rPr lang="cs-CZ" sz="1800" dirty="0" smtClean="0"/>
              <a:t>Rozvoj ICT ve výuce na střední škole</a:t>
            </a:r>
          </a:p>
          <a:p>
            <a:pPr>
              <a:buFontTx/>
              <a:buNone/>
            </a:pPr>
            <a:r>
              <a:rPr lang="cs-CZ" sz="1800" b="1" dirty="0" smtClean="0"/>
              <a:t>Registrační </a:t>
            </a:r>
            <a:r>
              <a:rPr lang="cs-CZ" sz="1800" b="1" dirty="0"/>
              <a:t>číslo </a:t>
            </a:r>
            <a:r>
              <a:rPr lang="cs-CZ" sz="1800" b="1" dirty="0" smtClean="0"/>
              <a:t>projektu: </a:t>
            </a:r>
            <a:r>
              <a:rPr lang="cs-CZ" sz="1800" dirty="0"/>
              <a:t>č</a:t>
            </a:r>
            <a:r>
              <a:rPr lang="cs-CZ" sz="1800" dirty="0" smtClean="0"/>
              <a:t>. projektu : CZ.1.07/1.5.00/34.0921</a:t>
            </a:r>
          </a:p>
          <a:p>
            <a:pPr>
              <a:buFontTx/>
              <a:buNone/>
            </a:pPr>
            <a:r>
              <a:rPr lang="cs-CZ" sz="1800" b="1" dirty="0" smtClean="0"/>
              <a:t>Název školy:  </a:t>
            </a:r>
            <a:r>
              <a:rPr lang="cs-CZ" sz="1800" dirty="0" smtClean="0"/>
              <a:t>Střední odborná škola a Střední odborné učiliště Městec Králové, </a:t>
            </a:r>
          </a:p>
          <a:p>
            <a:pPr>
              <a:buFontTx/>
              <a:buNone/>
            </a:pPr>
            <a:r>
              <a:rPr lang="cs-CZ" sz="1800" dirty="0"/>
              <a:t> </a:t>
            </a:r>
            <a:r>
              <a:rPr lang="cs-CZ" sz="1800" dirty="0" smtClean="0"/>
              <a:t>                        T. G. Masaryka 4</a:t>
            </a:r>
          </a:p>
          <a:p>
            <a:pPr>
              <a:buFontTx/>
              <a:buNone/>
            </a:pPr>
            <a:r>
              <a:rPr lang="cs-CZ" sz="1800" b="1" dirty="0" smtClean="0"/>
              <a:t>Kód dumu: </a:t>
            </a:r>
            <a:r>
              <a:rPr lang="cs-CZ" sz="1800" dirty="0" smtClean="0"/>
              <a:t>VY_32_INOVACE</a:t>
            </a:r>
            <a:r>
              <a:rPr lang="cs-CZ" sz="1800" smtClean="0"/>
              <a:t>_ NJ_127</a:t>
            </a:r>
            <a:endParaRPr lang="cs-CZ" sz="1800" dirty="0" smtClean="0"/>
          </a:p>
          <a:p>
            <a:pPr>
              <a:buFontTx/>
              <a:buNone/>
            </a:pPr>
            <a:r>
              <a:rPr lang="cs-CZ" sz="1800" b="1" dirty="0" smtClean="0"/>
              <a:t>Tematická oblast:  </a:t>
            </a:r>
            <a:r>
              <a:rPr lang="cs-CZ" sz="1800" dirty="0" smtClean="0"/>
              <a:t>Slovní zásoba pro obor kuchař - číšník</a:t>
            </a:r>
          </a:p>
          <a:p>
            <a:pPr>
              <a:buFontTx/>
              <a:buNone/>
            </a:pPr>
            <a:r>
              <a:rPr lang="cs-CZ" sz="1800" dirty="0" smtClean="0">
                <a:solidFill>
                  <a:srgbClr val="00B0F0"/>
                </a:solidFill>
              </a:rPr>
              <a:t>-</a:t>
            </a:r>
            <a:r>
              <a:rPr lang="cs-CZ" sz="1800" b="1" dirty="0" smtClean="0"/>
              <a:t>Předmět: </a:t>
            </a:r>
            <a:r>
              <a:rPr lang="cs-CZ" sz="1800" dirty="0" smtClean="0"/>
              <a:t>Německý jazyk</a:t>
            </a:r>
          </a:p>
          <a:p>
            <a:pPr>
              <a:buFontTx/>
              <a:buNone/>
            </a:pPr>
            <a:r>
              <a:rPr lang="cs-CZ" sz="1800" b="1" dirty="0" smtClean="0"/>
              <a:t>Ročník: </a:t>
            </a:r>
            <a:r>
              <a:rPr lang="cs-CZ" sz="1800" dirty="0"/>
              <a:t>3</a:t>
            </a:r>
            <a:r>
              <a:rPr lang="cs-CZ" sz="1800" dirty="0" smtClean="0"/>
              <a:t>. ročník </a:t>
            </a:r>
            <a:endParaRPr lang="cs-CZ" sz="1800" dirty="0" smtClean="0">
              <a:solidFill>
                <a:srgbClr val="00B0F0"/>
              </a:solidFill>
            </a:endParaRPr>
          </a:p>
          <a:p>
            <a:pPr>
              <a:buFontTx/>
              <a:buNone/>
            </a:pPr>
            <a:r>
              <a:rPr lang="cs-CZ" sz="1800" b="1" dirty="0" smtClean="0"/>
              <a:t>Datum tvorby:</a:t>
            </a:r>
            <a:r>
              <a:rPr lang="cs-CZ" sz="1800" dirty="0" smtClean="0">
                <a:solidFill>
                  <a:srgbClr val="00B0F0"/>
                </a:solidFill>
              </a:rPr>
              <a:t> </a:t>
            </a:r>
            <a:r>
              <a:rPr lang="cs-CZ" sz="1800" dirty="0" smtClean="0"/>
              <a:t>červen 2013</a:t>
            </a:r>
          </a:p>
          <a:p>
            <a:pPr>
              <a:buFontTx/>
              <a:buNone/>
            </a:pPr>
            <a:r>
              <a:rPr lang="cs-CZ" sz="1800" b="1" dirty="0" smtClean="0"/>
              <a:t>Anotace: </a:t>
            </a:r>
            <a:r>
              <a:rPr lang="cs-CZ" sz="1800" dirty="0" smtClean="0"/>
              <a:t>Materiál slouží k procvičování a rozšíření slovní zásoby na téma: Nápoje</a:t>
            </a:r>
          </a:p>
          <a:p>
            <a:pPr>
              <a:buFontTx/>
              <a:buNone/>
            </a:pPr>
            <a:r>
              <a:rPr lang="cs-CZ" sz="1800" b="1" dirty="0" smtClean="0"/>
              <a:t>Metodický pokyn: </a:t>
            </a:r>
            <a:r>
              <a:rPr lang="cs-CZ" sz="1800" dirty="0" smtClean="0">
                <a:ea typeface="Calibri" pitchFamily="34" charset="0"/>
                <a:cs typeface="Times New Roman" pitchFamily="18" charset="0"/>
              </a:rPr>
              <a:t>Prezentace je určena jako výklad do hodiny i jako materiál                                                                          </a:t>
            </a:r>
          </a:p>
          <a:p>
            <a:pPr>
              <a:buFontTx/>
              <a:buNone/>
            </a:pPr>
            <a:r>
              <a:rPr lang="cs-CZ" sz="1800" dirty="0">
                <a:ea typeface="Calibri" pitchFamily="34" charset="0"/>
                <a:cs typeface="Times New Roman" pitchFamily="18" charset="0"/>
              </a:rPr>
              <a:t> </a:t>
            </a:r>
            <a:r>
              <a:rPr lang="cs-CZ" sz="1800" dirty="0" smtClean="0">
                <a:ea typeface="Calibri" pitchFamily="34" charset="0"/>
                <a:cs typeface="Times New Roman" pitchFamily="18" charset="0"/>
              </a:rPr>
              <a:t>                                 k samostudiu pracovního listu a písemné práce</a:t>
            </a:r>
            <a:endParaRPr lang="cs-CZ" sz="1800" dirty="0" smtClean="0"/>
          </a:p>
          <a:p>
            <a:endParaRPr lang="cs-CZ" sz="1800" dirty="0" smtClean="0"/>
          </a:p>
        </p:txBody>
      </p:sp>
      <p:pic>
        <p:nvPicPr>
          <p:cNvPr id="3075" name="obrázek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9488" y="96838"/>
            <a:ext cx="6843712" cy="1373187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95891906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cs-CZ" sz="7200" b="1" dirty="0" smtClean="0"/>
              <a:t>GETRÄNKE</a:t>
            </a:r>
            <a:endParaRPr lang="cs-CZ" sz="7200" b="1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cs-CZ" sz="5400" i="1" dirty="0" smtClean="0"/>
              <a:t>nápoje</a:t>
            </a:r>
            <a:endParaRPr lang="cs-CZ" sz="5400" i="1" dirty="0"/>
          </a:p>
        </p:txBody>
      </p:sp>
      <p:pic>
        <p:nvPicPr>
          <p:cNvPr id="4" name="Picture 2" descr="http://upload.wikimedia.org/wikipedia/commons/thumb/9/92/Cocktail_Caipirinha_raw.jpg/220px-Cocktail_Caipirinha_raw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3789040"/>
            <a:ext cx="1800200" cy="22584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9" descr="C:\Users\Lenka\AppData\Local\Microsoft\Windows\Temporary Internet Files\Content.IE5\77LKQ4IZ\MC900012942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8741" y="332656"/>
            <a:ext cx="1637690" cy="16952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10" descr="C:\Users\Lenka\AppData\Local\Microsoft\Windows\Temporary Internet Files\Content.IE5\77LKQ4IZ\MC900232297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295186"/>
            <a:ext cx="1769952" cy="17201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8" name="Picture 2" descr="C:\Users\Lenka\AppData\Local\Microsoft\Windows\Temporary Internet Files\Content.IE5\OVEG5ICH\MC900410453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56936" y="3951486"/>
            <a:ext cx="1659788" cy="26862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C:\Users\Lenka\AppData\Local\Microsoft\Windows\Temporary Internet Files\Content.IE5\H52A1MEN\MC900304929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9952" y="4809341"/>
            <a:ext cx="1230782" cy="18214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C:\Users\Lenka\AppData\Local\Microsoft\Windows\Temporary Internet Files\Content.IE5\L4VC9WNH\MC900441742[1].p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7904" y="208498"/>
            <a:ext cx="1806846" cy="18068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072523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Rozdělení nápojů</a:t>
            </a:r>
            <a:endParaRPr lang="cs-CZ" b="1" dirty="0"/>
          </a:p>
        </p:txBody>
      </p:sp>
      <p:sp>
        <p:nvSpPr>
          <p:cNvPr id="3" name="TextovéPole 2"/>
          <p:cNvSpPr txBox="1"/>
          <p:nvPr/>
        </p:nvSpPr>
        <p:spPr>
          <a:xfrm>
            <a:off x="1115616" y="1916832"/>
            <a:ext cx="7272808" cy="27699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Tx/>
              <a:buAutoNum type="arabicParenR"/>
            </a:pPr>
            <a:r>
              <a:rPr lang="cs-CZ" sz="4000" dirty="0" err="1" smtClean="0"/>
              <a:t>warme</a:t>
            </a:r>
            <a:r>
              <a:rPr lang="cs-CZ" sz="4000" dirty="0" smtClean="0"/>
              <a:t> </a:t>
            </a:r>
            <a:r>
              <a:rPr lang="cs-CZ" sz="4000" dirty="0" err="1" smtClean="0"/>
              <a:t>Getränke</a:t>
            </a:r>
            <a:r>
              <a:rPr lang="cs-CZ" sz="4000" dirty="0" smtClean="0"/>
              <a:t> </a:t>
            </a:r>
            <a:r>
              <a:rPr lang="cs-CZ" dirty="0" smtClean="0"/>
              <a:t>teplé nápoje </a:t>
            </a:r>
          </a:p>
          <a:p>
            <a:pPr marL="342900" indent="-342900">
              <a:buFontTx/>
              <a:buAutoNum type="arabicParenR"/>
            </a:pPr>
            <a:endParaRPr lang="cs-CZ" dirty="0" smtClean="0"/>
          </a:p>
          <a:p>
            <a:pPr marL="342900" indent="-342900">
              <a:buFontTx/>
              <a:buAutoNum type="arabicParenR"/>
            </a:pPr>
            <a:r>
              <a:rPr lang="cs-CZ" sz="4000" dirty="0" err="1" smtClean="0"/>
              <a:t>alkoholische</a:t>
            </a:r>
            <a:r>
              <a:rPr lang="cs-CZ" sz="4000" dirty="0" smtClean="0"/>
              <a:t> </a:t>
            </a:r>
            <a:r>
              <a:rPr lang="cs-CZ" sz="4000" dirty="0" err="1" smtClean="0"/>
              <a:t>Getränke</a:t>
            </a:r>
            <a:r>
              <a:rPr lang="cs-CZ" sz="4000" dirty="0" smtClean="0"/>
              <a:t> </a:t>
            </a:r>
            <a:r>
              <a:rPr lang="cs-CZ" dirty="0" smtClean="0"/>
              <a:t>alkoholické nápoje</a:t>
            </a:r>
          </a:p>
          <a:p>
            <a:pPr marL="342900" indent="-342900">
              <a:buFontTx/>
              <a:buAutoNum type="arabicParenR"/>
            </a:pPr>
            <a:endParaRPr lang="cs-CZ" dirty="0" smtClean="0"/>
          </a:p>
          <a:p>
            <a:pPr marL="342900" indent="-342900">
              <a:buFontTx/>
              <a:buAutoNum type="arabicParenR"/>
            </a:pPr>
            <a:r>
              <a:rPr lang="cs-CZ" sz="4000" dirty="0" err="1" smtClean="0"/>
              <a:t>alkoholfreie</a:t>
            </a:r>
            <a:r>
              <a:rPr lang="cs-CZ" sz="4000" dirty="0" smtClean="0"/>
              <a:t> </a:t>
            </a:r>
            <a:r>
              <a:rPr lang="cs-CZ" sz="4000" dirty="0" err="1" smtClean="0"/>
              <a:t>Getränke</a:t>
            </a:r>
            <a:r>
              <a:rPr lang="cs-CZ" sz="4000" dirty="0"/>
              <a:t> </a:t>
            </a:r>
            <a:r>
              <a:rPr lang="cs-CZ" dirty="0"/>
              <a:t>nealkoholické nápoje </a:t>
            </a:r>
          </a:p>
          <a:p>
            <a:endParaRPr lang="cs-CZ" dirty="0"/>
          </a:p>
        </p:txBody>
      </p:sp>
      <p:pic>
        <p:nvPicPr>
          <p:cNvPr id="2051" name="Picture 3" descr="C:\Users\Lenka\AppData\Local\Microsoft\Windows\Temporary Internet Files\Content.IE5\YF178EVK\MC900239561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4586667"/>
            <a:ext cx="1641348" cy="17849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Lenka\AppData\Local\Microsoft\Windows\Temporary Internet Files\Content.IE5\WGHBFR7D\MP900430629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0104" y="0"/>
            <a:ext cx="1984343" cy="24871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C:\Users\Lenka\AppData\Local\Microsoft\Windows\Temporary Internet Files\Content.IE5\34XKPFTY\MC900406048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4686821"/>
            <a:ext cx="1574800" cy="1844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C:\Users\Lenka\AppData\Local\Microsoft\Windows\Temporary Internet Files\Content.IE5\XJQBL7J3\MC900436362[1]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65025" y="4816996"/>
            <a:ext cx="1714500" cy="1714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5" name="Picture 7" descr="C:\Users\Lenka\AppData\Local\Microsoft\Windows\Temporary Internet Files\Content.IE5\YF178EVK\MC900441742[1]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528" y="332656"/>
            <a:ext cx="1440784" cy="14407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C:\Users\Lenka\AppData\Local\Microsoft\Windows\Temporary Internet Files\Content.IE5\XJQBL7J3\MC900441752[1].p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55522" y="4895346"/>
            <a:ext cx="1551620" cy="15516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407306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err="1" smtClean="0"/>
              <a:t>Warme</a:t>
            </a:r>
            <a:r>
              <a:rPr lang="cs-CZ" b="1" dirty="0" smtClean="0"/>
              <a:t> </a:t>
            </a:r>
            <a:r>
              <a:rPr lang="cs-CZ" b="1" dirty="0" err="1"/>
              <a:t>Getränke</a:t>
            </a:r>
            <a:endParaRPr lang="cs-CZ" b="1" dirty="0"/>
          </a:p>
        </p:txBody>
      </p:sp>
      <p:sp>
        <p:nvSpPr>
          <p:cNvPr id="3" name="TextovéPole 2"/>
          <p:cNvSpPr txBox="1"/>
          <p:nvPr/>
        </p:nvSpPr>
        <p:spPr>
          <a:xfrm>
            <a:off x="323527" y="1484783"/>
            <a:ext cx="5544615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/>
              <a:t>r </a:t>
            </a:r>
            <a:r>
              <a:rPr lang="cs-CZ" sz="3600" dirty="0" err="1" smtClean="0"/>
              <a:t>Tee</a:t>
            </a:r>
            <a:r>
              <a:rPr lang="cs-CZ" sz="3600" dirty="0" smtClean="0"/>
              <a:t> </a:t>
            </a:r>
            <a:r>
              <a:rPr lang="cs-CZ" dirty="0" smtClean="0"/>
              <a:t>(Schwarz-, </a:t>
            </a:r>
            <a:r>
              <a:rPr lang="cs-CZ" dirty="0" err="1" smtClean="0"/>
              <a:t>Grün</a:t>
            </a:r>
            <a:r>
              <a:rPr lang="cs-CZ" dirty="0" smtClean="0"/>
              <a:t>-, </a:t>
            </a:r>
            <a:r>
              <a:rPr lang="cs-CZ" dirty="0" err="1" smtClean="0"/>
              <a:t>Früchte</a:t>
            </a:r>
            <a:r>
              <a:rPr lang="cs-CZ" dirty="0" smtClean="0"/>
              <a:t>-, </a:t>
            </a:r>
            <a:r>
              <a:rPr lang="cs-CZ" dirty="0" err="1" smtClean="0"/>
              <a:t>Weiß</a:t>
            </a:r>
            <a:r>
              <a:rPr lang="cs-CZ" dirty="0" smtClean="0"/>
              <a:t>-, </a:t>
            </a:r>
            <a:r>
              <a:rPr lang="cs-CZ" dirty="0" err="1" smtClean="0"/>
              <a:t>Kräutertee</a:t>
            </a:r>
            <a:r>
              <a:rPr lang="cs-CZ" dirty="0" smtClean="0"/>
              <a:t>)</a:t>
            </a:r>
          </a:p>
          <a:p>
            <a:r>
              <a:rPr lang="cs-CZ" sz="3600" dirty="0" smtClean="0"/>
              <a:t>e </a:t>
            </a:r>
            <a:r>
              <a:rPr lang="cs-CZ" sz="3600" dirty="0" err="1" smtClean="0"/>
              <a:t>Schokolade</a:t>
            </a:r>
            <a:r>
              <a:rPr lang="cs-CZ" sz="3600" dirty="0" smtClean="0"/>
              <a:t> </a:t>
            </a:r>
          </a:p>
          <a:p>
            <a:r>
              <a:rPr lang="cs-CZ" sz="3600" dirty="0" smtClean="0"/>
              <a:t>r Grog</a:t>
            </a:r>
          </a:p>
          <a:p>
            <a:r>
              <a:rPr lang="cs-CZ" sz="3600" dirty="0" smtClean="0"/>
              <a:t>r </a:t>
            </a:r>
            <a:r>
              <a:rPr lang="cs-CZ" sz="3600" dirty="0" err="1" smtClean="0"/>
              <a:t>Glühwein</a:t>
            </a:r>
            <a:endParaRPr lang="cs-CZ" sz="3600" dirty="0" smtClean="0"/>
          </a:p>
          <a:p>
            <a:r>
              <a:rPr lang="cs-CZ" sz="3600" dirty="0" smtClean="0"/>
              <a:t>r Kakao</a:t>
            </a:r>
          </a:p>
          <a:p>
            <a:r>
              <a:rPr lang="cs-CZ" sz="3600" dirty="0"/>
              <a:t>r</a:t>
            </a:r>
            <a:r>
              <a:rPr lang="cs-CZ" sz="3600" dirty="0" smtClean="0"/>
              <a:t> </a:t>
            </a:r>
            <a:r>
              <a:rPr lang="cs-CZ" sz="3600" dirty="0" err="1" smtClean="0"/>
              <a:t>Kaffee</a:t>
            </a:r>
            <a:r>
              <a:rPr lang="cs-CZ" sz="3600" dirty="0" smtClean="0"/>
              <a:t> </a:t>
            </a:r>
            <a:r>
              <a:rPr lang="cs-CZ" dirty="0" smtClean="0"/>
              <a:t>(</a:t>
            </a:r>
            <a:r>
              <a:rPr lang="cs-CZ" dirty="0" err="1" smtClean="0"/>
              <a:t>Türkischer</a:t>
            </a:r>
            <a:r>
              <a:rPr lang="cs-CZ" dirty="0" smtClean="0"/>
              <a:t>-, </a:t>
            </a:r>
            <a:r>
              <a:rPr lang="cs-CZ" dirty="0" err="1" smtClean="0"/>
              <a:t>Milch</a:t>
            </a:r>
            <a:r>
              <a:rPr lang="cs-CZ" dirty="0" smtClean="0"/>
              <a:t>-)</a:t>
            </a:r>
          </a:p>
          <a:p>
            <a:r>
              <a:rPr lang="cs-CZ" sz="3600" dirty="0" smtClean="0"/>
              <a:t>r </a:t>
            </a:r>
            <a:r>
              <a:rPr lang="cs-CZ" sz="3600" dirty="0" err="1" smtClean="0"/>
              <a:t>Punsch</a:t>
            </a:r>
            <a:endParaRPr lang="cs-CZ" sz="3600" dirty="0" smtClean="0"/>
          </a:p>
          <a:p>
            <a:endParaRPr lang="cs-CZ" dirty="0" smtClean="0"/>
          </a:p>
        </p:txBody>
      </p:sp>
      <p:pic>
        <p:nvPicPr>
          <p:cNvPr id="4" name="Picture 7" descr="C:\Users\Lenka\AppData\Local\Microsoft\Windows\Temporary Internet Files\Content.IE5\77LKQ4IZ\MC900387162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12930" y="5335125"/>
            <a:ext cx="1511723" cy="15117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4" descr="C:\Users\Lenka\AppData\Local\Microsoft\Windows\Temporary Internet Files\Content.IE5\H52A1MEN\MP900449123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07806" y="2492896"/>
            <a:ext cx="1560436" cy="17754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ovéPole 6"/>
          <p:cNvSpPr txBox="1"/>
          <p:nvPr/>
        </p:nvSpPr>
        <p:spPr>
          <a:xfrm>
            <a:off x="5868143" y="1627140"/>
            <a:ext cx="2808313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i="1" dirty="0" smtClean="0"/>
              <a:t>čaj</a:t>
            </a:r>
          </a:p>
          <a:p>
            <a:r>
              <a:rPr lang="cs-CZ" sz="3600" i="1" dirty="0" smtClean="0"/>
              <a:t>čokoláda</a:t>
            </a:r>
          </a:p>
          <a:p>
            <a:r>
              <a:rPr lang="cs-CZ" sz="3600" i="1" dirty="0" smtClean="0"/>
              <a:t>grog</a:t>
            </a:r>
          </a:p>
          <a:p>
            <a:r>
              <a:rPr lang="cs-CZ" sz="3600" i="1" dirty="0" smtClean="0"/>
              <a:t>svařené víno</a:t>
            </a:r>
          </a:p>
          <a:p>
            <a:r>
              <a:rPr lang="cs-CZ" sz="3600" i="1" dirty="0" smtClean="0"/>
              <a:t>kakao</a:t>
            </a:r>
          </a:p>
          <a:p>
            <a:r>
              <a:rPr lang="cs-CZ" sz="3600" i="1" dirty="0" smtClean="0"/>
              <a:t>káva</a:t>
            </a:r>
          </a:p>
          <a:p>
            <a:r>
              <a:rPr lang="cs-CZ" sz="3600" i="1" dirty="0" smtClean="0"/>
              <a:t>punč</a:t>
            </a:r>
            <a:endParaRPr lang="cs-CZ" sz="3600" i="1" dirty="0"/>
          </a:p>
        </p:txBody>
      </p:sp>
      <p:pic>
        <p:nvPicPr>
          <p:cNvPr id="6146" name="Picture 2" descr="C:\Users\Lenka\AppData\Local\Microsoft\Windows\Temporary Internet Files\Content.IE5\L4VC9WNH\MC900361832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91439" y="189431"/>
            <a:ext cx="1258807" cy="14377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284817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200116"/>
            <a:ext cx="8229600" cy="1143000"/>
          </a:xfrm>
        </p:spPr>
        <p:txBody>
          <a:bodyPr/>
          <a:lstStyle/>
          <a:p>
            <a:r>
              <a:rPr lang="cs-CZ" b="1" dirty="0" err="1" smtClean="0"/>
              <a:t>Alkoholische</a:t>
            </a:r>
            <a:r>
              <a:rPr lang="cs-CZ" dirty="0" smtClean="0"/>
              <a:t> </a:t>
            </a:r>
            <a:r>
              <a:rPr lang="cs-CZ" b="1" dirty="0" err="1"/>
              <a:t>Getränke</a:t>
            </a:r>
            <a:endParaRPr lang="cs-CZ" b="1" dirty="0"/>
          </a:p>
        </p:txBody>
      </p:sp>
      <p:sp>
        <p:nvSpPr>
          <p:cNvPr id="3" name="TextovéPole 2"/>
          <p:cNvSpPr txBox="1"/>
          <p:nvPr/>
        </p:nvSpPr>
        <p:spPr>
          <a:xfrm>
            <a:off x="395536" y="1404004"/>
            <a:ext cx="4032447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cs-CZ" sz="2800" dirty="0" smtClean="0"/>
              <a:t>r </a:t>
            </a:r>
            <a:r>
              <a:rPr lang="cs-CZ" sz="2800" dirty="0" err="1" smtClean="0"/>
              <a:t>Brantwein</a:t>
            </a:r>
            <a:r>
              <a:rPr lang="cs-CZ" sz="2800" dirty="0" smtClean="0"/>
              <a:t> - </a:t>
            </a:r>
            <a:r>
              <a:rPr lang="cs-CZ" sz="2400" i="1" dirty="0" smtClean="0"/>
              <a:t>brandy</a:t>
            </a:r>
          </a:p>
          <a:p>
            <a:pPr>
              <a:lnSpc>
                <a:spcPct val="150000"/>
              </a:lnSpc>
            </a:pPr>
            <a:r>
              <a:rPr lang="cs-CZ" sz="2800" dirty="0" smtClean="0"/>
              <a:t>r </a:t>
            </a:r>
            <a:r>
              <a:rPr lang="cs-CZ" sz="2800" dirty="0" err="1" smtClean="0"/>
              <a:t>Schnaps</a:t>
            </a:r>
            <a:r>
              <a:rPr lang="cs-CZ" sz="2800" dirty="0" smtClean="0"/>
              <a:t> - </a:t>
            </a:r>
            <a:r>
              <a:rPr lang="cs-CZ" sz="2400" i="1" dirty="0" smtClean="0"/>
              <a:t>kořalka</a:t>
            </a:r>
          </a:p>
          <a:p>
            <a:pPr>
              <a:lnSpc>
                <a:spcPct val="150000"/>
              </a:lnSpc>
            </a:pPr>
            <a:r>
              <a:rPr lang="cs-CZ" sz="2800" dirty="0" smtClean="0"/>
              <a:t>r </a:t>
            </a:r>
            <a:r>
              <a:rPr lang="cs-CZ" sz="2800" dirty="0" err="1" smtClean="0"/>
              <a:t>Likör</a:t>
            </a:r>
            <a:r>
              <a:rPr lang="cs-CZ" sz="2800" dirty="0" smtClean="0"/>
              <a:t> - </a:t>
            </a:r>
            <a:r>
              <a:rPr lang="cs-CZ" sz="2400" i="1" dirty="0" smtClean="0"/>
              <a:t>likér</a:t>
            </a:r>
          </a:p>
          <a:p>
            <a:pPr>
              <a:lnSpc>
                <a:spcPct val="150000"/>
              </a:lnSpc>
            </a:pPr>
            <a:r>
              <a:rPr lang="cs-CZ" sz="2800" dirty="0" smtClean="0"/>
              <a:t>r </a:t>
            </a:r>
            <a:r>
              <a:rPr lang="cs-CZ" sz="2800" dirty="0" err="1" smtClean="0"/>
              <a:t>Kognak</a:t>
            </a:r>
            <a:r>
              <a:rPr lang="cs-CZ" sz="2800" dirty="0" smtClean="0"/>
              <a:t> – </a:t>
            </a:r>
            <a:r>
              <a:rPr lang="cs-CZ" sz="2400" i="1" dirty="0" smtClean="0"/>
              <a:t>koňak</a:t>
            </a:r>
            <a:endParaRPr lang="cs-CZ" sz="2400" i="1" dirty="0"/>
          </a:p>
          <a:p>
            <a:pPr>
              <a:lnSpc>
                <a:spcPct val="150000"/>
              </a:lnSpc>
            </a:pPr>
            <a:r>
              <a:rPr lang="cs-CZ" sz="2800" dirty="0" smtClean="0"/>
              <a:t>r </a:t>
            </a:r>
            <a:r>
              <a:rPr lang="cs-CZ" sz="2800" dirty="0" err="1" smtClean="0"/>
              <a:t>Branntwein</a:t>
            </a:r>
            <a:r>
              <a:rPr lang="cs-CZ" sz="2800" dirty="0" smtClean="0"/>
              <a:t> - </a:t>
            </a:r>
            <a:r>
              <a:rPr lang="cs-CZ" sz="2400" i="1" dirty="0" smtClean="0"/>
              <a:t>pálenka</a:t>
            </a:r>
          </a:p>
          <a:p>
            <a:pPr>
              <a:lnSpc>
                <a:spcPct val="150000"/>
              </a:lnSpc>
            </a:pPr>
            <a:r>
              <a:rPr lang="cs-CZ" sz="2800" dirty="0" smtClean="0"/>
              <a:t>r </a:t>
            </a:r>
            <a:r>
              <a:rPr lang="cs-CZ" sz="2800" dirty="0" err="1" smtClean="0"/>
              <a:t>Champagner</a:t>
            </a:r>
            <a:r>
              <a:rPr lang="cs-CZ" sz="2800" dirty="0" smtClean="0"/>
              <a:t> - </a:t>
            </a:r>
            <a:r>
              <a:rPr lang="cs-CZ" sz="2400" i="1" dirty="0" smtClean="0"/>
              <a:t>šampaňské</a:t>
            </a:r>
          </a:p>
          <a:p>
            <a:endParaRPr lang="cs-CZ" dirty="0"/>
          </a:p>
          <a:p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4644008" y="1404004"/>
            <a:ext cx="4104456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cs-CZ" sz="2800" dirty="0" smtClean="0"/>
              <a:t>r </a:t>
            </a:r>
            <a:r>
              <a:rPr lang="cs-CZ" sz="2800" dirty="0" err="1" smtClean="0"/>
              <a:t>Wei</a:t>
            </a:r>
            <a:r>
              <a:rPr lang="cs-CZ" sz="2800" dirty="0" smtClean="0"/>
              <a:t>βwein - </a:t>
            </a:r>
            <a:r>
              <a:rPr lang="cs-CZ" sz="2400" i="1" dirty="0" smtClean="0"/>
              <a:t>víno </a:t>
            </a:r>
            <a:r>
              <a:rPr lang="cs-CZ" sz="2400" i="1" dirty="0"/>
              <a:t>bílé</a:t>
            </a:r>
          </a:p>
          <a:p>
            <a:pPr>
              <a:lnSpc>
                <a:spcPct val="150000"/>
              </a:lnSpc>
            </a:pPr>
            <a:r>
              <a:rPr lang="cs-CZ" sz="2800" dirty="0" smtClean="0"/>
              <a:t>r </a:t>
            </a:r>
            <a:r>
              <a:rPr lang="cs-CZ" sz="2800" dirty="0" err="1" smtClean="0"/>
              <a:t>Rotwein</a:t>
            </a:r>
            <a:r>
              <a:rPr lang="cs-CZ" sz="2800" dirty="0" smtClean="0"/>
              <a:t> - </a:t>
            </a:r>
            <a:r>
              <a:rPr lang="cs-CZ" sz="2400" i="1" dirty="0" smtClean="0"/>
              <a:t>víno </a:t>
            </a:r>
            <a:r>
              <a:rPr lang="cs-CZ" sz="2400" i="1" dirty="0"/>
              <a:t>červené</a:t>
            </a:r>
          </a:p>
          <a:p>
            <a:pPr>
              <a:lnSpc>
                <a:spcPct val="150000"/>
              </a:lnSpc>
            </a:pPr>
            <a:r>
              <a:rPr lang="cs-CZ" sz="2800" dirty="0" smtClean="0"/>
              <a:t>r </a:t>
            </a:r>
            <a:r>
              <a:rPr lang="cs-CZ" sz="2800" dirty="0" err="1" smtClean="0"/>
              <a:t>Desertwein</a:t>
            </a:r>
            <a:r>
              <a:rPr lang="cs-CZ" sz="2800" dirty="0" smtClean="0"/>
              <a:t> - </a:t>
            </a:r>
            <a:r>
              <a:rPr lang="cs-CZ" sz="2400" i="1" dirty="0"/>
              <a:t>víno dezertní</a:t>
            </a:r>
          </a:p>
          <a:p>
            <a:pPr>
              <a:lnSpc>
                <a:spcPct val="150000"/>
              </a:lnSpc>
            </a:pPr>
            <a:r>
              <a:rPr lang="cs-CZ" sz="2800" dirty="0" smtClean="0"/>
              <a:t>r </a:t>
            </a:r>
            <a:r>
              <a:rPr lang="cs-CZ" sz="2800" dirty="0" err="1" smtClean="0"/>
              <a:t>Tischwein</a:t>
            </a:r>
            <a:r>
              <a:rPr lang="cs-CZ" sz="2800" dirty="0" smtClean="0"/>
              <a:t> - </a:t>
            </a:r>
            <a:r>
              <a:rPr lang="cs-CZ" sz="2400" i="1" dirty="0" smtClean="0"/>
              <a:t>víno </a:t>
            </a:r>
            <a:r>
              <a:rPr lang="cs-CZ" sz="2400" i="1" dirty="0"/>
              <a:t>stolní</a:t>
            </a:r>
          </a:p>
          <a:p>
            <a:pPr>
              <a:lnSpc>
                <a:spcPct val="150000"/>
              </a:lnSpc>
            </a:pPr>
            <a:r>
              <a:rPr lang="cs-CZ" sz="2800" dirty="0" smtClean="0"/>
              <a:t>r </a:t>
            </a:r>
            <a:r>
              <a:rPr lang="cs-CZ" sz="2800" dirty="0" err="1" smtClean="0"/>
              <a:t>Schaumwein</a:t>
            </a:r>
            <a:r>
              <a:rPr lang="cs-CZ" sz="2800" dirty="0" smtClean="0"/>
              <a:t> - </a:t>
            </a:r>
            <a:r>
              <a:rPr lang="cs-CZ" sz="2400" i="1" dirty="0" smtClean="0"/>
              <a:t>víno </a:t>
            </a:r>
            <a:r>
              <a:rPr lang="cs-CZ" sz="2400" i="1" dirty="0"/>
              <a:t>šumivé</a:t>
            </a:r>
          </a:p>
          <a:p>
            <a:pPr>
              <a:lnSpc>
                <a:spcPct val="150000"/>
              </a:lnSpc>
            </a:pPr>
            <a:r>
              <a:rPr lang="cs-CZ" sz="2800" dirty="0" smtClean="0"/>
              <a:t>r </a:t>
            </a:r>
            <a:r>
              <a:rPr lang="cs-CZ" sz="2800" dirty="0" err="1" smtClean="0"/>
              <a:t>Landwein</a:t>
            </a:r>
            <a:r>
              <a:rPr lang="cs-CZ" sz="2800" dirty="0" smtClean="0"/>
              <a:t> - </a:t>
            </a:r>
            <a:r>
              <a:rPr lang="cs-CZ" sz="2400" i="1" dirty="0" smtClean="0"/>
              <a:t>víno </a:t>
            </a:r>
            <a:r>
              <a:rPr lang="cs-CZ" sz="2400" i="1" dirty="0"/>
              <a:t>tuzemské</a:t>
            </a:r>
          </a:p>
        </p:txBody>
      </p:sp>
      <p:pic>
        <p:nvPicPr>
          <p:cNvPr id="3075" name="Picture 3" descr="C:\Users\Lenka\AppData\Local\Microsoft\Windows\Temporary Internet Files\Content.IE5\L4VC9WNH\MP900386723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22935" y="260648"/>
            <a:ext cx="1135369" cy="15916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C:\Users\Lenka\AppData\Local\Microsoft\Windows\Temporary Internet Files\Content.IE5\H52A1MEN\MC900309862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28650" y="5374322"/>
            <a:ext cx="1766621" cy="12920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5" descr="C:\Users\Lenka\AppData\Local\Microsoft\Windows\Temporary Internet Files\Content.IE5\L4VC9WNH\MC900441786[1]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7" y="260648"/>
            <a:ext cx="1134439" cy="11344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C:\Users\Lenka\AppData\Local\Microsoft\Windows\Temporary Internet Files\Content.IE5\L4VC9WNH\MC900440397[1]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91868" y="5321594"/>
            <a:ext cx="1397501" cy="13975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9" name="Picture 7" descr="C:\Users\Lenka\AppData\Local\Microsoft\Windows\Temporary Internet Files\Content.IE5\77LKQ4IZ\MC900437755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7298" y="2135499"/>
            <a:ext cx="919187" cy="12633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907641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s </a:t>
            </a:r>
            <a:r>
              <a:rPr lang="cs-CZ" b="1" dirty="0" err="1" smtClean="0"/>
              <a:t>Bier</a:t>
            </a:r>
            <a:endParaRPr lang="cs-CZ" b="1" dirty="0"/>
          </a:p>
        </p:txBody>
      </p:sp>
      <p:sp>
        <p:nvSpPr>
          <p:cNvPr id="3" name="TextovéPole 2"/>
          <p:cNvSpPr txBox="1"/>
          <p:nvPr/>
        </p:nvSpPr>
        <p:spPr>
          <a:xfrm>
            <a:off x="323528" y="1484783"/>
            <a:ext cx="5688632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cs-CZ" sz="3200" dirty="0" err="1" smtClean="0"/>
              <a:t>helles</a:t>
            </a:r>
            <a:r>
              <a:rPr lang="cs-CZ" sz="3200" dirty="0" smtClean="0"/>
              <a:t> </a:t>
            </a:r>
            <a:r>
              <a:rPr lang="cs-CZ" sz="3200" dirty="0" err="1" smtClean="0"/>
              <a:t>Bier</a:t>
            </a:r>
            <a:endParaRPr lang="cs-CZ" sz="3200" dirty="0" smtClean="0"/>
          </a:p>
          <a:p>
            <a:pPr>
              <a:lnSpc>
                <a:spcPct val="150000"/>
              </a:lnSpc>
            </a:pPr>
            <a:r>
              <a:rPr lang="cs-CZ" sz="3200" dirty="0" err="1"/>
              <a:t>d</a:t>
            </a:r>
            <a:r>
              <a:rPr lang="cs-CZ" sz="3200" dirty="0" err="1" smtClean="0"/>
              <a:t>unkles</a:t>
            </a:r>
            <a:r>
              <a:rPr lang="cs-CZ" sz="3200" dirty="0" smtClean="0"/>
              <a:t> </a:t>
            </a:r>
            <a:r>
              <a:rPr lang="cs-CZ" sz="3200" dirty="0" err="1" smtClean="0"/>
              <a:t>Bier</a:t>
            </a:r>
            <a:endParaRPr lang="cs-CZ" sz="3200" dirty="0" smtClean="0"/>
          </a:p>
          <a:p>
            <a:pPr>
              <a:lnSpc>
                <a:spcPct val="150000"/>
              </a:lnSpc>
            </a:pPr>
            <a:r>
              <a:rPr lang="cs-CZ" sz="3200" dirty="0" smtClean="0"/>
              <a:t>s </a:t>
            </a:r>
            <a:r>
              <a:rPr lang="cs-CZ" sz="3200" dirty="0" err="1" smtClean="0"/>
              <a:t>Flaschenbier</a:t>
            </a:r>
            <a:endParaRPr lang="cs-CZ" sz="3200" dirty="0" smtClean="0"/>
          </a:p>
          <a:p>
            <a:pPr>
              <a:lnSpc>
                <a:spcPct val="150000"/>
              </a:lnSpc>
            </a:pPr>
            <a:r>
              <a:rPr lang="cs-CZ" sz="3200" dirty="0" smtClean="0"/>
              <a:t>s </a:t>
            </a:r>
            <a:r>
              <a:rPr lang="cs-CZ" sz="3200" dirty="0" err="1" smtClean="0"/>
              <a:t>Bier</a:t>
            </a:r>
            <a:r>
              <a:rPr lang="cs-CZ" sz="3200" dirty="0" smtClean="0"/>
              <a:t> </a:t>
            </a:r>
            <a:r>
              <a:rPr lang="cs-CZ" sz="3200" dirty="0" err="1" smtClean="0"/>
              <a:t>vom</a:t>
            </a:r>
            <a:r>
              <a:rPr lang="cs-CZ" sz="3200" dirty="0" smtClean="0"/>
              <a:t> </a:t>
            </a:r>
            <a:r>
              <a:rPr lang="cs-CZ" sz="3200" dirty="0" err="1" smtClean="0"/>
              <a:t>Fass</a:t>
            </a:r>
            <a:r>
              <a:rPr lang="cs-CZ" sz="3200" dirty="0" smtClean="0"/>
              <a:t>, </a:t>
            </a:r>
            <a:r>
              <a:rPr lang="cs-CZ" sz="3200" dirty="0" err="1" smtClean="0"/>
              <a:t>Fassbier</a:t>
            </a:r>
            <a:endParaRPr lang="cs-CZ" sz="3200" dirty="0" smtClean="0"/>
          </a:p>
          <a:p>
            <a:pPr>
              <a:lnSpc>
                <a:spcPct val="150000"/>
              </a:lnSpc>
            </a:pPr>
            <a:r>
              <a:rPr lang="cs-CZ" sz="3200" dirty="0" smtClean="0"/>
              <a:t>s 12-grädige (</a:t>
            </a:r>
            <a:r>
              <a:rPr lang="cs-CZ" sz="3200" dirty="0" err="1" smtClean="0"/>
              <a:t>prozentige</a:t>
            </a:r>
            <a:r>
              <a:rPr lang="cs-CZ" sz="3200" dirty="0" smtClean="0"/>
              <a:t>) </a:t>
            </a:r>
            <a:r>
              <a:rPr lang="cs-CZ" sz="3200" dirty="0" err="1" smtClean="0"/>
              <a:t>Bier</a:t>
            </a:r>
            <a:endParaRPr lang="cs-CZ" sz="3200" dirty="0" smtClean="0"/>
          </a:p>
          <a:p>
            <a:pPr>
              <a:lnSpc>
                <a:spcPct val="150000"/>
              </a:lnSpc>
            </a:pPr>
            <a:r>
              <a:rPr lang="cs-CZ" sz="3200" dirty="0" smtClean="0"/>
              <a:t>s </a:t>
            </a:r>
            <a:r>
              <a:rPr lang="cs-CZ" sz="3200" dirty="0" err="1" smtClean="0"/>
              <a:t>Lagerbier</a:t>
            </a:r>
            <a:endParaRPr lang="cs-CZ" sz="32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6012160" y="1484783"/>
            <a:ext cx="2901427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cs-CZ" sz="3200" i="1" dirty="0" smtClean="0"/>
              <a:t>světlé</a:t>
            </a:r>
          </a:p>
          <a:p>
            <a:pPr>
              <a:lnSpc>
                <a:spcPct val="150000"/>
              </a:lnSpc>
            </a:pPr>
            <a:r>
              <a:rPr lang="cs-CZ" sz="3200" i="1" dirty="0" smtClean="0"/>
              <a:t>tmavé</a:t>
            </a:r>
          </a:p>
          <a:p>
            <a:pPr>
              <a:lnSpc>
                <a:spcPct val="150000"/>
              </a:lnSpc>
            </a:pPr>
            <a:r>
              <a:rPr lang="cs-CZ" sz="3200" i="1" dirty="0" smtClean="0"/>
              <a:t>lahvové</a:t>
            </a:r>
          </a:p>
          <a:p>
            <a:pPr>
              <a:lnSpc>
                <a:spcPct val="150000"/>
              </a:lnSpc>
            </a:pPr>
            <a:r>
              <a:rPr lang="cs-CZ" sz="3200" i="1" dirty="0" smtClean="0"/>
              <a:t>sudové</a:t>
            </a:r>
          </a:p>
          <a:p>
            <a:pPr>
              <a:lnSpc>
                <a:spcPct val="150000"/>
              </a:lnSpc>
            </a:pPr>
            <a:r>
              <a:rPr lang="cs-CZ" sz="3200" i="1" dirty="0" smtClean="0"/>
              <a:t>12-ti stupňové</a:t>
            </a:r>
          </a:p>
          <a:p>
            <a:pPr>
              <a:lnSpc>
                <a:spcPct val="150000"/>
              </a:lnSpc>
            </a:pPr>
            <a:r>
              <a:rPr lang="cs-CZ" sz="3200" i="1" dirty="0" smtClean="0"/>
              <a:t>ležák</a:t>
            </a:r>
          </a:p>
        </p:txBody>
      </p:sp>
      <p:pic>
        <p:nvPicPr>
          <p:cNvPr id="1026" name="Picture 2" descr="C:\Users\Lenka\AppData\Local\Microsoft\Windows\Temporary Internet Files\Content.IE5\34XKPFTY\MC900441795[1]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28384" y="5217009"/>
            <a:ext cx="1584176" cy="15841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Lenka\AppData\Local\Microsoft\Windows\Temporary Internet Files\Content.IE5\XJQBL7J3\MC900441786[1]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7205" y="1700808"/>
            <a:ext cx="2235696" cy="22356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Lenka\AppData\Local\Microsoft\Windows\Temporary Internet Files\Content.IE5\YF178EVK\MC900432189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7904" y="1916831"/>
            <a:ext cx="1559653" cy="15300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Lenka\AppData\Local\Microsoft\Windows\Temporary Internet Files\Content.IE5\WGHBFR7D\MC900379501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56520" y="188640"/>
            <a:ext cx="1257067" cy="12839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Lenka\AppData\Local\Microsoft\Windows\Temporary Internet Files\Content.IE5\34XKPFTY\MC900355183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88640"/>
            <a:ext cx="1130881" cy="11308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4193727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err="1" smtClean="0"/>
              <a:t>Alkoholfreie</a:t>
            </a:r>
            <a:r>
              <a:rPr lang="cs-CZ" b="1" dirty="0" smtClean="0"/>
              <a:t> </a:t>
            </a:r>
            <a:r>
              <a:rPr lang="cs-CZ" b="1" dirty="0" err="1"/>
              <a:t>Getränke</a:t>
            </a:r>
            <a:endParaRPr lang="cs-CZ" b="1" dirty="0"/>
          </a:p>
        </p:txBody>
      </p:sp>
      <p:sp>
        <p:nvSpPr>
          <p:cNvPr id="3" name="TextovéPole 2"/>
          <p:cNvSpPr txBox="1"/>
          <p:nvPr/>
        </p:nvSpPr>
        <p:spPr>
          <a:xfrm>
            <a:off x="395536" y="1865038"/>
            <a:ext cx="3096344" cy="43088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e </a:t>
            </a:r>
            <a:r>
              <a:rPr lang="cs-CZ" sz="3200" dirty="0" err="1" smtClean="0"/>
              <a:t>Limonade</a:t>
            </a:r>
            <a:endParaRPr lang="cs-CZ" sz="3200" dirty="0" smtClean="0"/>
          </a:p>
          <a:p>
            <a:r>
              <a:rPr lang="cs-CZ" sz="3200" dirty="0" smtClean="0"/>
              <a:t>s </a:t>
            </a:r>
            <a:r>
              <a:rPr lang="cs-CZ" sz="3200" dirty="0" err="1" smtClean="0"/>
              <a:t>Mineralwasser</a:t>
            </a:r>
            <a:endParaRPr lang="cs-CZ" sz="3200" dirty="0" smtClean="0"/>
          </a:p>
          <a:p>
            <a:r>
              <a:rPr lang="cs-CZ" sz="3200" dirty="0" smtClean="0"/>
              <a:t>r </a:t>
            </a:r>
            <a:r>
              <a:rPr lang="cs-CZ" sz="3200" dirty="0" err="1" smtClean="0"/>
              <a:t>Apfelmost</a:t>
            </a:r>
            <a:endParaRPr lang="cs-CZ" sz="3200" dirty="0" smtClean="0"/>
          </a:p>
          <a:p>
            <a:r>
              <a:rPr lang="cs-CZ" sz="3200" dirty="0" smtClean="0"/>
              <a:t>s </a:t>
            </a:r>
            <a:r>
              <a:rPr lang="cs-CZ" sz="3200" dirty="0" err="1" smtClean="0"/>
              <a:t>Sodawasser</a:t>
            </a:r>
            <a:endParaRPr lang="cs-CZ" sz="3200" dirty="0" smtClean="0"/>
          </a:p>
          <a:p>
            <a:r>
              <a:rPr lang="cs-CZ" sz="3200" dirty="0" smtClean="0"/>
              <a:t>r </a:t>
            </a:r>
            <a:r>
              <a:rPr lang="cs-CZ" sz="3200" dirty="0" err="1" smtClean="0"/>
              <a:t>Obstsaft</a:t>
            </a:r>
            <a:endParaRPr lang="cs-CZ" sz="3200" dirty="0" smtClean="0"/>
          </a:p>
          <a:p>
            <a:r>
              <a:rPr lang="cs-CZ" sz="3200" dirty="0" smtClean="0"/>
              <a:t>r, s </a:t>
            </a:r>
            <a:r>
              <a:rPr lang="cs-CZ" sz="3200" dirty="0" err="1" smtClean="0"/>
              <a:t>Juice</a:t>
            </a:r>
            <a:endParaRPr lang="cs-CZ" sz="3200" dirty="0" smtClean="0"/>
          </a:p>
          <a:p>
            <a:r>
              <a:rPr lang="cs-CZ" sz="3200" dirty="0" smtClean="0"/>
              <a:t>r </a:t>
            </a:r>
            <a:r>
              <a:rPr lang="cs-CZ" sz="3200" dirty="0" err="1" smtClean="0"/>
              <a:t>Fruchtsaft</a:t>
            </a:r>
            <a:endParaRPr lang="cs-CZ" sz="3200" dirty="0" smtClean="0"/>
          </a:p>
          <a:p>
            <a:r>
              <a:rPr lang="cs-CZ" sz="3200" dirty="0" smtClean="0"/>
              <a:t>e </a:t>
            </a:r>
            <a:r>
              <a:rPr lang="cs-CZ" sz="3200" dirty="0" err="1" smtClean="0"/>
              <a:t>Milch</a:t>
            </a:r>
            <a:endParaRPr lang="cs-CZ" sz="3200" dirty="0" smtClean="0"/>
          </a:p>
          <a:p>
            <a:endParaRPr lang="cs-CZ" dirty="0"/>
          </a:p>
        </p:txBody>
      </p:sp>
      <p:pic>
        <p:nvPicPr>
          <p:cNvPr id="4" name="Picture 2" descr="C:\Users\Lenka\AppData\Local\Microsoft\Windows\Temporary Internet Files\Content.IE5\H52A1MEN\MC900434769[1]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4328" y="4869160"/>
            <a:ext cx="1828572" cy="18285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5" descr="C:\Users\Lenka\AppData\Local\Microsoft\Windows\Temporary Internet Files\Content.IE5\77LKQ4IZ\MC900232682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352" y="140375"/>
            <a:ext cx="1152128" cy="17556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3" descr="C:\Users\Lenka\AppData\Local\Microsoft\Windows\Temporary Internet Files\Content.IE5\L4VC9WNH\MC900295765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19589"/>
            <a:ext cx="1440160" cy="13287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ovéPole 6"/>
          <p:cNvSpPr txBox="1"/>
          <p:nvPr/>
        </p:nvSpPr>
        <p:spPr>
          <a:xfrm>
            <a:off x="4067944" y="1896048"/>
            <a:ext cx="2880320" cy="43088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i="1" dirty="0" smtClean="0"/>
              <a:t>limonáda</a:t>
            </a:r>
          </a:p>
          <a:p>
            <a:r>
              <a:rPr lang="cs-CZ" sz="3200" i="1" dirty="0" smtClean="0"/>
              <a:t>minerální voda</a:t>
            </a:r>
          </a:p>
          <a:p>
            <a:r>
              <a:rPr lang="cs-CZ" sz="3200" i="1" dirty="0"/>
              <a:t>j</a:t>
            </a:r>
            <a:r>
              <a:rPr lang="cs-CZ" sz="3200" i="1" dirty="0" smtClean="0"/>
              <a:t>ablečný mošt</a:t>
            </a:r>
          </a:p>
          <a:p>
            <a:r>
              <a:rPr lang="cs-CZ" sz="3200" i="1" dirty="0" smtClean="0"/>
              <a:t>soda</a:t>
            </a:r>
          </a:p>
          <a:p>
            <a:r>
              <a:rPr lang="cs-CZ" sz="3200" i="1" dirty="0" smtClean="0"/>
              <a:t>šťáva</a:t>
            </a:r>
          </a:p>
          <a:p>
            <a:r>
              <a:rPr lang="cs-CZ" sz="3200" i="1" dirty="0" smtClean="0"/>
              <a:t>džus</a:t>
            </a:r>
          </a:p>
          <a:p>
            <a:r>
              <a:rPr lang="cs-CZ" sz="3200" i="1" dirty="0" smtClean="0"/>
              <a:t>ovocná šťáva</a:t>
            </a:r>
          </a:p>
          <a:p>
            <a:r>
              <a:rPr lang="cs-CZ" sz="3200" i="1" dirty="0" smtClean="0"/>
              <a:t>mléko</a:t>
            </a:r>
          </a:p>
          <a:p>
            <a:endParaRPr lang="cs-CZ" dirty="0"/>
          </a:p>
        </p:txBody>
      </p:sp>
      <p:pic>
        <p:nvPicPr>
          <p:cNvPr id="5122" name="Picture 2" descr="C:\Users\Lenka\AppData\Local\Microsoft\Windows\Temporary Internet Files\Content.IE5\H52A1MEN\MC900441752[1]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6296" y="2348880"/>
            <a:ext cx="1803648" cy="18036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953905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 smtClean="0"/>
              <a:t>Přeložte</a:t>
            </a:r>
            <a:r>
              <a:rPr lang="cs-CZ" sz="4800" b="1" dirty="0" smtClean="0"/>
              <a:t> a vyluštěte tajenku</a:t>
            </a:r>
            <a:endParaRPr lang="cs-CZ" sz="4800" b="1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556792"/>
            <a:ext cx="8784426" cy="44644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683568" y="6237312"/>
            <a:ext cx="5400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Tajenka: ______________________________________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12620634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0403" y="1460325"/>
            <a:ext cx="8639838" cy="48245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2627784" y="548680"/>
            <a:ext cx="259228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400" b="1" dirty="0" err="1" smtClean="0"/>
              <a:t>Lösung</a:t>
            </a:r>
            <a:endParaRPr lang="cs-CZ" sz="4400" b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683568" y="6237312"/>
            <a:ext cx="5400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Tajenka:  </a:t>
            </a:r>
            <a:r>
              <a:rPr lang="cs-CZ" dirty="0" err="1" smtClean="0"/>
              <a:t>Zum</a:t>
            </a:r>
            <a:r>
              <a:rPr lang="cs-CZ" dirty="0" smtClean="0"/>
              <a:t> </a:t>
            </a:r>
            <a:r>
              <a:rPr lang="cs-CZ" dirty="0" err="1" smtClean="0"/>
              <a:t>Wohl</a:t>
            </a:r>
            <a:r>
              <a:rPr lang="cs-CZ" dirty="0" smtClean="0"/>
              <a:t>!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1535925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 err="1" smtClean="0"/>
              <a:t>Antwoten</a:t>
            </a:r>
            <a:r>
              <a:rPr lang="cs-CZ" b="1" dirty="0" smtClean="0"/>
              <a:t> </a:t>
            </a:r>
            <a:r>
              <a:rPr lang="cs-CZ" b="1" dirty="0" err="1"/>
              <a:t>S</a:t>
            </a:r>
            <a:r>
              <a:rPr lang="cs-CZ" b="1" dirty="0" err="1" smtClean="0"/>
              <a:t>ie</a:t>
            </a:r>
            <a:r>
              <a:rPr lang="cs-CZ" b="1" dirty="0" smtClean="0"/>
              <a:t> </a:t>
            </a:r>
            <a:r>
              <a:rPr lang="cs-CZ" b="1" dirty="0" err="1" smtClean="0"/>
              <a:t>auf</a:t>
            </a:r>
            <a:r>
              <a:rPr lang="cs-CZ" b="1" dirty="0" smtClean="0"/>
              <a:t> </a:t>
            </a:r>
            <a:r>
              <a:rPr lang="cs-CZ" b="1" dirty="0" err="1" smtClean="0"/>
              <a:t>folgende</a:t>
            </a:r>
            <a:r>
              <a:rPr lang="cs-CZ" b="1" dirty="0" smtClean="0"/>
              <a:t> </a:t>
            </a:r>
            <a:r>
              <a:rPr lang="cs-CZ" b="1" dirty="0" err="1" smtClean="0"/>
              <a:t>Fragen</a:t>
            </a:r>
            <a:r>
              <a:rPr lang="cs-CZ" b="1" dirty="0" smtClean="0"/>
              <a:t/>
            </a:r>
            <a:br>
              <a:rPr lang="cs-CZ" b="1" dirty="0" smtClean="0"/>
            </a:br>
            <a:r>
              <a:rPr lang="cs-CZ" sz="3600" i="1" dirty="0" smtClean="0"/>
              <a:t>(odpovězte na otázky)</a:t>
            </a:r>
            <a:endParaRPr lang="cs-CZ" sz="3600" i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AutoNum type="arabicParenR"/>
            </a:pPr>
            <a:r>
              <a:rPr lang="cs-CZ" dirty="0" err="1" smtClean="0"/>
              <a:t>Was</a:t>
            </a:r>
            <a:r>
              <a:rPr lang="cs-CZ" dirty="0" smtClean="0"/>
              <a:t> </a:t>
            </a:r>
            <a:r>
              <a:rPr lang="cs-CZ" dirty="0" err="1" smtClean="0"/>
              <a:t>trinkt</a:t>
            </a:r>
            <a:r>
              <a:rPr lang="cs-CZ" dirty="0" smtClean="0"/>
              <a:t> man </a:t>
            </a:r>
            <a:r>
              <a:rPr lang="cs-CZ" dirty="0" err="1" smtClean="0"/>
              <a:t>zum</a:t>
            </a:r>
            <a:r>
              <a:rPr lang="cs-CZ" dirty="0" smtClean="0"/>
              <a:t> </a:t>
            </a:r>
            <a:r>
              <a:rPr lang="cs-CZ" dirty="0" err="1" smtClean="0"/>
              <a:t>Frühstück</a:t>
            </a:r>
            <a:r>
              <a:rPr lang="cs-CZ" dirty="0" smtClean="0"/>
              <a:t>?</a:t>
            </a:r>
          </a:p>
          <a:p>
            <a:pPr marL="0" indent="0">
              <a:buNone/>
            </a:pPr>
            <a:r>
              <a:rPr lang="cs-CZ" dirty="0" smtClean="0"/>
              <a:t>_____________________________________</a:t>
            </a:r>
          </a:p>
          <a:p>
            <a:pPr marL="0" indent="0">
              <a:buNone/>
            </a:pPr>
            <a:endParaRPr lang="cs-CZ" sz="1200" dirty="0" smtClean="0"/>
          </a:p>
          <a:p>
            <a:pPr marL="0" indent="0">
              <a:buNone/>
            </a:pPr>
            <a:r>
              <a:rPr lang="cs-CZ" dirty="0" smtClean="0"/>
              <a:t>2) </a:t>
            </a:r>
            <a:r>
              <a:rPr lang="cs-CZ" dirty="0" err="1" smtClean="0"/>
              <a:t>Was</a:t>
            </a:r>
            <a:r>
              <a:rPr lang="cs-CZ" dirty="0" smtClean="0"/>
              <a:t> </a:t>
            </a:r>
            <a:r>
              <a:rPr lang="cs-CZ" dirty="0" err="1" smtClean="0"/>
              <a:t>trinkt</a:t>
            </a:r>
            <a:r>
              <a:rPr lang="cs-CZ" dirty="0" smtClean="0"/>
              <a:t> man </a:t>
            </a:r>
            <a:r>
              <a:rPr lang="cs-CZ" dirty="0" err="1" smtClean="0"/>
              <a:t>auf</a:t>
            </a:r>
            <a:r>
              <a:rPr lang="cs-CZ" dirty="0" smtClean="0"/>
              <a:t> der Party?</a:t>
            </a:r>
          </a:p>
          <a:p>
            <a:pPr marL="0" indent="0">
              <a:buNone/>
            </a:pPr>
            <a:r>
              <a:rPr lang="cs-CZ" dirty="0" smtClean="0"/>
              <a:t>______________________________________</a:t>
            </a:r>
          </a:p>
          <a:p>
            <a:pPr marL="0" indent="0">
              <a:buNone/>
            </a:pPr>
            <a:endParaRPr lang="cs-CZ" sz="1200" dirty="0" smtClean="0"/>
          </a:p>
          <a:p>
            <a:pPr marL="0" indent="0">
              <a:buNone/>
            </a:pPr>
            <a:r>
              <a:rPr lang="cs-CZ" dirty="0" smtClean="0"/>
              <a:t>3) </a:t>
            </a:r>
            <a:r>
              <a:rPr lang="cs-CZ" dirty="0" err="1" smtClean="0"/>
              <a:t>Was</a:t>
            </a:r>
            <a:r>
              <a:rPr lang="cs-CZ" dirty="0" smtClean="0"/>
              <a:t> </a:t>
            </a:r>
            <a:r>
              <a:rPr lang="cs-CZ" dirty="0" err="1" smtClean="0"/>
              <a:t>trinkt</a:t>
            </a:r>
            <a:r>
              <a:rPr lang="cs-CZ" dirty="0" smtClean="0"/>
              <a:t> man, </a:t>
            </a:r>
            <a:r>
              <a:rPr lang="cs-CZ" dirty="0" err="1" smtClean="0"/>
              <a:t>wenn</a:t>
            </a:r>
            <a:r>
              <a:rPr lang="cs-CZ" dirty="0" smtClean="0"/>
              <a:t> </a:t>
            </a:r>
            <a:r>
              <a:rPr lang="cs-CZ" dirty="0" err="1" smtClean="0"/>
              <a:t>er</a:t>
            </a:r>
            <a:r>
              <a:rPr lang="cs-CZ" dirty="0" smtClean="0"/>
              <a:t> </a:t>
            </a:r>
            <a:r>
              <a:rPr lang="cs-CZ" dirty="0" err="1" smtClean="0"/>
              <a:t>krank</a:t>
            </a:r>
            <a:r>
              <a:rPr lang="cs-CZ" dirty="0" smtClean="0"/>
              <a:t> </a:t>
            </a:r>
            <a:r>
              <a:rPr lang="cs-CZ" dirty="0" err="1" smtClean="0"/>
              <a:t>ist</a:t>
            </a:r>
            <a:r>
              <a:rPr lang="cs-CZ" dirty="0" smtClean="0"/>
              <a:t>?</a:t>
            </a:r>
          </a:p>
          <a:p>
            <a:pPr marL="0" indent="0">
              <a:buNone/>
            </a:pPr>
            <a:r>
              <a:rPr lang="cs-CZ" dirty="0" smtClean="0"/>
              <a:t>______________________________________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6547403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err="1"/>
              <a:t>Mögliche</a:t>
            </a:r>
            <a:r>
              <a:rPr lang="cs-CZ" b="1" dirty="0"/>
              <a:t> </a:t>
            </a:r>
            <a:r>
              <a:rPr lang="cs-CZ" b="1" dirty="0" err="1"/>
              <a:t>Varianten</a:t>
            </a:r>
            <a:endParaRPr lang="cs-CZ" dirty="0"/>
          </a:p>
        </p:txBody>
      </p:sp>
      <p:sp>
        <p:nvSpPr>
          <p:cNvPr id="3" name="Zástupný symbol pro obsah 2"/>
          <p:cNvSpPr txBox="1">
            <a:spLocks/>
          </p:cNvSpPr>
          <p:nvPr/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14350" indent="-514350">
              <a:buFont typeface="Arial" pitchFamily="34" charset="0"/>
              <a:buAutoNum type="arabicParenR"/>
            </a:pPr>
            <a:r>
              <a:rPr lang="cs-CZ" dirty="0" err="1" smtClean="0"/>
              <a:t>Was</a:t>
            </a:r>
            <a:r>
              <a:rPr lang="cs-CZ" dirty="0" smtClean="0"/>
              <a:t> </a:t>
            </a:r>
            <a:r>
              <a:rPr lang="cs-CZ" dirty="0" err="1" smtClean="0"/>
              <a:t>trinkt</a:t>
            </a:r>
            <a:r>
              <a:rPr lang="cs-CZ" dirty="0" smtClean="0"/>
              <a:t> man </a:t>
            </a:r>
            <a:r>
              <a:rPr lang="cs-CZ" dirty="0" err="1" smtClean="0"/>
              <a:t>zum</a:t>
            </a:r>
            <a:r>
              <a:rPr lang="cs-CZ" dirty="0" smtClean="0"/>
              <a:t> </a:t>
            </a:r>
            <a:r>
              <a:rPr lang="cs-CZ" dirty="0" err="1" smtClean="0"/>
              <a:t>Frühstück</a:t>
            </a:r>
            <a:r>
              <a:rPr lang="cs-CZ" dirty="0" smtClean="0"/>
              <a:t>?</a:t>
            </a:r>
          </a:p>
          <a:p>
            <a:pPr marL="0" indent="0">
              <a:buNone/>
            </a:pPr>
            <a:r>
              <a:rPr lang="cs-CZ" i="1" dirty="0">
                <a:latin typeface="Agency FB" pitchFamily="34" charset="0"/>
              </a:rPr>
              <a:t> </a:t>
            </a:r>
            <a:r>
              <a:rPr lang="cs-CZ" i="1" dirty="0" smtClean="0">
                <a:latin typeface="Agency FB" pitchFamily="34" charset="0"/>
              </a:rPr>
              <a:t>     </a:t>
            </a:r>
            <a:r>
              <a:rPr lang="cs-CZ" i="1" dirty="0" err="1" smtClean="0">
                <a:solidFill>
                  <a:srgbClr val="FF0000"/>
                </a:solidFill>
                <a:latin typeface="Agency FB" pitchFamily="34" charset="0"/>
              </a:rPr>
              <a:t>Tee</a:t>
            </a:r>
            <a:r>
              <a:rPr lang="cs-CZ" i="1" dirty="0" smtClean="0">
                <a:solidFill>
                  <a:srgbClr val="FF0000"/>
                </a:solidFill>
                <a:latin typeface="Agency FB" pitchFamily="34" charset="0"/>
              </a:rPr>
              <a:t>, </a:t>
            </a:r>
            <a:r>
              <a:rPr lang="cs-CZ" i="1" dirty="0" err="1" smtClean="0">
                <a:solidFill>
                  <a:srgbClr val="FF0000"/>
                </a:solidFill>
                <a:latin typeface="Agency FB" pitchFamily="34" charset="0"/>
              </a:rPr>
              <a:t>Kaffe</a:t>
            </a:r>
            <a:r>
              <a:rPr lang="cs-CZ" i="1" dirty="0" smtClean="0">
                <a:solidFill>
                  <a:srgbClr val="FF0000"/>
                </a:solidFill>
                <a:latin typeface="Agency FB" pitchFamily="34" charset="0"/>
              </a:rPr>
              <a:t>, Kakao, </a:t>
            </a:r>
            <a:r>
              <a:rPr lang="cs-CZ" i="1" dirty="0" err="1" smtClean="0">
                <a:solidFill>
                  <a:srgbClr val="FF0000"/>
                </a:solidFill>
                <a:latin typeface="Agency FB" pitchFamily="34" charset="0"/>
              </a:rPr>
              <a:t>Fruchtsaft</a:t>
            </a:r>
            <a:r>
              <a:rPr lang="cs-CZ" i="1" dirty="0" smtClean="0">
                <a:solidFill>
                  <a:srgbClr val="FF0000"/>
                </a:solidFill>
                <a:latin typeface="Agency FB" pitchFamily="34" charset="0"/>
              </a:rPr>
              <a:t>, </a:t>
            </a:r>
            <a:r>
              <a:rPr lang="cs-CZ" i="1" dirty="0" err="1" smtClean="0">
                <a:solidFill>
                  <a:srgbClr val="FF0000"/>
                </a:solidFill>
                <a:latin typeface="Agency FB" pitchFamily="34" charset="0"/>
              </a:rPr>
              <a:t>Milch</a:t>
            </a:r>
            <a:endParaRPr lang="cs-CZ" i="1" dirty="0" smtClean="0">
              <a:solidFill>
                <a:srgbClr val="FF0000"/>
              </a:solidFill>
              <a:latin typeface="Agency FB" pitchFamily="34" charset="0"/>
            </a:endParaRPr>
          </a:p>
          <a:p>
            <a:pPr marL="0" indent="0">
              <a:buNone/>
            </a:pPr>
            <a:endParaRPr lang="cs-CZ" sz="1200" i="1" dirty="0">
              <a:solidFill>
                <a:srgbClr val="FF0000"/>
              </a:solidFill>
              <a:latin typeface="Agency FB" pitchFamily="34" charset="0"/>
            </a:endParaRPr>
          </a:p>
          <a:p>
            <a:pPr marL="0" indent="0">
              <a:buFont typeface="Arial" pitchFamily="34" charset="0"/>
              <a:buNone/>
            </a:pPr>
            <a:r>
              <a:rPr lang="cs-CZ" dirty="0" smtClean="0"/>
              <a:t>2) </a:t>
            </a:r>
            <a:r>
              <a:rPr lang="cs-CZ" dirty="0" err="1" smtClean="0"/>
              <a:t>Was</a:t>
            </a:r>
            <a:r>
              <a:rPr lang="cs-CZ" dirty="0" smtClean="0"/>
              <a:t> </a:t>
            </a:r>
            <a:r>
              <a:rPr lang="cs-CZ" dirty="0" err="1" smtClean="0"/>
              <a:t>trinkt</a:t>
            </a:r>
            <a:r>
              <a:rPr lang="cs-CZ" dirty="0" smtClean="0"/>
              <a:t> man </a:t>
            </a:r>
            <a:r>
              <a:rPr lang="cs-CZ" dirty="0" err="1" smtClean="0"/>
              <a:t>auf</a:t>
            </a:r>
            <a:r>
              <a:rPr lang="cs-CZ" dirty="0" smtClean="0"/>
              <a:t> der Party?</a:t>
            </a:r>
          </a:p>
          <a:p>
            <a:pPr marL="0" indent="0">
              <a:buNone/>
            </a:pPr>
            <a:r>
              <a:rPr lang="cs-CZ" dirty="0" smtClean="0"/>
              <a:t>     </a:t>
            </a:r>
            <a:r>
              <a:rPr lang="cs-CZ" i="1" dirty="0" err="1" smtClean="0">
                <a:solidFill>
                  <a:srgbClr val="FF0000"/>
                </a:solidFill>
                <a:latin typeface="Agency FB" pitchFamily="34" charset="0"/>
              </a:rPr>
              <a:t>Bier</a:t>
            </a:r>
            <a:r>
              <a:rPr lang="cs-CZ" i="1" dirty="0" smtClean="0">
                <a:solidFill>
                  <a:srgbClr val="FF0000"/>
                </a:solidFill>
                <a:latin typeface="Agency FB" pitchFamily="34" charset="0"/>
              </a:rPr>
              <a:t>, </a:t>
            </a:r>
            <a:r>
              <a:rPr lang="cs-CZ" i="1" dirty="0" err="1" smtClean="0">
                <a:solidFill>
                  <a:srgbClr val="FF0000"/>
                </a:solidFill>
                <a:latin typeface="Agency FB" pitchFamily="34" charset="0"/>
              </a:rPr>
              <a:t>Wein</a:t>
            </a:r>
            <a:r>
              <a:rPr lang="cs-CZ" i="1" dirty="0" smtClean="0">
                <a:solidFill>
                  <a:srgbClr val="FF0000"/>
                </a:solidFill>
                <a:latin typeface="Agency FB" pitchFamily="34" charset="0"/>
              </a:rPr>
              <a:t>, </a:t>
            </a:r>
            <a:r>
              <a:rPr lang="cs-CZ" i="1" dirty="0" err="1" smtClean="0">
                <a:solidFill>
                  <a:srgbClr val="FF0000"/>
                </a:solidFill>
                <a:latin typeface="Agency FB" pitchFamily="34" charset="0"/>
              </a:rPr>
              <a:t>Schnaps</a:t>
            </a:r>
            <a:r>
              <a:rPr lang="cs-CZ" i="1" dirty="0" smtClean="0">
                <a:solidFill>
                  <a:srgbClr val="FF0000"/>
                </a:solidFill>
                <a:latin typeface="Agency FB" pitchFamily="34" charset="0"/>
              </a:rPr>
              <a:t>, </a:t>
            </a:r>
            <a:r>
              <a:rPr lang="cs-CZ" i="1" dirty="0" err="1" smtClean="0">
                <a:solidFill>
                  <a:srgbClr val="FF0000"/>
                </a:solidFill>
                <a:latin typeface="Agency FB" pitchFamily="34" charset="0"/>
              </a:rPr>
              <a:t>Champagner</a:t>
            </a:r>
            <a:r>
              <a:rPr lang="cs-CZ" i="1" dirty="0" smtClean="0">
                <a:solidFill>
                  <a:srgbClr val="FF0000"/>
                </a:solidFill>
                <a:latin typeface="Agency FB" pitchFamily="34" charset="0"/>
              </a:rPr>
              <a:t>, Cocktail</a:t>
            </a:r>
          </a:p>
          <a:p>
            <a:pPr marL="0" indent="0">
              <a:buNone/>
            </a:pPr>
            <a:endParaRPr lang="cs-CZ" sz="1200" i="1" dirty="0" smtClean="0">
              <a:solidFill>
                <a:srgbClr val="FF0000"/>
              </a:solidFill>
              <a:latin typeface="Agency FB" pitchFamily="34" charset="0"/>
            </a:endParaRPr>
          </a:p>
          <a:p>
            <a:pPr marL="0" indent="0">
              <a:buFont typeface="Arial" pitchFamily="34" charset="0"/>
              <a:buNone/>
            </a:pPr>
            <a:r>
              <a:rPr lang="cs-CZ" dirty="0" smtClean="0"/>
              <a:t>3) </a:t>
            </a:r>
            <a:r>
              <a:rPr lang="cs-CZ" dirty="0" err="1" smtClean="0"/>
              <a:t>Was</a:t>
            </a:r>
            <a:r>
              <a:rPr lang="cs-CZ" dirty="0" smtClean="0"/>
              <a:t> </a:t>
            </a:r>
            <a:r>
              <a:rPr lang="cs-CZ" dirty="0" err="1" smtClean="0"/>
              <a:t>trinkt</a:t>
            </a:r>
            <a:r>
              <a:rPr lang="cs-CZ" dirty="0" smtClean="0"/>
              <a:t> man, </a:t>
            </a:r>
            <a:r>
              <a:rPr lang="cs-CZ" dirty="0" err="1" smtClean="0"/>
              <a:t>wenn</a:t>
            </a:r>
            <a:r>
              <a:rPr lang="cs-CZ" dirty="0" smtClean="0"/>
              <a:t> </a:t>
            </a:r>
            <a:r>
              <a:rPr lang="cs-CZ" dirty="0" err="1" smtClean="0"/>
              <a:t>er</a:t>
            </a:r>
            <a:r>
              <a:rPr lang="cs-CZ" dirty="0" smtClean="0"/>
              <a:t> </a:t>
            </a:r>
            <a:r>
              <a:rPr lang="cs-CZ" dirty="0" err="1" smtClean="0"/>
              <a:t>krank</a:t>
            </a:r>
            <a:r>
              <a:rPr lang="cs-CZ" dirty="0" smtClean="0"/>
              <a:t> </a:t>
            </a:r>
            <a:r>
              <a:rPr lang="cs-CZ" dirty="0" err="1" smtClean="0"/>
              <a:t>ist</a:t>
            </a:r>
            <a:r>
              <a:rPr lang="cs-CZ" dirty="0" smtClean="0"/>
              <a:t>?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</a:t>
            </a:r>
            <a:r>
              <a:rPr lang="cs-CZ" i="1" dirty="0" err="1" smtClean="0">
                <a:solidFill>
                  <a:srgbClr val="FF0000"/>
                </a:solidFill>
                <a:latin typeface="Agency FB" pitchFamily="34" charset="0"/>
              </a:rPr>
              <a:t>Kräutertee</a:t>
            </a:r>
            <a:r>
              <a:rPr lang="cs-CZ" i="1" dirty="0" smtClean="0">
                <a:solidFill>
                  <a:srgbClr val="FF0000"/>
                </a:solidFill>
                <a:latin typeface="Agency FB" pitchFamily="34" charset="0"/>
              </a:rPr>
              <a:t>, </a:t>
            </a:r>
            <a:r>
              <a:rPr lang="cs-CZ" i="1" dirty="0" err="1" smtClean="0">
                <a:solidFill>
                  <a:srgbClr val="FF0000"/>
                </a:solidFill>
                <a:latin typeface="Agency FB" pitchFamily="34" charset="0"/>
              </a:rPr>
              <a:t>Mineralwasser</a:t>
            </a:r>
            <a:r>
              <a:rPr lang="cs-CZ" i="1" dirty="0" smtClean="0">
                <a:solidFill>
                  <a:srgbClr val="FF0000"/>
                </a:solidFill>
                <a:latin typeface="Agency FB" pitchFamily="34" charset="0"/>
              </a:rPr>
              <a:t>, </a:t>
            </a:r>
          </a:p>
          <a:p>
            <a:pPr marL="0" indent="0">
              <a:buFont typeface="Arial" pitchFamily="34" charset="0"/>
              <a:buNone/>
            </a:pPr>
            <a:r>
              <a:rPr lang="cs-CZ" dirty="0"/>
              <a:t> </a:t>
            </a:r>
            <a:r>
              <a:rPr lang="cs-CZ" dirty="0" smtClean="0"/>
              <a:t>    </a:t>
            </a:r>
          </a:p>
        </p:txBody>
      </p:sp>
    </p:spTree>
    <p:extLst>
      <p:ext uri="{BB962C8B-B14F-4D97-AF65-F5344CB8AC3E}">
        <p14:creationId xmlns:p14="http://schemas.microsoft.com/office/powerpoint/2010/main" val="419997517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195</TotalTime>
  <Words>381</Words>
  <Application>Microsoft Office PowerPoint</Application>
  <PresentationFormat>Předvádění na obrazovce (4:3)</PresentationFormat>
  <Paragraphs>104</Paragraphs>
  <Slides>12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Motiv systému Office</vt:lpstr>
      <vt:lpstr>Prezentace aplikace PowerPoint</vt:lpstr>
      <vt:lpstr>Prezentace aplikace PowerPoint</vt:lpstr>
      <vt:lpstr>GETRÄNKE</vt:lpstr>
      <vt:lpstr>Rozdělení nápojů</vt:lpstr>
      <vt:lpstr>Warme Getränke</vt:lpstr>
      <vt:lpstr>Alkoholische Getränke</vt:lpstr>
      <vt:lpstr>s Bier</vt:lpstr>
      <vt:lpstr>Alkoholfreie Getränke</vt:lpstr>
      <vt:lpstr>Přeložte a vyluštěte tajenku</vt:lpstr>
      <vt:lpstr>Prezentace aplikace PowerPoint</vt:lpstr>
      <vt:lpstr>Antwoten Sie auf folgende Fragen (odpovězte na otázky)</vt:lpstr>
      <vt:lpstr>Mögliche Varianten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Lenka</dc:creator>
  <cp:lastModifiedBy>Lenka</cp:lastModifiedBy>
  <cp:revision>43</cp:revision>
  <dcterms:created xsi:type="dcterms:W3CDTF">2013-07-26T17:17:53Z</dcterms:created>
  <dcterms:modified xsi:type="dcterms:W3CDTF">2013-12-02T18:33:36Z</dcterms:modified>
</cp:coreProperties>
</file>