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56" r:id="rId4"/>
    <p:sldId id="270" r:id="rId5"/>
    <p:sldId id="273" r:id="rId6"/>
    <p:sldId id="275" r:id="rId7"/>
    <p:sldId id="276" r:id="rId8"/>
    <p:sldId id="277" r:id="rId9"/>
    <p:sldId id="271" r:id="rId10"/>
    <p:sldId id="272" r:id="rId11"/>
    <p:sldId id="280" r:id="rId12"/>
    <p:sldId id="281" r:id="rId13"/>
    <p:sldId id="2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979" y="1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639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594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963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74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391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543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864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049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32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521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324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34664-39DC-45D7-93B7-4B0F8256FF26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BAB30-C2FC-4C1A-94B1-DD9A7C3BEF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585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uznik.cz/ingredience/veprove-maso/" TargetMode="External"/><Relationship Id="rId7" Type="http://schemas.openxmlformats.org/officeDocument/2006/relationships/hyperlink" Target="http://www.eastwoodstorage.co.uk/groceries-6/" TargetMode="External"/><Relationship Id="rId2" Type="http://schemas.openxmlformats.org/officeDocument/2006/relationships/hyperlink" Target="http://www.vitalia.cz/clanky/druhy-hovezi-maso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eceptnazdravi.cz/recepty/teleci-gratinovany-platek-s-bramborovou-michanici/" TargetMode="External"/><Relationship Id="rId5" Type="http://schemas.openxmlformats.org/officeDocument/2006/relationships/hyperlink" Target="http://suroviny-polotovary.hyperinzerce.cz/stada-chovy/inzerat/4194449-kralici-maso-nabidka-ostrava-mesto/#.UlVvtxDiuZQ" TargetMode="External"/><Relationship Id="rId4" Type="http://schemas.openxmlformats.org/officeDocument/2006/relationships/hyperlink" Target="http://zpravy.tiscali.cz/kureci-maso-z-polska-limit-pro-antibiotika-byl-prekrocen-trojnasobne-21557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404813"/>
            <a:ext cx="6008688" cy="1470025"/>
          </a:xfrm>
          <a:solidFill>
            <a:srgbClr val="FFFFFF"/>
          </a:solidFill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2060575"/>
            <a:ext cx="6400800" cy="1873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STŘEDNÍ ODBORNÁ ŠKOLA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A STŘEDNÍ ODBORNÉ UČILIŠTĚ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MĚSTEC KRÁLOVÉ</a:t>
            </a:r>
            <a:br>
              <a:rPr lang="cs-CZ" sz="2800" dirty="0" smtClean="0">
                <a:solidFill>
                  <a:schemeClr val="tx1"/>
                </a:solidFill>
              </a:rPr>
            </a:b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 descr="logo_plnobarevne_pozitivni_propagacni_predmet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767" y="4005064"/>
            <a:ext cx="5224463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43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type="body" idx="4294967295"/>
          </p:nvPr>
        </p:nvSpPr>
        <p:spPr>
          <a:xfrm>
            <a:off x="395536" y="1628800"/>
            <a:ext cx="8229600" cy="5089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sz="1800" b="1" dirty="0" smtClean="0"/>
              <a:t>Název projektu : </a:t>
            </a:r>
            <a:r>
              <a:rPr lang="cs-CZ" sz="1800" dirty="0" smtClean="0"/>
              <a:t>Rozvoj ICT ve výuce na střední škole</a:t>
            </a:r>
          </a:p>
          <a:p>
            <a:pPr>
              <a:buFontTx/>
              <a:buNone/>
            </a:pPr>
            <a:r>
              <a:rPr lang="cs-CZ" sz="1800" b="1" dirty="0" smtClean="0"/>
              <a:t>Registrační </a:t>
            </a:r>
            <a:r>
              <a:rPr lang="cs-CZ" sz="1800" b="1" dirty="0"/>
              <a:t>číslo </a:t>
            </a:r>
            <a:r>
              <a:rPr lang="cs-CZ" sz="1800" b="1" dirty="0" smtClean="0"/>
              <a:t>projektu: </a:t>
            </a:r>
            <a:r>
              <a:rPr lang="cs-CZ" sz="1800" dirty="0"/>
              <a:t>č</a:t>
            </a:r>
            <a:r>
              <a:rPr lang="cs-CZ" sz="1800" dirty="0" smtClean="0"/>
              <a:t>. projektu : CZ.1.07/1.5.00/34.0921</a:t>
            </a:r>
          </a:p>
          <a:p>
            <a:pPr>
              <a:buFontTx/>
              <a:buNone/>
            </a:pPr>
            <a:r>
              <a:rPr lang="cs-CZ" sz="1800" b="1" dirty="0" smtClean="0"/>
              <a:t>Název školy:  </a:t>
            </a:r>
            <a:r>
              <a:rPr lang="cs-CZ" sz="1800" dirty="0" smtClean="0"/>
              <a:t>Střední odborná škola a Střední odborné učiliště Městec Králové,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T. G. Masaryka 4</a:t>
            </a:r>
          </a:p>
          <a:p>
            <a:pPr>
              <a:buFontTx/>
              <a:buNone/>
            </a:pPr>
            <a:r>
              <a:rPr lang="cs-CZ" sz="1800" b="1" dirty="0" smtClean="0"/>
              <a:t>Kód dumu: </a:t>
            </a:r>
            <a:r>
              <a:rPr lang="cs-CZ" sz="1800" dirty="0" smtClean="0"/>
              <a:t>VY_32_INOVACE_ NJ_129</a:t>
            </a:r>
          </a:p>
          <a:p>
            <a:pPr>
              <a:buFontTx/>
              <a:buNone/>
            </a:pPr>
            <a:r>
              <a:rPr lang="cs-CZ" sz="1800" b="1" dirty="0" smtClean="0"/>
              <a:t>Tematická oblast:  </a:t>
            </a:r>
            <a:r>
              <a:rPr lang="cs-CZ" sz="1800" dirty="0" smtClean="0"/>
              <a:t>Slovní zásoba pro obor kuchař - číšník</a:t>
            </a:r>
          </a:p>
          <a:p>
            <a:pPr>
              <a:buFontTx/>
              <a:buNone/>
            </a:pPr>
            <a:r>
              <a:rPr lang="cs-CZ" sz="1800" dirty="0" smtClean="0">
                <a:solidFill>
                  <a:srgbClr val="00B0F0"/>
                </a:solidFill>
              </a:rPr>
              <a:t>-</a:t>
            </a:r>
            <a:r>
              <a:rPr lang="cs-CZ" sz="1800" b="1" dirty="0" smtClean="0"/>
              <a:t>Předmět: </a:t>
            </a:r>
            <a:r>
              <a:rPr lang="cs-CZ" sz="1800" dirty="0" smtClean="0"/>
              <a:t>Německý jazyk</a:t>
            </a:r>
          </a:p>
          <a:p>
            <a:pPr>
              <a:buFontTx/>
              <a:buNone/>
            </a:pPr>
            <a:r>
              <a:rPr lang="cs-CZ" sz="1800" b="1" dirty="0" smtClean="0"/>
              <a:t>Ročník: </a:t>
            </a:r>
            <a:r>
              <a:rPr lang="cs-CZ" sz="1800" dirty="0"/>
              <a:t>3</a:t>
            </a:r>
            <a:r>
              <a:rPr lang="cs-CZ" sz="1800" dirty="0" smtClean="0"/>
              <a:t>. ročník </a:t>
            </a:r>
            <a:endParaRPr lang="cs-CZ" sz="1800" dirty="0" smtClean="0">
              <a:solidFill>
                <a:srgbClr val="00B0F0"/>
              </a:solidFill>
            </a:endParaRPr>
          </a:p>
          <a:p>
            <a:pPr>
              <a:buFontTx/>
              <a:buNone/>
            </a:pPr>
            <a:r>
              <a:rPr lang="cs-CZ" sz="1800" b="1" dirty="0" smtClean="0"/>
              <a:t>Datum tvorby: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/>
              <a:t>červen 2013</a:t>
            </a:r>
          </a:p>
          <a:p>
            <a:pPr>
              <a:buFontTx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Materiál slouží k procvičování a rozšíření slovní zásoby na téma: Maso,     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uzeniny</a:t>
            </a:r>
          </a:p>
          <a:p>
            <a:pPr>
              <a:buFontTx/>
              <a:buNone/>
            </a:pPr>
            <a:r>
              <a:rPr lang="cs-CZ" sz="1800" b="1" dirty="0" smtClean="0"/>
              <a:t>Metodický pokyn: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Prezentace je určena jako výklad do hodiny i jako materiál                                                                          </a:t>
            </a:r>
          </a:p>
          <a:p>
            <a:pPr>
              <a:buFontTx/>
              <a:buNone/>
            </a:pPr>
            <a:r>
              <a:rPr lang="cs-CZ" sz="18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                                 k samostudiu pracovního listu a písemné práce</a:t>
            </a:r>
            <a:endParaRPr lang="cs-CZ" sz="1800" dirty="0" smtClean="0"/>
          </a:p>
          <a:p>
            <a:endParaRPr lang="cs-CZ" sz="1800" dirty="0" smtClean="0"/>
          </a:p>
        </p:txBody>
      </p:sp>
      <p:pic>
        <p:nvPicPr>
          <p:cNvPr id="3075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88" y="96838"/>
            <a:ext cx="6843712" cy="137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681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24475"/>
            <a:ext cx="7772400" cy="1936574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FLEISCH</a:t>
            </a:r>
            <a:r>
              <a:rPr lang="cs-CZ" sz="6000" b="1" dirty="0" smtClean="0"/>
              <a:t>, WURSTWAREN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645024"/>
            <a:ext cx="6400800" cy="1752600"/>
          </a:xfrm>
        </p:spPr>
        <p:txBody>
          <a:bodyPr>
            <a:normAutofit/>
          </a:bodyPr>
          <a:lstStyle/>
          <a:p>
            <a:r>
              <a:rPr lang="cs-CZ" sz="4400" i="1" dirty="0" smtClean="0"/>
              <a:t>maso, uzeniny</a:t>
            </a:r>
            <a:endParaRPr lang="cs-CZ" sz="4400" i="1" dirty="0"/>
          </a:p>
        </p:txBody>
      </p:sp>
      <p:pic>
        <p:nvPicPr>
          <p:cNvPr id="5" name="Picture 5" descr="C:\Users\Lenka\AppData\Local\Microsoft\Windows\Temporary Internet Files\Content.IE5\OVEG5ICH\MM900223778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1890633" cy="126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Lenka\AppData\Local\Microsoft\Windows\Temporary Internet Files\Content.IE5\OVEG5ICH\MC9002904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93825"/>
            <a:ext cx="1593325" cy="163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thumb/a/ae/FoodMeat.jpg/220px-FoodMea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895676"/>
            <a:ext cx="2664296" cy="176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586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Fleisch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45208" y="1142017"/>
            <a:ext cx="22322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s </a:t>
            </a:r>
            <a:r>
              <a:rPr lang="cs-CZ" sz="2400" dirty="0" err="1" smtClean="0"/>
              <a:t>Rind</a:t>
            </a:r>
            <a:r>
              <a:rPr lang="cs-CZ" sz="2400" dirty="0" smtClean="0"/>
              <a:t>-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s </a:t>
            </a:r>
            <a:r>
              <a:rPr lang="cs-CZ" sz="2400" dirty="0" err="1" smtClean="0"/>
              <a:t>Schweine</a:t>
            </a:r>
            <a:r>
              <a:rPr lang="cs-CZ" sz="2400" dirty="0" smtClean="0"/>
              <a:t>-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s </a:t>
            </a:r>
            <a:r>
              <a:rPr lang="cs-CZ" sz="2400" dirty="0" err="1" smtClean="0"/>
              <a:t>Kalb</a:t>
            </a:r>
            <a:r>
              <a:rPr lang="cs-CZ" sz="2400" dirty="0" smtClean="0"/>
              <a:t>-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s </a:t>
            </a:r>
            <a:r>
              <a:rPr lang="cs-CZ" sz="2400" dirty="0" err="1" smtClean="0"/>
              <a:t>Geflügel</a:t>
            </a:r>
            <a:r>
              <a:rPr lang="cs-CZ" sz="2400" dirty="0" smtClean="0"/>
              <a:t>-</a:t>
            </a:r>
            <a:endParaRPr lang="cs-CZ" sz="2400" dirty="0"/>
          </a:p>
          <a:p>
            <a:pPr>
              <a:lnSpc>
                <a:spcPct val="150000"/>
              </a:lnSpc>
            </a:pPr>
            <a:r>
              <a:rPr lang="cs-CZ" sz="2400" dirty="0"/>
              <a:t>s </a:t>
            </a:r>
            <a:r>
              <a:rPr lang="cs-CZ" sz="2400" dirty="0" err="1" smtClean="0"/>
              <a:t>Kaninchen</a:t>
            </a:r>
            <a:r>
              <a:rPr lang="cs-CZ" sz="2400" dirty="0" smtClean="0"/>
              <a:t>-</a:t>
            </a:r>
            <a:endParaRPr lang="cs-CZ" sz="2400" dirty="0"/>
          </a:p>
          <a:p>
            <a:pPr>
              <a:lnSpc>
                <a:spcPct val="150000"/>
              </a:lnSpc>
            </a:pPr>
            <a:r>
              <a:rPr lang="cs-CZ" sz="2400" dirty="0"/>
              <a:t>s </a:t>
            </a:r>
            <a:r>
              <a:rPr lang="cs-CZ" sz="2400" dirty="0" err="1" smtClean="0"/>
              <a:t>Reh</a:t>
            </a:r>
            <a:r>
              <a:rPr lang="cs-CZ" sz="2400" dirty="0" smtClean="0"/>
              <a:t>-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s Lamm</a:t>
            </a:r>
            <a:r>
              <a:rPr lang="cs-CZ" sz="2400" dirty="0" smtClean="0"/>
              <a:t>-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s </a:t>
            </a:r>
            <a:r>
              <a:rPr lang="cs-CZ" sz="2400" dirty="0" err="1" smtClean="0"/>
              <a:t>Hammel</a:t>
            </a:r>
            <a:r>
              <a:rPr lang="cs-CZ" sz="2400" dirty="0" smtClean="0"/>
              <a:t>-</a:t>
            </a:r>
            <a:endParaRPr lang="cs-CZ" sz="2400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55120" y="3429000"/>
            <a:ext cx="1440160" cy="80021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/>
              <a:t>fleisch</a:t>
            </a:r>
            <a:endParaRPr lang="cs-CZ" sz="2800" b="1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1835696" y="1484784"/>
            <a:ext cx="3312368" cy="192251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2051720" y="4229219"/>
            <a:ext cx="2160240" cy="64923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stCxn id="4" idx="1"/>
          </p:cNvCxnSpPr>
          <p:nvPr/>
        </p:nvCxnSpPr>
        <p:spPr>
          <a:xfrm flipH="1" flipV="1">
            <a:off x="2627784" y="3739754"/>
            <a:ext cx="1427336" cy="8935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1763688" y="3951932"/>
            <a:ext cx="2291432" cy="34116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4" idx="2"/>
          </p:cNvCxnSpPr>
          <p:nvPr/>
        </p:nvCxnSpPr>
        <p:spPr>
          <a:xfrm flipH="1">
            <a:off x="2305956" y="4229219"/>
            <a:ext cx="2469244" cy="11439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 flipV="1">
            <a:off x="1835696" y="2564904"/>
            <a:ext cx="2376264" cy="84239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6156176" y="1166842"/>
            <a:ext cx="20882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i="1" dirty="0" smtClean="0"/>
              <a:t>hovězí maso</a:t>
            </a:r>
          </a:p>
          <a:p>
            <a:pPr>
              <a:lnSpc>
                <a:spcPct val="150000"/>
              </a:lnSpc>
            </a:pPr>
            <a:r>
              <a:rPr lang="cs-CZ" sz="2400" i="1" dirty="0" smtClean="0"/>
              <a:t>vepřové maso</a:t>
            </a:r>
          </a:p>
          <a:p>
            <a:pPr>
              <a:lnSpc>
                <a:spcPct val="150000"/>
              </a:lnSpc>
            </a:pPr>
            <a:r>
              <a:rPr lang="cs-CZ" sz="2400" i="1" dirty="0" smtClean="0"/>
              <a:t>telecí maso</a:t>
            </a:r>
          </a:p>
          <a:p>
            <a:pPr>
              <a:lnSpc>
                <a:spcPct val="150000"/>
              </a:lnSpc>
            </a:pPr>
            <a:r>
              <a:rPr lang="cs-CZ" sz="2400" i="1" dirty="0" smtClean="0"/>
              <a:t>kuřecí maso</a:t>
            </a:r>
          </a:p>
          <a:p>
            <a:pPr>
              <a:lnSpc>
                <a:spcPct val="150000"/>
              </a:lnSpc>
            </a:pPr>
            <a:r>
              <a:rPr lang="cs-CZ" sz="2400" i="1" dirty="0" smtClean="0"/>
              <a:t>králičí maso</a:t>
            </a:r>
          </a:p>
          <a:p>
            <a:pPr>
              <a:lnSpc>
                <a:spcPct val="150000"/>
              </a:lnSpc>
            </a:pPr>
            <a:r>
              <a:rPr lang="cs-CZ" sz="2400" i="1" dirty="0" smtClean="0"/>
              <a:t>srnčí maso</a:t>
            </a:r>
          </a:p>
          <a:p>
            <a:pPr>
              <a:lnSpc>
                <a:spcPct val="150000"/>
              </a:lnSpc>
            </a:pPr>
            <a:r>
              <a:rPr lang="cs-CZ" sz="2400" i="1" dirty="0" smtClean="0"/>
              <a:t>jehněčí maso</a:t>
            </a:r>
          </a:p>
          <a:p>
            <a:pPr>
              <a:lnSpc>
                <a:spcPct val="150000"/>
              </a:lnSpc>
            </a:pPr>
            <a:r>
              <a:rPr lang="cs-CZ" sz="2400" i="1" dirty="0" smtClean="0"/>
              <a:t>skopové maso</a:t>
            </a:r>
          </a:p>
        </p:txBody>
      </p:sp>
      <p:cxnSp>
        <p:nvCxnSpPr>
          <p:cNvPr id="35" name="Přímá spojnice se šipkou 34"/>
          <p:cNvCxnSpPr/>
          <p:nvPr/>
        </p:nvCxnSpPr>
        <p:spPr>
          <a:xfrm flipH="1" flipV="1">
            <a:off x="2480544" y="2119536"/>
            <a:ext cx="2163464" cy="128776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 flipV="1">
            <a:off x="2305956" y="3166120"/>
            <a:ext cx="1749164" cy="36004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001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iinfo.cz/images/52/pruvodce-hovezim-masem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35696" y="476672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/>
              <a:t>Welches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Fleisch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ist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das</a:t>
            </a:r>
            <a:r>
              <a:rPr lang="cs-CZ" sz="4000" b="1" dirty="0" smtClean="0"/>
              <a:t>?</a:t>
            </a:r>
            <a:endParaRPr lang="cs-CZ" sz="4000" b="1" dirty="0"/>
          </a:p>
        </p:txBody>
      </p:sp>
      <p:pic>
        <p:nvPicPr>
          <p:cNvPr id="4" name="Picture 8" descr="http://www.receptnazdravi.cz/wp-content/uploads/2012/05/shutterstock_65440888-610x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135" y="1824360"/>
            <a:ext cx="4726931" cy="232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35696" y="4206279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89512" y="420627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39738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ncrypted-tbn3.gstatic.com/images?q=tbn:ANd9GcR0Au5jmn3Az60F9VGWXawpuxZovFKr9l2n2IVwiDN9pfz-9Xds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541661"/>
            <a:ext cx="3870105" cy="216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data.labuznik.cz/labuznik/images/640x480/144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11" y="3501008"/>
            <a:ext cx="4181340" cy="278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lavní fotografie k inzerátu Králi&amp;ccaron;í mas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41662"/>
            <a:ext cx="3043034" cy="22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encrypted-tbn3.gstatic.com/images?q=tbn:ANd9GcTZd9mossLOFQ8pIRTQdYrDE_b2XPbVRDdRXzFJfETtI6Cna0tb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338" y="3841386"/>
            <a:ext cx="2506566" cy="217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504314" y="6055809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6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955633" y="605537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5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988096" y="2724199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3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531752" y="291618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78110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iinfo.cz/images/52/pruvodce-hovezim-masem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35696" y="476672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/>
              <a:t>Lösung</a:t>
            </a:r>
            <a:endParaRPr lang="cs-CZ" sz="4000" b="1" dirty="0"/>
          </a:p>
        </p:txBody>
      </p:sp>
      <p:pic>
        <p:nvPicPr>
          <p:cNvPr id="4" name="Picture 8" descr="http://www.receptnazdravi.cz/wp-content/uploads/2012/05/shutterstock_65440888-610x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135" y="1824360"/>
            <a:ext cx="4726931" cy="232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4206279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FF0000"/>
                </a:solidFill>
              </a:rPr>
              <a:t>Rindfleisch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420627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FF0000"/>
                </a:solidFill>
              </a:rPr>
              <a:t>Klabfleisch</a:t>
            </a:r>
            <a:endParaRPr lang="cs-CZ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792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ncrypted-tbn3.gstatic.com/images?q=tbn:ANd9GcR0Au5jmn3Az60F9VGWXawpuxZovFKr9l2n2IVwiDN9pfz-9Xds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541661"/>
            <a:ext cx="3870105" cy="216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data.labuznik.cz/labuznik/images/640x480/144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11" y="3501008"/>
            <a:ext cx="4181340" cy="278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lavní fotografie k inzerátu Králi&amp;ccaron;í mas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41662"/>
            <a:ext cx="3043034" cy="22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encrypted-tbn3.gstatic.com/images?q=tbn:ANd9GcTZd9mossLOFQ8pIRTQdYrDE_b2XPbVRDdRXzFJfETtI6Cna0tb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338" y="3841386"/>
            <a:ext cx="2506566" cy="217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790154" y="6055809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rgbClr val="FF0000"/>
                </a:solidFill>
              </a:rPr>
              <a:t>Hammelfleisch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23513" y="6055809"/>
            <a:ext cx="2328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rgbClr val="FF0000"/>
                </a:solidFill>
              </a:rPr>
              <a:t>Schweinefleisch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15616" y="2724199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rgbClr val="FF0000"/>
                </a:solidFill>
              </a:rPr>
              <a:t>Geflügelfleisch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57068" y="278239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FF0000"/>
                </a:solidFill>
              </a:rPr>
              <a:t>Kaninchenfleisch</a:t>
            </a:r>
            <a:endParaRPr lang="cs-CZ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178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 </a:t>
            </a:r>
            <a:r>
              <a:rPr lang="cs-CZ" b="1" dirty="0" err="1" smtClean="0"/>
              <a:t>Braten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17281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400" dirty="0" smtClean="0"/>
              <a:t>r </a:t>
            </a:r>
            <a:r>
              <a:rPr lang="cs-CZ" sz="2400" dirty="0" err="1" smtClean="0"/>
              <a:t>Rinder</a:t>
            </a:r>
            <a:r>
              <a:rPr lang="cs-CZ" sz="2400" dirty="0" smtClean="0"/>
              <a:t>-</a:t>
            </a:r>
          </a:p>
          <a:p>
            <a:pPr>
              <a:lnSpc>
                <a:spcPct val="200000"/>
              </a:lnSpc>
            </a:pPr>
            <a:r>
              <a:rPr lang="cs-CZ" sz="2400" dirty="0" smtClean="0"/>
              <a:t>r </a:t>
            </a:r>
            <a:r>
              <a:rPr lang="cs-CZ" sz="2400" dirty="0" err="1" smtClean="0"/>
              <a:t>Schweine</a:t>
            </a:r>
            <a:r>
              <a:rPr lang="cs-CZ" sz="2400" dirty="0" smtClean="0"/>
              <a:t>-</a:t>
            </a:r>
          </a:p>
          <a:p>
            <a:pPr>
              <a:lnSpc>
                <a:spcPct val="200000"/>
              </a:lnSpc>
            </a:pPr>
            <a:r>
              <a:rPr lang="cs-CZ" sz="2400" dirty="0" smtClean="0"/>
              <a:t>r </a:t>
            </a:r>
            <a:r>
              <a:rPr lang="cs-CZ" sz="2400" dirty="0" err="1" smtClean="0"/>
              <a:t>Kalbs</a:t>
            </a:r>
            <a:r>
              <a:rPr lang="cs-CZ" sz="2400" dirty="0" smtClean="0"/>
              <a:t>-</a:t>
            </a:r>
          </a:p>
          <a:p>
            <a:pPr>
              <a:lnSpc>
                <a:spcPct val="200000"/>
              </a:lnSpc>
            </a:pPr>
            <a:r>
              <a:rPr lang="cs-CZ" sz="2400" dirty="0" smtClean="0"/>
              <a:t>r </a:t>
            </a:r>
            <a:r>
              <a:rPr lang="cs-CZ" sz="2400" dirty="0" err="1" smtClean="0"/>
              <a:t>Lenden</a:t>
            </a:r>
            <a:r>
              <a:rPr lang="cs-CZ" sz="2400" dirty="0" smtClean="0"/>
              <a:t>-</a:t>
            </a:r>
          </a:p>
          <a:p>
            <a:pPr>
              <a:lnSpc>
                <a:spcPct val="200000"/>
              </a:lnSpc>
            </a:pPr>
            <a:r>
              <a:rPr lang="cs-CZ" sz="2400" dirty="0" smtClean="0"/>
              <a:t>r </a:t>
            </a:r>
            <a:r>
              <a:rPr lang="cs-CZ" sz="2400" dirty="0" err="1" smtClean="0"/>
              <a:t>Hack</a:t>
            </a:r>
            <a:r>
              <a:rPr lang="cs-CZ" sz="2400" dirty="0" smtClean="0"/>
              <a:t>-</a:t>
            </a:r>
          </a:p>
          <a:p>
            <a:pPr>
              <a:lnSpc>
                <a:spcPct val="200000"/>
              </a:lnSpc>
            </a:pPr>
            <a:r>
              <a:rPr lang="cs-CZ" sz="2400" dirty="0" smtClean="0"/>
              <a:t>r </a:t>
            </a:r>
            <a:r>
              <a:rPr lang="cs-CZ" sz="2400" dirty="0" err="1" smtClean="0"/>
              <a:t>Reh</a:t>
            </a:r>
            <a:r>
              <a:rPr lang="cs-CZ" sz="2400" dirty="0" smtClean="0"/>
              <a:t>-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563888" y="3789040"/>
            <a:ext cx="1296144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braten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36108" y="1752520"/>
            <a:ext cx="3052440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400" i="1" dirty="0" smtClean="0"/>
              <a:t>hovězí pečeně</a:t>
            </a:r>
          </a:p>
          <a:p>
            <a:pPr>
              <a:lnSpc>
                <a:spcPct val="200000"/>
              </a:lnSpc>
            </a:pPr>
            <a:r>
              <a:rPr lang="cs-CZ" sz="2400" i="1" dirty="0" smtClean="0"/>
              <a:t>vepřová pečeně</a:t>
            </a:r>
          </a:p>
          <a:p>
            <a:pPr>
              <a:lnSpc>
                <a:spcPct val="200000"/>
              </a:lnSpc>
            </a:pPr>
            <a:r>
              <a:rPr lang="cs-CZ" sz="2400" i="1" dirty="0" smtClean="0"/>
              <a:t>telecí pečeně</a:t>
            </a:r>
          </a:p>
          <a:p>
            <a:pPr>
              <a:lnSpc>
                <a:spcPct val="200000"/>
              </a:lnSpc>
            </a:pPr>
            <a:r>
              <a:rPr lang="cs-CZ" sz="2400" i="1" dirty="0" smtClean="0"/>
              <a:t>svíčková pečeně</a:t>
            </a:r>
          </a:p>
          <a:p>
            <a:pPr>
              <a:lnSpc>
                <a:spcPct val="200000"/>
              </a:lnSpc>
            </a:pPr>
            <a:r>
              <a:rPr lang="cs-CZ" sz="2400" i="1" dirty="0" smtClean="0"/>
              <a:t>sekaná pečeně</a:t>
            </a:r>
          </a:p>
          <a:p>
            <a:pPr>
              <a:lnSpc>
                <a:spcPct val="200000"/>
              </a:lnSpc>
            </a:pPr>
            <a:r>
              <a:rPr lang="cs-CZ" sz="2400" i="1" dirty="0" smtClean="0"/>
              <a:t>srnčí pečeně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 flipH="1" flipV="1">
            <a:off x="1763688" y="2276872"/>
            <a:ext cx="2304256" cy="151216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>
            <a:stCxn id="5" idx="1"/>
          </p:cNvCxnSpPr>
          <p:nvPr/>
        </p:nvCxnSpPr>
        <p:spPr>
          <a:xfrm flipH="1" flipV="1">
            <a:off x="1555180" y="3753036"/>
            <a:ext cx="2008708" cy="29761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2076004" y="3032956"/>
            <a:ext cx="1487884" cy="90848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1796604" y="4149080"/>
            <a:ext cx="1767284" cy="36004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1547664" y="4312260"/>
            <a:ext cx="2232248" cy="80018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5" idx="2"/>
          </p:cNvCxnSpPr>
          <p:nvPr/>
        </p:nvCxnSpPr>
        <p:spPr>
          <a:xfrm flipH="1">
            <a:off x="1403648" y="4312260"/>
            <a:ext cx="2808312" cy="155626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2803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Wurstwaren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100" dirty="0" smtClean="0"/>
              <a:t>s </a:t>
            </a:r>
            <a:r>
              <a:rPr lang="cs-CZ" sz="3100" dirty="0" err="1" smtClean="0"/>
              <a:t>Würstchen</a:t>
            </a:r>
            <a:r>
              <a:rPr lang="cs-CZ" sz="3100" dirty="0" smtClean="0"/>
              <a:t> </a:t>
            </a:r>
            <a:r>
              <a:rPr lang="cs-CZ" sz="3100" dirty="0"/>
              <a:t>– </a:t>
            </a:r>
            <a:r>
              <a:rPr lang="cs-CZ" sz="2800" i="1" dirty="0" smtClean="0"/>
              <a:t>párek</a:t>
            </a:r>
          </a:p>
          <a:p>
            <a:pPr marL="0" indent="0">
              <a:buNone/>
            </a:pPr>
            <a:r>
              <a:rPr lang="cs-CZ" sz="3100" dirty="0" smtClean="0"/>
              <a:t>e </a:t>
            </a:r>
            <a:r>
              <a:rPr lang="cs-CZ" sz="3100" dirty="0" err="1" smtClean="0"/>
              <a:t>Leberwurst</a:t>
            </a:r>
            <a:r>
              <a:rPr lang="cs-CZ" sz="3100" dirty="0" smtClean="0"/>
              <a:t> – </a:t>
            </a:r>
            <a:r>
              <a:rPr lang="cs-CZ" sz="2800" i="1" dirty="0" smtClean="0"/>
              <a:t>jitrnice</a:t>
            </a:r>
          </a:p>
          <a:p>
            <a:pPr marL="0" indent="0">
              <a:buNone/>
            </a:pPr>
            <a:r>
              <a:rPr lang="cs-CZ" sz="3100" dirty="0" smtClean="0"/>
              <a:t>e </a:t>
            </a:r>
            <a:r>
              <a:rPr lang="cs-CZ" sz="3100" dirty="0" err="1" smtClean="0"/>
              <a:t>Grützwurst</a:t>
            </a:r>
            <a:r>
              <a:rPr lang="cs-CZ" sz="3100" dirty="0" smtClean="0"/>
              <a:t> </a:t>
            </a:r>
            <a:r>
              <a:rPr lang="cs-CZ" sz="2800" dirty="0" smtClean="0"/>
              <a:t>– </a:t>
            </a:r>
            <a:r>
              <a:rPr lang="cs-CZ" sz="2800" i="1" dirty="0" smtClean="0"/>
              <a:t>jelítko</a:t>
            </a:r>
          </a:p>
          <a:p>
            <a:pPr marL="0" indent="0">
              <a:buNone/>
            </a:pPr>
            <a:r>
              <a:rPr lang="cs-CZ" sz="3100" dirty="0" smtClean="0"/>
              <a:t>e </a:t>
            </a:r>
            <a:r>
              <a:rPr lang="cs-CZ" sz="3100" dirty="0" err="1" smtClean="0"/>
              <a:t>Bratwurst</a:t>
            </a:r>
            <a:r>
              <a:rPr lang="cs-CZ" sz="3100" dirty="0" smtClean="0"/>
              <a:t> – </a:t>
            </a:r>
            <a:r>
              <a:rPr lang="cs-CZ" sz="2800" i="1" dirty="0" smtClean="0"/>
              <a:t>klobása</a:t>
            </a:r>
          </a:p>
          <a:p>
            <a:pPr marL="0" indent="0">
              <a:buNone/>
            </a:pPr>
            <a:r>
              <a:rPr lang="cs-CZ" sz="3100" dirty="0" smtClean="0"/>
              <a:t>r </a:t>
            </a:r>
            <a:r>
              <a:rPr lang="cs-CZ" sz="3100" dirty="0" err="1" smtClean="0"/>
              <a:t>Aufschnitt</a:t>
            </a:r>
            <a:r>
              <a:rPr lang="cs-CZ" sz="3100" dirty="0" smtClean="0"/>
              <a:t> – </a:t>
            </a:r>
            <a:r>
              <a:rPr lang="cs-CZ" sz="2800" i="1" dirty="0" smtClean="0"/>
              <a:t>nářez</a:t>
            </a:r>
          </a:p>
          <a:p>
            <a:pPr marL="0" indent="0">
              <a:buNone/>
            </a:pPr>
            <a:r>
              <a:rPr lang="cs-CZ" sz="3100" dirty="0" smtClean="0"/>
              <a:t>e </a:t>
            </a:r>
            <a:r>
              <a:rPr lang="cs-CZ" sz="3100" dirty="0" err="1" smtClean="0"/>
              <a:t>Salami</a:t>
            </a:r>
            <a:r>
              <a:rPr lang="cs-CZ" sz="3100" dirty="0" smtClean="0"/>
              <a:t> – </a:t>
            </a:r>
            <a:r>
              <a:rPr lang="cs-CZ" sz="2800" i="1" dirty="0" smtClean="0"/>
              <a:t>trvanlivý salám</a:t>
            </a:r>
          </a:p>
          <a:p>
            <a:pPr marL="0" indent="0">
              <a:buNone/>
            </a:pPr>
            <a:r>
              <a:rPr lang="cs-CZ" sz="3100" dirty="0" smtClean="0"/>
              <a:t>r </a:t>
            </a:r>
            <a:r>
              <a:rPr lang="cs-CZ" sz="3100" dirty="0" err="1" smtClean="0"/>
              <a:t>Speck</a:t>
            </a:r>
            <a:r>
              <a:rPr lang="cs-CZ" sz="3100" dirty="0" smtClean="0"/>
              <a:t> – </a:t>
            </a:r>
            <a:r>
              <a:rPr lang="cs-CZ" sz="2800" i="1" dirty="0" smtClean="0"/>
              <a:t>slanina</a:t>
            </a:r>
          </a:p>
          <a:p>
            <a:pPr marL="0" indent="0">
              <a:buNone/>
            </a:pPr>
            <a:r>
              <a:rPr lang="cs-CZ" sz="3100" dirty="0" smtClean="0"/>
              <a:t>s </a:t>
            </a:r>
            <a:r>
              <a:rPr lang="cs-CZ" sz="3100" dirty="0" err="1" smtClean="0"/>
              <a:t>Speckwürstchen</a:t>
            </a:r>
            <a:r>
              <a:rPr lang="cs-CZ" sz="3100" dirty="0" smtClean="0"/>
              <a:t> – </a:t>
            </a:r>
            <a:r>
              <a:rPr lang="cs-CZ" sz="2800" i="1" dirty="0" smtClean="0"/>
              <a:t>špekáček</a:t>
            </a:r>
          </a:p>
          <a:p>
            <a:pPr marL="0" indent="0">
              <a:buNone/>
            </a:pPr>
            <a:r>
              <a:rPr lang="cs-CZ" sz="3100" dirty="0" smtClean="0"/>
              <a:t>r </a:t>
            </a:r>
            <a:r>
              <a:rPr lang="cs-CZ" sz="3100" dirty="0" err="1" smtClean="0"/>
              <a:t>Schinken</a:t>
            </a:r>
            <a:r>
              <a:rPr lang="cs-CZ" sz="3100" dirty="0" smtClean="0"/>
              <a:t> – </a:t>
            </a:r>
            <a:r>
              <a:rPr lang="cs-CZ" sz="2800" i="1" dirty="0" smtClean="0"/>
              <a:t>šunka</a:t>
            </a:r>
          </a:p>
          <a:p>
            <a:pPr marL="0" indent="0">
              <a:buNone/>
            </a:pPr>
            <a:r>
              <a:rPr lang="cs-CZ" sz="3100" dirty="0" smtClean="0"/>
              <a:t>e </a:t>
            </a:r>
            <a:r>
              <a:rPr lang="cs-CZ" sz="3100" dirty="0" err="1" smtClean="0"/>
              <a:t>Presswurst</a:t>
            </a:r>
            <a:r>
              <a:rPr lang="cs-CZ" sz="3100" dirty="0" smtClean="0"/>
              <a:t> – </a:t>
            </a:r>
            <a:r>
              <a:rPr lang="cs-CZ" sz="2800" i="1" dirty="0" smtClean="0"/>
              <a:t>tlačenka světlá</a:t>
            </a:r>
          </a:p>
          <a:p>
            <a:pPr marL="0" indent="0">
              <a:buNone/>
            </a:pPr>
            <a:r>
              <a:rPr lang="cs-CZ" sz="3100" dirty="0" smtClean="0"/>
              <a:t>e </a:t>
            </a:r>
            <a:r>
              <a:rPr lang="cs-CZ" sz="3100" dirty="0" err="1" smtClean="0"/>
              <a:t>Blutwurst</a:t>
            </a:r>
            <a:r>
              <a:rPr lang="cs-CZ" sz="3100" dirty="0" smtClean="0"/>
              <a:t> – </a:t>
            </a:r>
            <a:r>
              <a:rPr lang="cs-CZ" sz="2800" i="1" dirty="0" smtClean="0"/>
              <a:t>tlačenka tmavá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Lenka\AppData\Local\Microsoft\Windows\Temporary Internet Files\Content.IE5\WGHBFR7D\MC9004130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812" y="2924944"/>
            <a:ext cx="2248277" cy="108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nka\AppData\Local\Microsoft\Windows\Temporary Internet Files\Content.IE5\34XKPFTY\MC9002904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022" y="889260"/>
            <a:ext cx="1401778" cy="127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Lenka\AppData\Local\Microsoft\Windows\Temporary Internet Files\Content.IE5\WGHBFR7D\MC9002904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733" y="4653136"/>
            <a:ext cx="1881357" cy="192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813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 smtClean="0"/>
              <a:t>Najděte 10 druhů masa a uzenin</a:t>
            </a:r>
            <a:br>
              <a:rPr lang="cs-CZ" sz="4000" b="1" dirty="0" smtClean="0"/>
            </a:br>
            <a:r>
              <a:rPr lang="cs-CZ" sz="3600" i="1" dirty="0" smtClean="0"/>
              <a:t>(nalezené výrazy přeložte) </a:t>
            </a:r>
            <a:endParaRPr lang="cs-CZ" sz="3600" i="1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6464432" cy="4805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797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Lösung</a:t>
            </a:r>
            <a:r>
              <a:rPr lang="cs-CZ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265436"/>
            <a:ext cx="6192688" cy="4586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5949280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hovězí maso,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trvanlivý salám,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nářez,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svíčková pečeně,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klobása,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jitrnice,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tlačenka tmavá,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slanina,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telecí maso, </a:t>
            </a:r>
            <a:r>
              <a:rPr lang="cs-CZ" sz="2000" i="1" dirty="0" smtClean="0">
                <a:solidFill>
                  <a:srgbClr val="FF0000"/>
                </a:solidFill>
              </a:rPr>
              <a:t>●</a:t>
            </a:r>
            <a:r>
              <a:rPr lang="cs-CZ" sz="2000" i="1" dirty="0" smtClean="0"/>
              <a:t>šunka, 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084086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81128"/>
          </a:xfrm>
        </p:spPr>
        <p:txBody>
          <a:bodyPr>
            <a:normAutofit fontScale="47500" lnSpcReduction="20000"/>
          </a:bodyPr>
          <a:lstStyle/>
          <a:p>
            <a:r>
              <a:rPr lang="it-IT" sz="4200" smtClean="0"/>
              <a:t>NEUVEDEN</a:t>
            </a:r>
            <a:r>
              <a:rPr lang="it-IT" sz="4200" dirty="0"/>
              <a:t>. </a:t>
            </a:r>
            <a:r>
              <a:rPr lang="it-IT" sz="4200" i="1" dirty="0"/>
              <a:t>Vitalia.cz</a:t>
            </a:r>
            <a:r>
              <a:rPr lang="it-IT" sz="4200" dirty="0"/>
              <a:t> [online]. [cit. 12.10.2013]. Dostupný na WWW: </a:t>
            </a:r>
            <a:r>
              <a:rPr lang="it-IT" sz="4200" dirty="0">
                <a:hlinkClick r:id="rId2"/>
              </a:rPr>
              <a:t>http://www.vitalia.cz/clanky/druhy-hovezi-maso</a:t>
            </a:r>
            <a:r>
              <a:rPr lang="it-IT" sz="4200" dirty="0" smtClean="0">
                <a:hlinkClick r:id="rId2"/>
              </a:rPr>
              <a:t>/</a:t>
            </a:r>
            <a:endParaRPr lang="cs-CZ" sz="4200" dirty="0" smtClean="0"/>
          </a:p>
          <a:p>
            <a:r>
              <a:rPr lang="it-IT" sz="4200" dirty="0" smtClean="0"/>
              <a:t> </a:t>
            </a:r>
            <a:r>
              <a:rPr lang="cs-CZ" sz="4200" dirty="0"/>
              <a:t>NEUVEDEN. </a:t>
            </a:r>
            <a:r>
              <a:rPr lang="cs-CZ" sz="4200" i="1" dirty="0"/>
              <a:t>Llabužník.cz</a:t>
            </a:r>
            <a:r>
              <a:rPr lang="cs-CZ" sz="4200" dirty="0"/>
              <a:t> [online]. [cit. 12.10.2013]. Dostupný na WWW: </a:t>
            </a:r>
            <a:r>
              <a:rPr lang="cs-CZ" sz="4200" dirty="0">
                <a:hlinkClick r:id="rId3"/>
              </a:rPr>
              <a:t>http://www.labuznik.cz/ingredience/veprove-maso</a:t>
            </a:r>
            <a:r>
              <a:rPr lang="cs-CZ" sz="4200" dirty="0" smtClean="0">
                <a:hlinkClick r:id="rId3"/>
              </a:rPr>
              <a:t>/</a:t>
            </a:r>
            <a:endParaRPr lang="cs-CZ" sz="4200" dirty="0" smtClean="0"/>
          </a:p>
          <a:p>
            <a:r>
              <a:rPr lang="it-IT" sz="4200" dirty="0"/>
              <a:t>NEUVEDEN. </a:t>
            </a:r>
            <a:r>
              <a:rPr lang="it-IT" sz="4200" i="1" dirty="0"/>
              <a:t>Tiscali.cz</a:t>
            </a:r>
            <a:r>
              <a:rPr lang="it-IT" sz="4200" dirty="0"/>
              <a:t> [online]. [cit. 12.10.2013]. Dostupný na WWW: </a:t>
            </a:r>
            <a:r>
              <a:rPr lang="it-IT" sz="4200" dirty="0">
                <a:hlinkClick r:id="rId4"/>
              </a:rPr>
              <a:t>http://</a:t>
            </a:r>
            <a:r>
              <a:rPr lang="it-IT" sz="4200" dirty="0" smtClean="0">
                <a:hlinkClick r:id="rId4"/>
              </a:rPr>
              <a:t>zpravy.tiscali.cz/kureci-maso-z-polska-limit-pro-antibiotika-byl-prekrocen-trojnasobne-215577</a:t>
            </a:r>
            <a:r>
              <a:rPr lang="it-IT" sz="4200" dirty="0" smtClean="0"/>
              <a:t> </a:t>
            </a:r>
            <a:endParaRPr lang="cs-CZ" sz="4200" dirty="0" smtClean="0"/>
          </a:p>
          <a:p>
            <a:r>
              <a:rPr lang="cs-CZ" sz="4200" dirty="0"/>
              <a:t>NEUVEDEN. </a:t>
            </a:r>
            <a:r>
              <a:rPr lang="cs-CZ" sz="4200" i="1" dirty="0"/>
              <a:t>hyperinzerce.cz</a:t>
            </a:r>
            <a:r>
              <a:rPr lang="cs-CZ" sz="4200" dirty="0"/>
              <a:t> [online]. [cit. 12.10.2013]. Dostupný na WWW: </a:t>
            </a:r>
            <a:r>
              <a:rPr lang="cs-CZ" sz="4200" dirty="0">
                <a:hlinkClick r:id="rId5"/>
              </a:rPr>
              <a:t>http://suroviny-polotovary.hyperinzerce.cz/stada-chovy/inzerat/4194449-kralici-maso-nabidka-ostrava-mesto/#.</a:t>
            </a:r>
            <a:r>
              <a:rPr lang="cs-CZ" sz="4200" dirty="0" smtClean="0">
                <a:hlinkClick r:id="rId5"/>
              </a:rPr>
              <a:t>UlVvtxDiuZQ</a:t>
            </a:r>
            <a:endParaRPr lang="cs-CZ" sz="4200" dirty="0" smtClean="0"/>
          </a:p>
          <a:p>
            <a:r>
              <a:rPr lang="cs-CZ" sz="4200" dirty="0"/>
              <a:t>NEUVEDEN. </a:t>
            </a:r>
            <a:r>
              <a:rPr lang="cs-CZ" sz="4200" i="1" dirty="0"/>
              <a:t>Recept na zdraví</a:t>
            </a:r>
            <a:r>
              <a:rPr lang="cs-CZ" sz="4200" dirty="0"/>
              <a:t> [online]. [cit. 12.10.2013]. Dostupný na WWW: </a:t>
            </a:r>
            <a:r>
              <a:rPr lang="cs-CZ" sz="4200" dirty="0">
                <a:hlinkClick r:id="rId6"/>
              </a:rPr>
              <a:t>http://</a:t>
            </a:r>
            <a:r>
              <a:rPr lang="cs-CZ" sz="4200" dirty="0" smtClean="0">
                <a:hlinkClick r:id="rId6"/>
              </a:rPr>
              <a:t>www.receptnazdravi.cz/recepty/teleci-gratinovany-platek-s-bramborovou-michanici/</a:t>
            </a:r>
            <a:endParaRPr lang="cs-CZ" sz="4200" dirty="0" smtClean="0"/>
          </a:p>
          <a:p>
            <a:r>
              <a:rPr lang="cs-CZ" sz="4200" dirty="0"/>
              <a:t>NEUVEDEN. </a:t>
            </a:r>
            <a:r>
              <a:rPr lang="cs-CZ" sz="4200" i="1" dirty="0" err="1"/>
              <a:t>Zabihah</a:t>
            </a:r>
            <a:r>
              <a:rPr lang="cs-CZ" sz="4200" dirty="0"/>
              <a:t> [online]. [cit. 12.10.2013]. Dostupný na WWW: </a:t>
            </a:r>
            <a:r>
              <a:rPr lang="cs-CZ" sz="4200" dirty="0">
                <a:hlinkClick r:id="rId7"/>
              </a:rPr>
              <a:t>http://www.eastwoodstorage.co.uk/groceries-6</a:t>
            </a:r>
            <a:r>
              <a:rPr lang="cs-CZ" sz="4200" dirty="0" smtClean="0">
                <a:hlinkClick r:id="rId7"/>
              </a:rPr>
              <a:t>/</a:t>
            </a:r>
            <a:r>
              <a:rPr lang="cs-CZ" sz="42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718526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410</Words>
  <Application>Microsoft Office PowerPoint</Application>
  <PresentationFormat>Předvádění na obrazovce (4:3)</PresentationFormat>
  <Paragraphs>86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FLEISCH, WURSTWAREN</vt:lpstr>
      <vt:lpstr>s Fleisch</vt:lpstr>
      <vt:lpstr>Prezentace aplikace PowerPoint</vt:lpstr>
      <vt:lpstr>Prezentace aplikace PowerPoint</vt:lpstr>
      <vt:lpstr>Prezentace aplikace PowerPoint</vt:lpstr>
      <vt:lpstr>Prezentace aplikace PowerPoint</vt:lpstr>
      <vt:lpstr>r Braten</vt:lpstr>
      <vt:lpstr>Wurstwaren</vt:lpstr>
      <vt:lpstr>Najděte 10 druhů masa a uzenin (nalezené výrazy přeložte) </vt:lpstr>
      <vt:lpstr>Lösung (řešení)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FLEICH</dc:title>
  <dc:creator>Lenka</dc:creator>
  <cp:lastModifiedBy>jitka</cp:lastModifiedBy>
  <cp:revision>55</cp:revision>
  <dcterms:created xsi:type="dcterms:W3CDTF">2013-08-15T23:17:41Z</dcterms:created>
  <dcterms:modified xsi:type="dcterms:W3CDTF">2014-10-11T19:28:35Z</dcterms:modified>
</cp:coreProperties>
</file>