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0" r:id="rId3"/>
    <p:sldId id="256" r:id="rId4"/>
    <p:sldId id="263" r:id="rId5"/>
    <p:sldId id="262" r:id="rId6"/>
    <p:sldId id="267" r:id="rId7"/>
    <p:sldId id="271" r:id="rId8"/>
    <p:sldId id="272" r:id="rId9"/>
    <p:sldId id="259" r:id="rId10"/>
    <p:sldId id="264" r:id="rId11"/>
    <p:sldId id="265" r:id="rId12"/>
    <p:sldId id="266" r:id="rId13"/>
    <p:sldId id="273" r:id="rId14"/>
    <p:sldId id="274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762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56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322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02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172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054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536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71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149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888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946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D4F49-E785-4D78-8196-1F276993C0A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35125-E10C-4756-8BCD-E9B73764D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368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500" y="4005064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621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NJ_138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Výrazy  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množství míry a hmotnosti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60846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212976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VÝRAZY MNOŽSTVÍ, MÍRY A HMOTNOSTI</a:t>
            </a:r>
            <a:endParaRPr lang="cs-CZ" sz="6000" b="1" dirty="0"/>
          </a:p>
        </p:txBody>
      </p:sp>
      <p:pic>
        <p:nvPicPr>
          <p:cNvPr id="1026" name="Picture 2" descr="C:\Users\Lenka\AppData\Local\Microsoft\Windows\Temporary Internet Files\Content.IE5\H52A1MEN\MC900356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1830629" cy="141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92696"/>
            <a:ext cx="1815084" cy="152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Lenka\AppData\Local\Microsoft\Windows\Temporary Internet Files\Content.IE5\34XKPFTY\MC90043384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029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8565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Označení míry, hmotnosti a množství po číslovkách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Podstatná jména označující míru, hmotnost, množství a cenu se po číslovkách uvádějí bez členu a neskloňují se. 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i="1" dirty="0" smtClean="0">
                <a:solidFill>
                  <a:srgbClr val="FF0000"/>
                </a:solidFill>
              </a:rPr>
              <a:t>př.: der </a:t>
            </a:r>
            <a:r>
              <a:rPr lang="cs-CZ" sz="2400" i="1" dirty="0" err="1" smtClean="0">
                <a:solidFill>
                  <a:srgbClr val="FF0000"/>
                </a:solidFill>
              </a:rPr>
              <a:t>Stück</a:t>
            </a:r>
            <a:r>
              <a:rPr lang="cs-CZ" sz="2400" i="1" dirty="0" smtClean="0">
                <a:solidFill>
                  <a:srgbClr val="FF0000"/>
                </a:solidFill>
              </a:rPr>
              <a:t> – </a:t>
            </a:r>
            <a:r>
              <a:rPr lang="cs-CZ" sz="2400" i="1" dirty="0" err="1" smtClean="0">
                <a:solidFill>
                  <a:srgbClr val="FF0000"/>
                </a:solidFill>
              </a:rPr>
              <a:t>zwei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Stück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Kuchen</a:t>
            </a:r>
            <a:endParaRPr lang="cs-CZ" sz="2400" i="1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i="1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Podstatná jména rudu mužského a středního mají tvar jednotného čísla, podstatná jména rodu ženského stojí po vyšších číslovkách než jedna obvykle v množném čísle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400" i="1" dirty="0" smtClean="0">
                <a:solidFill>
                  <a:srgbClr val="FF0000"/>
                </a:solidFill>
              </a:rPr>
              <a:t>př.: </a:t>
            </a:r>
            <a:r>
              <a:rPr lang="cs-CZ" sz="2400" i="1" dirty="0" err="1">
                <a:solidFill>
                  <a:srgbClr val="FF0000"/>
                </a:solidFill>
              </a:rPr>
              <a:t>zwei</a:t>
            </a: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err="1">
                <a:solidFill>
                  <a:srgbClr val="FF0000"/>
                </a:solidFill>
              </a:rPr>
              <a:t>Stück</a:t>
            </a: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Kuchen</a:t>
            </a:r>
            <a:r>
              <a:rPr lang="cs-CZ" sz="2400" i="1" dirty="0" smtClean="0">
                <a:solidFill>
                  <a:srgbClr val="FF0000"/>
                </a:solidFill>
              </a:rPr>
              <a:t>, </a:t>
            </a:r>
            <a:r>
              <a:rPr lang="cs-CZ" sz="2400" i="1" dirty="0" err="1" smtClean="0">
                <a:solidFill>
                  <a:srgbClr val="FF0000"/>
                </a:solidFill>
              </a:rPr>
              <a:t>drei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Flaschen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Bier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968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Arten</a:t>
            </a:r>
            <a:r>
              <a:rPr lang="cs-CZ" b="1" dirty="0" smtClean="0"/>
              <a:t> von </a:t>
            </a:r>
            <a:r>
              <a:rPr lang="cs-CZ" b="1" dirty="0" err="1" smtClean="0"/>
              <a:t>Behältern</a:t>
            </a:r>
            <a:r>
              <a:rPr lang="cs-CZ" b="1" dirty="0" smtClean="0"/>
              <a:t> </a:t>
            </a:r>
            <a:r>
              <a:rPr lang="cs-CZ" sz="2700" i="1" dirty="0" smtClean="0"/>
              <a:t>(druhy „nádob“)</a:t>
            </a:r>
            <a:endParaRPr lang="cs-CZ" sz="27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1"/>
            <a:ext cx="4032448" cy="2736304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e </a:t>
            </a:r>
            <a:r>
              <a:rPr lang="cs-CZ" sz="2800" dirty="0" err="1" smtClean="0"/>
              <a:t>Flasche</a:t>
            </a:r>
            <a:r>
              <a:rPr lang="cs-CZ" sz="2800" dirty="0" smtClean="0"/>
              <a:t> – </a:t>
            </a:r>
            <a:r>
              <a:rPr lang="cs-CZ" sz="2400" i="1" dirty="0" smtClean="0"/>
              <a:t>láhev</a:t>
            </a:r>
            <a:endParaRPr lang="cs-CZ" sz="2400" i="1" dirty="0"/>
          </a:p>
          <a:p>
            <a:pPr marL="0" indent="0">
              <a:buNone/>
            </a:pPr>
            <a:r>
              <a:rPr lang="cs-CZ" sz="2800" dirty="0" smtClean="0"/>
              <a:t>s </a:t>
            </a:r>
            <a:r>
              <a:rPr lang="cs-CZ" sz="2800" dirty="0" err="1" smtClean="0"/>
              <a:t>Glas</a:t>
            </a:r>
            <a:r>
              <a:rPr lang="cs-CZ" sz="2800" dirty="0" smtClean="0"/>
              <a:t> – </a:t>
            </a:r>
            <a:r>
              <a:rPr lang="cs-CZ" sz="2400" i="1" dirty="0" smtClean="0"/>
              <a:t>sklenice</a:t>
            </a:r>
            <a:endParaRPr lang="cs-CZ" sz="2400" i="1" dirty="0"/>
          </a:p>
          <a:p>
            <a:pPr marL="0" indent="0"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Becher</a:t>
            </a:r>
            <a:r>
              <a:rPr lang="cs-CZ" sz="2800" dirty="0" smtClean="0"/>
              <a:t> – </a:t>
            </a:r>
            <a:r>
              <a:rPr lang="cs-CZ" sz="2400" i="1" dirty="0" smtClean="0"/>
              <a:t>kelímek, pohárek</a:t>
            </a:r>
            <a:endParaRPr lang="cs-CZ" sz="2400" i="1" dirty="0"/>
          </a:p>
          <a:p>
            <a:pPr marL="0" indent="0"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Teller</a:t>
            </a:r>
            <a:r>
              <a:rPr lang="cs-CZ" sz="2800" dirty="0" smtClean="0"/>
              <a:t> </a:t>
            </a:r>
            <a:r>
              <a:rPr lang="cs-CZ" sz="2400" dirty="0" smtClean="0"/>
              <a:t>– </a:t>
            </a:r>
            <a:r>
              <a:rPr lang="cs-CZ" sz="2400" i="1" dirty="0" smtClean="0"/>
              <a:t>talíř</a:t>
            </a:r>
          </a:p>
          <a:p>
            <a:pPr marL="0" indent="0">
              <a:buNone/>
            </a:pPr>
            <a:r>
              <a:rPr lang="cs-CZ" sz="2800" dirty="0"/>
              <a:t>e Dose </a:t>
            </a:r>
            <a:r>
              <a:rPr lang="cs-CZ" sz="2400" dirty="0"/>
              <a:t>– </a:t>
            </a:r>
            <a:r>
              <a:rPr lang="cs-CZ" sz="2400" i="1" dirty="0" smtClean="0"/>
              <a:t>dóza, plechovka</a:t>
            </a: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1628799"/>
            <a:ext cx="4104456" cy="3384377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Löffel</a:t>
            </a:r>
            <a:r>
              <a:rPr lang="cs-CZ" sz="2800" dirty="0" smtClean="0"/>
              <a:t> – </a:t>
            </a:r>
            <a:r>
              <a:rPr lang="cs-CZ" sz="2400" i="1" dirty="0" smtClean="0"/>
              <a:t>lžíce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smtClean="0"/>
              <a:t>e </a:t>
            </a:r>
            <a:r>
              <a:rPr lang="cs-CZ" sz="2800" dirty="0" err="1" smtClean="0"/>
              <a:t>Tasse</a:t>
            </a:r>
            <a:r>
              <a:rPr lang="cs-CZ" sz="2800" dirty="0" smtClean="0"/>
              <a:t> – </a:t>
            </a:r>
            <a:r>
              <a:rPr lang="cs-CZ" sz="2400" i="1" dirty="0" smtClean="0"/>
              <a:t>šálek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smtClean="0"/>
              <a:t>e </a:t>
            </a:r>
            <a:r>
              <a:rPr lang="cs-CZ" sz="2800" dirty="0" err="1" smtClean="0"/>
              <a:t>Packung</a:t>
            </a:r>
            <a:r>
              <a:rPr lang="cs-CZ" sz="2800" dirty="0" smtClean="0"/>
              <a:t> – </a:t>
            </a:r>
            <a:r>
              <a:rPr lang="cs-CZ" sz="2400" i="1" dirty="0" smtClean="0"/>
              <a:t>balení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smtClean="0"/>
              <a:t>e </a:t>
            </a:r>
            <a:r>
              <a:rPr lang="cs-CZ" sz="2800" dirty="0" err="1" smtClean="0"/>
              <a:t>Schachtel</a:t>
            </a:r>
            <a:r>
              <a:rPr lang="cs-CZ" sz="2800" dirty="0" smtClean="0"/>
              <a:t> – </a:t>
            </a:r>
            <a:r>
              <a:rPr lang="cs-CZ" sz="2400" i="1" dirty="0" smtClean="0"/>
              <a:t>krabička</a:t>
            </a:r>
          </a:p>
          <a:p>
            <a:pPr marL="0" indent="0">
              <a:buNone/>
            </a:pPr>
            <a:r>
              <a:rPr lang="cs-CZ" sz="2800" dirty="0"/>
              <a:t>r Korb </a:t>
            </a:r>
            <a:r>
              <a:rPr lang="cs-CZ" sz="2400" dirty="0"/>
              <a:t>– </a:t>
            </a:r>
            <a:r>
              <a:rPr lang="cs-CZ" sz="2400" i="1" dirty="0" smtClean="0"/>
              <a:t>košík</a:t>
            </a:r>
          </a:p>
          <a:p>
            <a:pPr marL="0" indent="0">
              <a:buNone/>
            </a:pPr>
            <a:r>
              <a:rPr lang="cs-CZ" sz="2800" dirty="0" smtClean="0"/>
              <a:t>s Paket, s </a:t>
            </a:r>
            <a:r>
              <a:rPr lang="cs-CZ" sz="2800" dirty="0" err="1" smtClean="0"/>
              <a:t>Päckchen</a:t>
            </a:r>
            <a:r>
              <a:rPr lang="cs-CZ" sz="2800" dirty="0" smtClean="0"/>
              <a:t> </a:t>
            </a:r>
            <a:r>
              <a:rPr lang="cs-CZ" sz="2400" i="1" dirty="0" smtClean="0"/>
              <a:t>- balíček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300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Menge</a:t>
            </a:r>
            <a:r>
              <a:rPr lang="cs-CZ" b="1" dirty="0" smtClean="0"/>
              <a:t>,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Ma</a:t>
            </a:r>
            <a:r>
              <a:rPr lang="el-GR" b="1" dirty="0" smtClean="0"/>
              <a:t>β</a:t>
            </a:r>
            <a:r>
              <a:rPr lang="cs-CZ" b="1" dirty="0" smtClean="0"/>
              <a:t>, s </a:t>
            </a:r>
            <a:r>
              <a:rPr lang="cs-CZ" b="1" dirty="0" err="1" smtClean="0"/>
              <a:t>Gewicht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000" i="1" dirty="0" smtClean="0"/>
              <a:t>(množství, míra, hmotnost)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2204864"/>
            <a:ext cx="3600400" cy="4032448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r Liter </a:t>
            </a:r>
            <a:r>
              <a:rPr lang="cs-CZ" sz="2400" i="1" dirty="0" smtClean="0"/>
              <a:t>- litr</a:t>
            </a:r>
          </a:p>
          <a:p>
            <a:pPr marL="0" indent="0">
              <a:buNone/>
            </a:pPr>
            <a:r>
              <a:rPr lang="cs-CZ" sz="2800" dirty="0"/>
              <a:t>r Grad – </a:t>
            </a:r>
            <a:r>
              <a:rPr lang="cs-CZ" sz="2400" i="1" dirty="0" smtClean="0"/>
              <a:t>stupeň</a:t>
            </a:r>
          </a:p>
          <a:p>
            <a:pPr marL="0" indent="0">
              <a:buNone/>
            </a:pPr>
            <a:r>
              <a:rPr lang="cs-CZ" sz="2800" dirty="0"/>
              <a:t>s Kilo </a:t>
            </a:r>
            <a:r>
              <a:rPr lang="cs-CZ" sz="2400" dirty="0"/>
              <a:t>– </a:t>
            </a:r>
            <a:r>
              <a:rPr lang="cs-CZ" sz="2400" i="1" dirty="0" smtClean="0"/>
              <a:t>kilo</a:t>
            </a:r>
          </a:p>
          <a:p>
            <a:pPr marL="0" indent="0">
              <a:buNone/>
            </a:pPr>
            <a:r>
              <a:rPr lang="cs-CZ" sz="2800" dirty="0"/>
              <a:t>s </a:t>
            </a:r>
            <a:r>
              <a:rPr lang="cs-CZ" sz="2800" dirty="0" err="1"/>
              <a:t>Gramm</a:t>
            </a:r>
            <a:r>
              <a:rPr lang="cs-CZ" sz="2800" dirty="0"/>
              <a:t> </a:t>
            </a:r>
            <a:r>
              <a:rPr lang="cs-CZ" sz="2400" dirty="0"/>
              <a:t>– </a:t>
            </a:r>
            <a:r>
              <a:rPr lang="cs-CZ" sz="2400" i="1" dirty="0"/>
              <a:t>gram</a:t>
            </a:r>
          </a:p>
          <a:p>
            <a:pPr marL="0" indent="0">
              <a:buNone/>
            </a:pPr>
            <a:r>
              <a:rPr lang="cs-CZ" sz="2800" dirty="0" smtClean="0"/>
              <a:t>s </a:t>
            </a:r>
            <a:r>
              <a:rPr lang="cs-CZ" sz="2800" dirty="0" err="1" smtClean="0"/>
              <a:t>Pfund</a:t>
            </a:r>
            <a:r>
              <a:rPr lang="cs-CZ" sz="2800" i="1" dirty="0" smtClean="0"/>
              <a:t> </a:t>
            </a:r>
            <a:r>
              <a:rPr lang="cs-CZ" sz="2400" i="1" dirty="0" smtClean="0"/>
              <a:t>- libra</a:t>
            </a:r>
          </a:p>
          <a:p>
            <a:pPr marL="0" indent="0">
              <a:buNone/>
            </a:pPr>
            <a:r>
              <a:rPr lang="cs-CZ" sz="2800" dirty="0"/>
              <a:t>r Meter </a:t>
            </a:r>
            <a:r>
              <a:rPr lang="cs-CZ" sz="2400" dirty="0"/>
              <a:t>– </a:t>
            </a:r>
            <a:r>
              <a:rPr lang="cs-CZ" sz="2400" i="1" dirty="0" smtClean="0"/>
              <a:t>metr</a:t>
            </a:r>
          </a:p>
          <a:p>
            <a:pPr marL="0" indent="0">
              <a:buNone/>
            </a:pPr>
            <a:r>
              <a:rPr lang="cs-CZ" sz="2800" dirty="0"/>
              <a:t>s </a:t>
            </a:r>
            <a:r>
              <a:rPr lang="cs-CZ" sz="2800" dirty="0" err="1"/>
              <a:t>Stück</a:t>
            </a:r>
            <a:r>
              <a:rPr lang="cs-CZ" sz="2800" dirty="0"/>
              <a:t> – </a:t>
            </a:r>
            <a:r>
              <a:rPr lang="cs-CZ" sz="2400" i="1" dirty="0"/>
              <a:t>kousek, </a:t>
            </a:r>
            <a:r>
              <a:rPr lang="cs-CZ" sz="2400" i="1" dirty="0" smtClean="0"/>
              <a:t>krajíc</a:t>
            </a:r>
          </a:p>
          <a:p>
            <a:pPr marL="0" indent="0">
              <a:buNone/>
            </a:pPr>
            <a:r>
              <a:rPr lang="cs-CZ" sz="2800" dirty="0"/>
              <a:t>e </a:t>
            </a:r>
            <a:r>
              <a:rPr lang="cs-CZ" sz="2800" dirty="0" err="1"/>
              <a:t>Portion</a:t>
            </a:r>
            <a:r>
              <a:rPr lang="cs-CZ" sz="2800" dirty="0"/>
              <a:t> </a:t>
            </a:r>
            <a:r>
              <a:rPr lang="cs-CZ" sz="2400" dirty="0"/>
              <a:t>– </a:t>
            </a:r>
            <a:r>
              <a:rPr lang="cs-CZ" sz="2400" i="1" dirty="0" smtClean="0"/>
              <a:t>porce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04864"/>
            <a:ext cx="4176464" cy="3970318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Míru a množství </a:t>
            </a:r>
            <a:r>
              <a:rPr lang="cs-CZ" sz="2400" dirty="0" smtClean="0"/>
              <a:t>udáváme přímo v daných fyzikálních či chemických jednotkách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Hmotnost</a:t>
            </a:r>
            <a:r>
              <a:rPr lang="cs-CZ" sz="2400" dirty="0" smtClean="0"/>
              <a:t> se v </a:t>
            </a:r>
            <a:r>
              <a:rPr lang="cs-CZ" sz="2400" dirty="0" err="1" smtClean="0"/>
              <a:t>Nj</a:t>
            </a:r>
            <a:r>
              <a:rPr lang="cs-CZ" sz="2400" dirty="0" smtClean="0"/>
              <a:t> udává v kilogramech, v gramech (gram nahrazuje dekagram) a také v librách (což je ½ kila).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4968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hei</a:t>
            </a:r>
            <a:r>
              <a:rPr lang="el-GR" b="1" dirty="0" smtClean="0"/>
              <a:t>β</a:t>
            </a:r>
            <a:r>
              <a:rPr lang="cs-CZ" b="1" dirty="0" smtClean="0"/>
              <a:t>t der </a:t>
            </a:r>
            <a:r>
              <a:rPr lang="cs-CZ" b="1" dirty="0" err="1" smtClean="0"/>
              <a:t>Plural</a:t>
            </a:r>
            <a:r>
              <a:rPr lang="cs-CZ" b="1" dirty="0" smtClean="0"/>
              <a:t>? </a:t>
            </a:r>
            <a:br>
              <a:rPr lang="cs-CZ" b="1" dirty="0" smtClean="0"/>
            </a:br>
            <a:r>
              <a:rPr lang="cs-CZ" sz="3100" i="1" dirty="0" smtClean="0"/>
              <a:t>(jaké je množné číslo)</a:t>
            </a:r>
            <a:endParaRPr lang="cs-CZ" sz="31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Tasse</a:t>
            </a:r>
            <a:endParaRPr lang="cs-CZ" dirty="0" smtClean="0"/>
          </a:p>
          <a:p>
            <a:r>
              <a:rPr lang="cs-CZ" dirty="0" smtClean="0"/>
              <a:t>Dose</a:t>
            </a:r>
          </a:p>
          <a:p>
            <a:r>
              <a:rPr lang="cs-CZ" dirty="0" err="1" smtClean="0"/>
              <a:t>Flasche</a:t>
            </a:r>
            <a:endParaRPr lang="cs-CZ" dirty="0" smtClean="0"/>
          </a:p>
          <a:p>
            <a:r>
              <a:rPr lang="cs-CZ" dirty="0" err="1" smtClean="0"/>
              <a:t>Packung</a:t>
            </a:r>
            <a:endParaRPr lang="cs-CZ" dirty="0" smtClean="0"/>
          </a:p>
          <a:p>
            <a:r>
              <a:rPr lang="cs-CZ" dirty="0" err="1" smtClean="0"/>
              <a:t>Portion</a:t>
            </a:r>
            <a:endParaRPr lang="cs-CZ" dirty="0" smtClean="0"/>
          </a:p>
          <a:p>
            <a:r>
              <a:rPr lang="cs-CZ" dirty="0" err="1" smtClean="0"/>
              <a:t>Schachtel</a:t>
            </a:r>
            <a:endParaRPr lang="cs-CZ" dirty="0" smtClean="0"/>
          </a:p>
          <a:p>
            <a:r>
              <a:rPr lang="cs-CZ" dirty="0" smtClean="0"/>
              <a:t>Krone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681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Tasse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Tassen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 smtClean="0"/>
              <a:t>Dose – </a:t>
            </a:r>
            <a:r>
              <a:rPr lang="cs-CZ" i="1" dirty="0" smtClean="0">
                <a:solidFill>
                  <a:srgbClr val="FF0000"/>
                </a:solidFill>
              </a:rPr>
              <a:t>Dosen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 err="1" smtClean="0"/>
              <a:t>Flasche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Flaschen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err="1" smtClean="0"/>
              <a:t>Packung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Packungen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 err="1" smtClean="0"/>
              <a:t>Portion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Portionen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 err="1" smtClean="0"/>
              <a:t>Schachtel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Schachteln</a:t>
            </a:r>
            <a:endParaRPr lang="cs-CZ" dirty="0" smtClean="0"/>
          </a:p>
          <a:p>
            <a:r>
              <a:rPr lang="cs-CZ" dirty="0" smtClean="0"/>
              <a:t>Krone – </a:t>
            </a:r>
            <a:r>
              <a:rPr lang="cs-CZ" i="1" dirty="0" err="1" smtClean="0">
                <a:solidFill>
                  <a:srgbClr val="FF0000"/>
                </a:solidFill>
              </a:rPr>
              <a:t>Kronen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761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9249" y="332655"/>
            <a:ext cx="71287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Was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auf</a:t>
            </a:r>
            <a:r>
              <a:rPr lang="cs-CZ" sz="4400" b="1" dirty="0" smtClean="0"/>
              <a:t> den </a:t>
            </a:r>
            <a:r>
              <a:rPr lang="cs-CZ" sz="4400" b="1" dirty="0" err="1" smtClean="0"/>
              <a:t>Bildern</a:t>
            </a:r>
            <a:r>
              <a:rPr lang="cs-CZ" sz="4400" b="1" dirty="0" smtClean="0"/>
              <a:t>? 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71" y="1026304"/>
            <a:ext cx="1359966" cy="1803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604" y="1592175"/>
            <a:ext cx="128587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63268" y="4240117"/>
            <a:ext cx="1076672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10 m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3495" y="163546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3x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" name="Picture 5" descr="C:\Users\Lenka\AppData\Local\Microsoft\Windows\Temporary Internet Files\Content.IE5\L4VC9WNH\MC90044177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88" y="1695599"/>
            <a:ext cx="1049288" cy="104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97498" y="2099981"/>
            <a:ext cx="12755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20 dkg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2052" name="Picture 4" descr="C:\Users\Lenka\AppData\Local\Microsoft\Windows\Temporary Internet Files\Content.IE5\77LKQ4IZ\MC900413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730" y="1813410"/>
            <a:ext cx="1157888" cy="56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77LKQ4IZ\MP9004485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81634"/>
            <a:ext cx="1488703" cy="99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L4VC9WNH\MC90043391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027" y="3662796"/>
            <a:ext cx="722705" cy="722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Lenka\AppData\Local\Microsoft\Windows\Temporary Internet Files\Content.IE5\L4VC9WNH\MC90043391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677" y="4271135"/>
            <a:ext cx="651273" cy="651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Lenka\AppData\Local\Microsoft\Windows\Temporary Internet Files\Content.IE5\L4VC9WNH\MC90043391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613" y="4277003"/>
            <a:ext cx="715119" cy="71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Lenka\AppData\Local\Microsoft\Windows\Temporary Internet Files\Content.IE5\L4VC9WNH\MC900433913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45" y="3705204"/>
            <a:ext cx="623454" cy="62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H52A1MEN\MC9003470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27" y="3687885"/>
            <a:ext cx="969033" cy="119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Lenka\AppData\Local\Microsoft\Windows\Temporary Internet Files\Content.IE5\H52A1MEN\MC9003470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764" y="3718171"/>
            <a:ext cx="969033" cy="119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889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14" y="1171089"/>
            <a:ext cx="8714365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395" y="3096819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fünf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Flaschen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Wein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3126728"/>
            <a:ext cx="2014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zwei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Glas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Milch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85631" y="2726618"/>
            <a:ext cx="20176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drei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Stück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Kuchen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36672" y="3073805"/>
            <a:ext cx="1960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zwei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Hundert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000" i="1" dirty="0" err="1" smtClean="0">
                <a:solidFill>
                  <a:srgbClr val="FF0000"/>
                </a:solidFill>
              </a:rPr>
              <a:t>Gramm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Schinken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395" y="5837189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zwei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Becher</a:t>
            </a:r>
            <a:r>
              <a:rPr lang="cs-CZ" sz="2000" i="1" dirty="0" smtClean="0">
                <a:solidFill>
                  <a:srgbClr val="FF0000"/>
                </a:solidFill>
              </a:rPr>
              <a:t> Jogurt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59740" y="5486408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drei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Löffel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Zucker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4" y="5685347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vier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Tassen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Kaffee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5476441"/>
            <a:ext cx="15054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</a:rPr>
              <a:t>zehn</a:t>
            </a:r>
            <a:r>
              <a:rPr lang="cs-CZ" sz="2000" i="1" dirty="0" smtClean="0">
                <a:solidFill>
                  <a:srgbClr val="FF0000"/>
                </a:solidFill>
              </a:rPr>
              <a:t> Meter</a:t>
            </a:r>
            <a:endParaRPr lang="cs-CZ" sz="2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1408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498178"/>
          </a:xfrm>
        </p:spPr>
        <p:txBody>
          <a:bodyPr>
            <a:normAutofit fontScale="90000"/>
          </a:bodyPr>
          <a:lstStyle/>
          <a:p>
            <a:r>
              <a:rPr lang="cs-CZ" sz="3600" b="1" i="1" dirty="0" err="1"/>
              <a:t>Entscheiden</a:t>
            </a:r>
            <a:r>
              <a:rPr lang="cs-CZ" sz="3600" b="1" i="1" dirty="0"/>
              <a:t> </a:t>
            </a:r>
            <a:r>
              <a:rPr lang="cs-CZ" sz="3600" b="1" i="1" dirty="0" err="1"/>
              <a:t>Sie</a:t>
            </a:r>
            <a:r>
              <a:rPr lang="cs-CZ" sz="3600" b="1" i="1" dirty="0"/>
              <a:t>, </a:t>
            </a:r>
            <a:r>
              <a:rPr lang="cs-CZ" sz="3600" b="1" i="1" dirty="0" err="1"/>
              <a:t>worin</a:t>
            </a:r>
            <a:r>
              <a:rPr lang="cs-CZ" sz="3600" b="1" i="1" dirty="0"/>
              <a:t> </a:t>
            </a:r>
            <a:r>
              <a:rPr lang="cs-CZ" sz="3600" b="1" i="1" dirty="0" err="1"/>
              <a:t>welche</a:t>
            </a:r>
            <a:r>
              <a:rPr lang="cs-CZ" sz="3600" b="1" i="1" dirty="0"/>
              <a:t> </a:t>
            </a:r>
            <a:r>
              <a:rPr lang="cs-CZ" sz="3600" b="1" i="1" dirty="0" err="1"/>
              <a:t>Speisen</a:t>
            </a:r>
            <a:r>
              <a:rPr lang="cs-CZ" sz="3600" b="1" i="1" dirty="0"/>
              <a:t> </a:t>
            </a:r>
            <a:r>
              <a:rPr lang="cs-CZ" sz="3600" b="1" i="1" dirty="0" err="1"/>
              <a:t>und</a:t>
            </a:r>
            <a:r>
              <a:rPr lang="cs-CZ" sz="3600" b="1" i="1" dirty="0"/>
              <a:t> </a:t>
            </a:r>
            <a:r>
              <a:rPr lang="cs-CZ" sz="3600" b="1" i="1" dirty="0" err="1"/>
              <a:t>Getränke</a:t>
            </a:r>
            <a:r>
              <a:rPr lang="cs-CZ" sz="3600" b="1" i="1" dirty="0"/>
              <a:t> </a:t>
            </a:r>
            <a:r>
              <a:rPr lang="cs-CZ" sz="3600" b="1" i="1" dirty="0" err="1"/>
              <a:t>aufbewahrt</a:t>
            </a:r>
            <a:r>
              <a:rPr lang="cs-CZ" sz="3600" b="1" i="1" dirty="0"/>
              <a:t> </a:t>
            </a:r>
            <a:r>
              <a:rPr lang="cs-CZ" sz="3600" b="1" i="1" dirty="0" err="1"/>
              <a:t>werden</a:t>
            </a:r>
            <a:r>
              <a:rPr lang="cs-CZ" sz="3600" b="1" i="1" dirty="0"/>
              <a:t> </a:t>
            </a:r>
            <a:r>
              <a:rPr lang="cs-CZ" sz="3600" b="1" i="1" dirty="0" err="1"/>
              <a:t>können</a:t>
            </a:r>
            <a:r>
              <a:rPr lang="cs-CZ" sz="3600" b="1" i="1" dirty="0" smtClean="0"/>
              <a:t>.</a:t>
            </a:r>
            <a:br>
              <a:rPr lang="cs-CZ" sz="3600" b="1" i="1" dirty="0" smtClean="0"/>
            </a:br>
            <a:r>
              <a:rPr lang="cs-CZ" sz="2700" i="1" dirty="0" smtClean="0"/>
              <a:t>(rozhodněte, kam můžeme jídla a nápoje uschovat)</a:t>
            </a:r>
            <a:endParaRPr lang="cs-CZ" sz="27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700883"/>
              </p:ext>
            </p:extLst>
          </p:nvPr>
        </p:nvGraphicFramePr>
        <p:xfrm>
          <a:off x="611560" y="2104581"/>
          <a:ext cx="7704855" cy="2736303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50800" dist="50800" dir="5400000" algn="ctr" rotWithShape="0">
                    <a:schemeClr val="bg1"/>
                  </a:outerShdw>
                </a:effectLst>
                <a:tableStyleId>{5C22544A-7EE6-4342-B048-85BDC9FD1C3A}</a:tableStyleId>
              </a:tblPr>
              <a:tblGrid>
                <a:gridCol w="1540971"/>
                <a:gridCol w="1540971"/>
                <a:gridCol w="1540971"/>
                <a:gridCol w="1540971"/>
                <a:gridCol w="1540971"/>
              </a:tblGrid>
              <a:tr h="5215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DOSE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GLAS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FLASCHE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KORB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PACKUNG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47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228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47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228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30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08518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Butter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Öl</a:t>
            </a:r>
            <a:r>
              <a:rPr lang="cs-CZ" sz="2400" dirty="0" smtClean="0"/>
              <a:t>,</a:t>
            </a:r>
            <a:r>
              <a:rPr lang="cs-CZ" sz="2400" dirty="0" smtClean="0">
                <a:solidFill>
                  <a:srgbClr val="FF0000"/>
                </a:solidFill>
              </a:rPr>
              <a:t> ●</a:t>
            </a:r>
            <a:r>
              <a:rPr lang="cs-CZ" sz="2400" dirty="0" smtClean="0"/>
              <a:t> </a:t>
            </a:r>
            <a:r>
              <a:rPr lang="cs-CZ" sz="2400" dirty="0" err="1" smtClean="0"/>
              <a:t>saure</a:t>
            </a:r>
            <a:r>
              <a:rPr lang="cs-CZ" sz="2400" dirty="0" smtClean="0"/>
              <a:t> </a:t>
            </a:r>
            <a:r>
              <a:rPr lang="cs-CZ" sz="2400" dirty="0" err="1" smtClean="0"/>
              <a:t>Gurken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Kakaopulver</a:t>
            </a:r>
            <a:r>
              <a:rPr lang="cs-CZ" sz="2400" dirty="0" smtClean="0"/>
              <a:t>, 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Margarine,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Fruchtsaft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Äpfel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Reis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Marmelade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Honig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Zucker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Mehl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Milch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Kartoffeln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Wein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Brötchen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Croissants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58274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sz="3600" b="1" i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636176"/>
              </p:ext>
            </p:extLst>
          </p:nvPr>
        </p:nvGraphicFramePr>
        <p:xfrm>
          <a:off x="467542" y="1412774"/>
          <a:ext cx="8280920" cy="3228123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50800" dist="50800" dir="5400000" algn="ctr" rotWithShape="0">
                    <a:schemeClr val="bg1"/>
                  </a:outerShdw>
                </a:effectLst>
                <a:tableStyleId>{5C22544A-7EE6-4342-B048-85BDC9FD1C3A}</a:tableStyleId>
              </a:tblPr>
              <a:tblGrid>
                <a:gridCol w="1800202"/>
                <a:gridCol w="1512166"/>
                <a:gridCol w="1656184"/>
                <a:gridCol w="1656184"/>
                <a:gridCol w="1656184"/>
              </a:tblGrid>
              <a:tr h="59075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DOSE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GLAS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FLASCHE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KORB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PACKUNG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89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Butter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Marmelade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Wein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Äpfel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Zucker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Kakaopulver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Honig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Fruchtsaft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Brötchen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Mehl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smtClean="0">
                          <a:solidFill>
                            <a:srgbClr val="FF0000"/>
                          </a:solidFill>
                          <a:effectLst/>
                        </a:rPr>
                        <a:t>Margarine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saure</a:t>
                      </a:r>
                      <a:r>
                        <a:rPr lang="cs-CZ" sz="2000" b="1" i="1" dirty="0" smtClean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Gurken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Öl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Kartoffeln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Reis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790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Milch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i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000" b="1" i="1" dirty="0" err="1" smtClean="0">
                          <a:solidFill>
                            <a:srgbClr val="FF0000"/>
                          </a:solidFill>
                          <a:effectLst/>
                        </a:rPr>
                        <a:t>Croissants</a:t>
                      </a: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i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358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i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i="1" dirty="0">
                          <a:effectLst/>
                        </a:rPr>
                        <a:t> </a:t>
                      </a:r>
                      <a:endParaRPr lang="cs-CZ" sz="1800" i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i="1" dirty="0">
                          <a:effectLst/>
                        </a:rPr>
                        <a:t> </a:t>
                      </a:r>
                      <a:endParaRPr lang="cs-CZ" sz="1800" i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i="1" dirty="0">
                          <a:effectLst/>
                        </a:rPr>
                        <a:t> </a:t>
                      </a:r>
                      <a:endParaRPr lang="cs-CZ" sz="1800" i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i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508518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Butter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Öl</a:t>
            </a:r>
            <a:r>
              <a:rPr lang="cs-CZ" sz="2400" dirty="0" smtClean="0"/>
              <a:t>,</a:t>
            </a:r>
            <a:r>
              <a:rPr lang="cs-CZ" sz="2400" dirty="0" smtClean="0">
                <a:solidFill>
                  <a:srgbClr val="FF0000"/>
                </a:solidFill>
              </a:rPr>
              <a:t> ●</a:t>
            </a:r>
            <a:r>
              <a:rPr lang="cs-CZ" sz="2400" dirty="0" smtClean="0"/>
              <a:t> </a:t>
            </a:r>
            <a:r>
              <a:rPr lang="cs-CZ" sz="2400" dirty="0" err="1" smtClean="0"/>
              <a:t>saure</a:t>
            </a:r>
            <a:r>
              <a:rPr lang="cs-CZ" sz="2400" dirty="0" smtClean="0"/>
              <a:t> </a:t>
            </a:r>
            <a:r>
              <a:rPr lang="cs-CZ" sz="2400" dirty="0" err="1" smtClean="0"/>
              <a:t>Gurken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Kakaopulver</a:t>
            </a:r>
            <a:r>
              <a:rPr lang="cs-CZ" sz="2400" dirty="0" smtClean="0"/>
              <a:t>, 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Margarine,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Fruchtsaft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Äpfel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Reis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Marmelade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Honig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Zucker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Mehl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Milch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Kartoffeln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Wein</a:t>
            </a:r>
            <a:r>
              <a:rPr lang="cs-CZ" sz="2400" dirty="0" smtClean="0"/>
              <a:t>, </a:t>
            </a:r>
            <a:r>
              <a:rPr lang="cs-CZ" sz="2400" dirty="0">
                <a:solidFill>
                  <a:srgbClr val="FF0000"/>
                </a:solidFill>
              </a:rPr>
              <a:t>●</a:t>
            </a:r>
            <a:r>
              <a:rPr lang="cs-CZ" sz="2400" dirty="0"/>
              <a:t> </a:t>
            </a:r>
            <a:r>
              <a:rPr lang="cs-CZ" sz="2400" dirty="0" err="1" smtClean="0"/>
              <a:t>Brötchen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●</a:t>
            </a:r>
            <a:r>
              <a:rPr lang="cs-CZ" sz="2400" dirty="0" smtClean="0"/>
              <a:t> </a:t>
            </a:r>
            <a:r>
              <a:rPr lang="cs-CZ" sz="2400" dirty="0" err="1" smtClean="0"/>
              <a:t>Croissants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9794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tři kousky dortu, dva šálky kávy, tři sklenice piva, čtyři láhve limonády, 150 gramů masa, dvě porce knedlíků, tři krajíce chleba, 30 dkg šunky, 25 dkg bramborového salátu, 6 kousků koláče, dvě porce rýže, dva talíře polévky, 26 eur, 392 korun</a:t>
            </a:r>
          </a:p>
        </p:txBody>
      </p:sp>
    </p:spTree>
    <p:extLst>
      <p:ext uri="{BB962C8B-B14F-4D97-AF65-F5344CB8AC3E}">
        <p14:creationId xmlns:p14="http://schemas.microsoft.com/office/powerpoint/2010/main" val="1336107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drei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Stück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Torte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zwei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Tassen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Kaffee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drei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Glas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Bier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vier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Flaschen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Limonade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zwei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Portionen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Knödeln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drei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Stück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Brot</a:t>
            </a:r>
            <a:r>
              <a:rPr lang="cs-CZ" i="1" dirty="0" smtClean="0">
                <a:solidFill>
                  <a:srgbClr val="FF0000"/>
                </a:solidFill>
              </a:rPr>
              <a:t>, 300 </a:t>
            </a:r>
            <a:r>
              <a:rPr lang="cs-CZ" i="1" dirty="0" err="1">
                <a:solidFill>
                  <a:srgbClr val="FF0000"/>
                </a:solidFill>
              </a:rPr>
              <a:t>G</a:t>
            </a:r>
            <a:r>
              <a:rPr lang="cs-CZ" i="1" dirty="0" err="1" smtClean="0">
                <a:solidFill>
                  <a:srgbClr val="FF0000"/>
                </a:solidFill>
              </a:rPr>
              <a:t>ramm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Schinken</a:t>
            </a:r>
            <a:r>
              <a:rPr lang="cs-CZ" i="1" dirty="0" smtClean="0">
                <a:solidFill>
                  <a:srgbClr val="FF0000"/>
                </a:solidFill>
              </a:rPr>
              <a:t>, 250 </a:t>
            </a:r>
            <a:r>
              <a:rPr lang="cs-CZ" i="1" dirty="0" err="1" smtClean="0">
                <a:solidFill>
                  <a:srgbClr val="FF0000"/>
                </a:solidFill>
              </a:rPr>
              <a:t>Gramm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Kartoffelsalat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sechs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Stück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Kuchen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zwei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Portionen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Reis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</a:rPr>
              <a:t>zwei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Teller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Suppe</a:t>
            </a:r>
            <a:r>
              <a:rPr lang="cs-CZ" i="1" dirty="0" smtClean="0">
                <a:solidFill>
                  <a:srgbClr val="FF0000"/>
                </a:solidFill>
              </a:rPr>
              <a:t>, 26 Euro, 392 </a:t>
            </a:r>
            <a:r>
              <a:rPr lang="cs-CZ" i="1" dirty="0" err="1" smtClean="0">
                <a:solidFill>
                  <a:srgbClr val="FF0000"/>
                </a:solidFill>
              </a:rPr>
              <a:t>Kronen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754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2800" dirty="0" smtClean="0"/>
              <a:t>DEANE</a:t>
            </a:r>
            <a:r>
              <a:rPr lang="de-DE" sz="2800" dirty="0"/>
              <a:t>, Neil. </a:t>
            </a:r>
            <a:r>
              <a:rPr lang="de-DE" sz="2800" i="1" dirty="0"/>
              <a:t>Deutsch für deinen Job - Gastronomie</a:t>
            </a:r>
            <a:r>
              <a:rPr lang="de-DE" sz="2800" dirty="0"/>
              <a:t>. Plzeň: </a:t>
            </a:r>
            <a:r>
              <a:rPr lang="de-DE" sz="2800" dirty="0" err="1"/>
              <a:t>Fraus</a:t>
            </a:r>
            <a:r>
              <a:rPr lang="de-DE" sz="2800" dirty="0"/>
              <a:t>, 2010, ISBN 978-80-7238-919-3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HÖPPNEROVÁ, Věra. </a:t>
            </a:r>
            <a:r>
              <a:rPr lang="cs-CZ" sz="2800" i="1" dirty="0"/>
              <a:t>Němčina pro číšníky a kuchaře</a:t>
            </a:r>
            <a:r>
              <a:rPr lang="cs-CZ" sz="2800" dirty="0"/>
              <a:t>. Praha: </a:t>
            </a:r>
            <a:r>
              <a:rPr lang="cs-CZ" sz="2800" dirty="0" err="1"/>
              <a:t>Scientia</a:t>
            </a:r>
            <a:r>
              <a:rPr lang="cs-CZ" sz="2800" dirty="0"/>
              <a:t>, 2002, ISBN 80-7183-270-7. </a:t>
            </a:r>
            <a:endParaRPr lang="cs-CZ" sz="2800" dirty="0" smtClean="0"/>
          </a:p>
          <a:p>
            <a:r>
              <a:rPr lang="cs-CZ" sz="2800" smtClean="0"/>
              <a:t>www.office.microsoft.com</a:t>
            </a: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8503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690</Words>
  <Application>Microsoft Office PowerPoint</Application>
  <PresentationFormat>Předvádění na obrazovce (4:3)</PresentationFormat>
  <Paragraphs>150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VÝRAZY MNOŽSTVÍ, MÍRY A HMOTNOSTI</vt:lpstr>
      <vt:lpstr>Označení míry, hmotnosti a množství po číslovkách</vt:lpstr>
      <vt:lpstr>Arten von Behältern (druhy „nádob“)</vt:lpstr>
      <vt:lpstr>Die Menge, das Maβ, s Gewicht (množství, míra, hmotnost)</vt:lpstr>
      <vt:lpstr>Wie heiβt der Plural?  (jaké je množné číslo)</vt:lpstr>
      <vt:lpstr>Lösung (řešení)</vt:lpstr>
      <vt:lpstr>Prezentace aplikace PowerPoint</vt:lpstr>
      <vt:lpstr>Lösung (řešení)</vt:lpstr>
      <vt:lpstr>Entscheiden Sie, worin welche Speisen und Getränke aufbewahrt werden können. (rozhodněte, kam můžeme jídla a nápoje uschovat)</vt:lpstr>
      <vt:lpstr>Lösung (řešení)</vt:lpstr>
      <vt:lpstr>Übersetzen Sie (přeložte)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 MNOŽSTVÍ, MÍRY A HMOTNOSTI</dc:title>
  <dc:creator>Lenka</dc:creator>
  <cp:lastModifiedBy>jitka</cp:lastModifiedBy>
  <cp:revision>48</cp:revision>
  <dcterms:created xsi:type="dcterms:W3CDTF">2013-08-27T18:43:58Z</dcterms:created>
  <dcterms:modified xsi:type="dcterms:W3CDTF">2014-10-11T20:25:16Z</dcterms:modified>
</cp:coreProperties>
</file>