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6" r:id="rId4"/>
    <p:sldId id="257" r:id="rId5"/>
    <p:sldId id="258" r:id="rId6"/>
    <p:sldId id="259" r:id="rId7"/>
    <p:sldId id="262" r:id="rId8"/>
    <p:sldId id="263" r:id="rId9"/>
    <p:sldId id="260" r:id="rId10"/>
    <p:sldId id="264" r:id="rId11"/>
    <p:sldId id="261" r:id="rId12"/>
    <p:sldId id="265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4A401-20EF-41B9-A1C6-313B5472D95E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4BA47-B13B-4187-B109-D7A75E860C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15269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4A401-20EF-41B9-A1C6-313B5472D95E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4BA47-B13B-4187-B109-D7A75E860C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84462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4A401-20EF-41B9-A1C6-313B5472D95E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4BA47-B13B-4187-B109-D7A75E860C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42927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4A401-20EF-41B9-A1C6-313B5472D95E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4BA47-B13B-4187-B109-D7A75E860C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1835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4A401-20EF-41B9-A1C6-313B5472D95E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4BA47-B13B-4187-B109-D7A75E860C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31223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4A401-20EF-41B9-A1C6-313B5472D95E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4BA47-B13B-4187-B109-D7A75E860C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78297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4A401-20EF-41B9-A1C6-313B5472D95E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4BA47-B13B-4187-B109-D7A75E860C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92532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4A401-20EF-41B9-A1C6-313B5472D95E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4BA47-B13B-4187-B109-D7A75E860C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00828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4A401-20EF-41B9-A1C6-313B5472D95E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4BA47-B13B-4187-B109-D7A75E860C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4637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4A401-20EF-41B9-A1C6-313B5472D95E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4BA47-B13B-4187-B109-D7A75E860C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18739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4A401-20EF-41B9-A1C6-313B5472D95E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4BA47-B13B-4187-B109-D7A75E860C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04622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E4A401-20EF-41B9-A1C6-313B5472D95E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04BA47-B13B-4187-B109-D7A75E860C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11963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250" y="404813"/>
            <a:ext cx="6008688" cy="1470025"/>
          </a:xfrm>
          <a:solidFill>
            <a:srgbClr val="FFFFFF"/>
          </a:solidFill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2060575"/>
            <a:ext cx="6400800" cy="18732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STŘEDNÍ ODBORNÁ ŠKOLA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A STŘEDNÍ ODBORNÉ UČILIŠTĚ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MĚSTEC KRÁLOVÉ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</p:txBody>
      </p:sp>
      <p:pic>
        <p:nvPicPr>
          <p:cNvPr id="5" name="Obrázek 4" descr="logo_plnobarevne_pozitivni_propagacni_predmety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293096"/>
            <a:ext cx="5224463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69075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395536" y="1628800"/>
            <a:ext cx="8229600" cy="5089525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1800" b="1" dirty="0" smtClean="0"/>
              <a:t>Název projektu : </a:t>
            </a:r>
            <a:r>
              <a:rPr lang="cs-CZ" sz="1800" dirty="0" smtClean="0"/>
              <a:t>Rozvoj ICT ve výuce na střední škole</a:t>
            </a:r>
          </a:p>
          <a:p>
            <a:pPr>
              <a:buFontTx/>
              <a:buNone/>
            </a:pPr>
            <a:r>
              <a:rPr lang="cs-CZ" sz="1800" b="1" dirty="0" smtClean="0"/>
              <a:t>Registrační </a:t>
            </a:r>
            <a:r>
              <a:rPr lang="cs-CZ" sz="1800" b="1" dirty="0"/>
              <a:t>číslo </a:t>
            </a:r>
            <a:r>
              <a:rPr lang="cs-CZ" sz="1800" b="1" dirty="0" smtClean="0"/>
              <a:t>projektu: </a:t>
            </a:r>
            <a:r>
              <a:rPr lang="cs-CZ" sz="1800" dirty="0"/>
              <a:t>č</a:t>
            </a:r>
            <a:r>
              <a:rPr lang="cs-CZ" sz="1800" dirty="0" smtClean="0"/>
              <a:t>. projektu : CZ.1.07/1.5.00/34.0921</a:t>
            </a:r>
          </a:p>
          <a:p>
            <a:pPr>
              <a:buFontTx/>
              <a:buNone/>
            </a:pPr>
            <a:r>
              <a:rPr lang="cs-CZ" sz="1800" b="1" dirty="0" smtClean="0"/>
              <a:t>Název školy:  </a:t>
            </a:r>
            <a:r>
              <a:rPr lang="cs-CZ" sz="1800" dirty="0" smtClean="0"/>
              <a:t>Střední odborná škola a Střední odborné učiliště Městec Králové,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T. G. Masaryka 4</a:t>
            </a:r>
          </a:p>
          <a:p>
            <a:pPr>
              <a:buFontTx/>
              <a:buNone/>
            </a:pPr>
            <a:r>
              <a:rPr lang="cs-CZ" sz="1800" b="1" dirty="0" smtClean="0"/>
              <a:t>Kód dumu: </a:t>
            </a:r>
            <a:r>
              <a:rPr lang="cs-CZ" sz="1800" dirty="0" smtClean="0"/>
              <a:t>VY_32_INOVACE_ NJ_141</a:t>
            </a:r>
          </a:p>
          <a:p>
            <a:pPr>
              <a:buFontTx/>
              <a:buNone/>
            </a:pPr>
            <a:r>
              <a:rPr lang="cs-CZ" sz="1800" b="1" dirty="0" smtClean="0"/>
              <a:t>Tematická oblast:  </a:t>
            </a:r>
            <a:r>
              <a:rPr lang="cs-CZ" sz="1800" dirty="0"/>
              <a:t>Německá gramatika</a:t>
            </a:r>
          </a:p>
          <a:p>
            <a:pPr>
              <a:buFontTx/>
              <a:buNone/>
            </a:pPr>
            <a:r>
              <a:rPr lang="cs-CZ" sz="1800" b="1" smtClean="0"/>
              <a:t>Předmět</a:t>
            </a:r>
            <a:r>
              <a:rPr lang="cs-CZ" sz="1800" b="1" dirty="0" smtClean="0"/>
              <a:t>: </a:t>
            </a:r>
            <a:r>
              <a:rPr lang="cs-CZ" sz="1800" dirty="0" smtClean="0"/>
              <a:t>Německý jazyk</a:t>
            </a:r>
          </a:p>
          <a:p>
            <a:pPr>
              <a:buFontTx/>
              <a:buNone/>
            </a:pPr>
            <a:r>
              <a:rPr lang="cs-CZ" sz="1800" b="1" dirty="0" smtClean="0"/>
              <a:t>Ročník: </a:t>
            </a:r>
            <a:r>
              <a:rPr lang="cs-CZ" sz="1800" dirty="0"/>
              <a:t>3</a:t>
            </a:r>
            <a:r>
              <a:rPr lang="cs-CZ" sz="1800" dirty="0" smtClean="0"/>
              <a:t>. ročník </a:t>
            </a:r>
            <a:endParaRPr lang="cs-CZ" sz="1800" dirty="0" smtClean="0">
              <a:solidFill>
                <a:srgbClr val="00B0F0"/>
              </a:solidFill>
            </a:endParaRPr>
          </a:p>
          <a:p>
            <a:pPr>
              <a:buFontTx/>
              <a:buNone/>
            </a:pPr>
            <a:r>
              <a:rPr lang="cs-CZ" sz="1800" b="1" dirty="0" smtClean="0"/>
              <a:t>Datum tvorby:</a:t>
            </a:r>
            <a:r>
              <a:rPr lang="cs-CZ" sz="1800" dirty="0" smtClean="0">
                <a:solidFill>
                  <a:srgbClr val="00B0F0"/>
                </a:solidFill>
              </a:rPr>
              <a:t> </a:t>
            </a:r>
            <a:r>
              <a:rPr lang="cs-CZ" sz="1800" dirty="0" smtClean="0"/>
              <a:t>květen 2013</a:t>
            </a:r>
          </a:p>
          <a:p>
            <a:pPr>
              <a:buFontTx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Materiál slouží k procvičování gramatiky:  Časování slovesa „</a:t>
            </a:r>
            <a:r>
              <a:rPr lang="cs-CZ" sz="1800" dirty="0" err="1" smtClean="0"/>
              <a:t>sein</a:t>
            </a:r>
            <a:r>
              <a:rPr lang="cs-CZ" sz="1800" dirty="0" smtClean="0"/>
              <a:t>“ v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přítomném čase</a:t>
            </a:r>
          </a:p>
          <a:p>
            <a:pPr>
              <a:buFontTx/>
              <a:buNone/>
            </a:pPr>
            <a:r>
              <a:rPr lang="cs-CZ" sz="1800" b="1" dirty="0" smtClean="0"/>
              <a:t>Metodický pokyn: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Prezentace je určena jako výklad do hodiny i jako materiál                                                                          </a:t>
            </a:r>
          </a:p>
          <a:p>
            <a:pPr>
              <a:buFontTx/>
              <a:buNone/>
            </a:pPr>
            <a:r>
              <a:rPr lang="cs-CZ" sz="1800" dirty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                                 k samostudiu pracovního listu a písemné práce</a:t>
            </a:r>
            <a:endParaRPr lang="cs-CZ" sz="1800" dirty="0" smtClean="0"/>
          </a:p>
          <a:p>
            <a:endParaRPr lang="cs-CZ" sz="1800" dirty="0" smtClean="0"/>
          </a:p>
        </p:txBody>
      </p:sp>
      <p:pic>
        <p:nvPicPr>
          <p:cNvPr id="307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488" y="96838"/>
            <a:ext cx="6843712" cy="13731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7243163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DIE KONJUGATION </a:t>
            </a:r>
            <a:r>
              <a:rPr lang="cs-CZ" b="1" smtClean="0"/>
              <a:t>DES VERBS </a:t>
            </a:r>
            <a:r>
              <a:rPr lang="cs-CZ" b="1" dirty="0" smtClean="0"/>
              <a:t>SEIN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b="1" i="1" dirty="0"/>
              <a:t>Časování slovesa „</a:t>
            </a:r>
            <a:r>
              <a:rPr lang="cs-CZ" sz="3600" b="1" i="1" dirty="0" err="1"/>
              <a:t>sein</a:t>
            </a:r>
            <a:r>
              <a:rPr lang="cs-CZ" sz="3600" b="1" i="1" dirty="0"/>
              <a:t>“</a:t>
            </a:r>
            <a:br>
              <a:rPr lang="cs-CZ" sz="3600" b="1" i="1" dirty="0"/>
            </a:br>
            <a:r>
              <a:rPr lang="cs-CZ" sz="3600" b="1" i="1" dirty="0"/>
              <a:t> v přítomném čase</a:t>
            </a:r>
            <a:endParaRPr lang="cs-CZ" sz="3600" i="1" dirty="0"/>
          </a:p>
        </p:txBody>
      </p:sp>
    </p:spTree>
    <p:extLst>
      <p:ext uri="{BB962C8B-B14F-4D97-AF65-F5344CB8AC3E}">
        <p14:creationId xmlns:p14="http://schemas.microsoft.com/office/powerpoint/2010/main" val="23533752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Význam a užití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392488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3300" dirty="0" smtClean="0"/>
              <a:t>být</a:t>
            </a:r>
            <a:r>
              <a:rPr lang="cs-CZ" sz="3300" b="1" dirty="0" smtClean="0"/>
              <a:t> 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300" dirty="0" err="1" smtClean="0"/>
              <a:t>sein</a:t>
            </a:r>
            <a:r>
              <a:rPr lang="cs-CZ" sz="3300" dirty="0" smtClean="0"/>
              <a:t> + infinitiv s „</a:t>
            </a:r>
            <a:r>
              <a:rPr lang="cs-CZ" sz="3300" dirty="0" err="1" smtClean="0"/>
              <a:t>zu</a:t>
            </a:r>
            <a:r>
              <a:rPr lang="cs-CZ" sz="3300" dirty="0" smtClean="0"/>
              <a:t>“ = něco je nutno nebo možno udělat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300" dirty="0" smtClean="0"/>
              <a:t>pomocné sloveso minulých časů</a:t>
            </a:r>
          </a:p>
          <a:p>
            <a:pPr marL="0" indent="0">
              <a:buNone/>
            </a:pPr>
            <a:endParaRPr lang="cs-CZ" sz="3300" dirty="0" smtClean="0"/>
          </a:p>
          <a:p>
            <a:pPr marL="0" indent="0">
              <a:buNone/>
            </a:pPr>
            <a:r>
              <a:rPr lang="cs-CZ" sz="3300" b="1" dirty="0" smtClean="0"/>
              <a:t>Časování</a:t>
            </a:r>
          </a:p>
          <a:p>
            <a:r>
              <a:rPr lang="cs-CZ" sz="3300" dirty="0" smtClean="0"/>
              <a:t>sloveso </a:t>
            </a:r>
            <a:r>
              <a:rPr lang="cs-CZ" sz="3300" dirty="0" err="1" smtClean="0"/>
              <a:t>sein</a:t>
            </a:r>
            <a:r>
              <a:rPr lang="cs-CZ" sz="3300" dirty="0" smtClean="0"/>
              <a:t> má nepravidelné časování </a:t>
            </a:r>
          </a:p>
          <a:p>
            <a:r>
              <a:rPr lang="cs-CZ" sz="3300" dirty="0" smtClean="0"/>
              <a:t>tvary pro jednotlivé osoby nejsou odvozeny od základního tvaru </a:t>
            </a:r>
            <a:r>
              <a:rPr lang="cs-CZ" sz="3300" dirty="0" err="1" smtClean="0"/>
              <a:t>sein</a:t>
            </a:r>
            <a:endParaRPr lang="cs-CZ" sz="3300" dirty="0" smtClean="0"/>
          </a:p>
          <a:p>
            <a:r>
              <a:rPr lang="cs-CZ" sz="3300" dirty="0" smtClean="0"/>
              <a:t> musíme se je naučit nazpaměť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6634189" y="3999397"/>
            <a:ext cx="648072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4139952" y="4797152"/>
            <a:ext cx="648072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32987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523791" y="692696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 číslo</a:t>
            </a:r>
            <a:endParaRPr lang="cs-CZ" sz="2800" b="1" dirty="0"/>
          </a:p>
        </p:txBody>
      </p:sp>
      <p:sp>
        <p:nvSpPr>
          <p:cNvPr id="11" name="Text Box 9"/>
          <p:cNvSpPr txBox="1">
            <a:spLocks noChangeArrowheads="1"/>
          </p:cNvSpPr>
          <p:nvPr/>
        </p:nvSpPr>
        <p:spPr bwMode="auto">
          <a:xfrm>
            <a:off x="523791" y="1552674"/>
            <a:ext cx="3202201" cy="3960440"/>
          </a:xfrm>
          <a:prstGeom prst="rect">
            <a:avLst/>
          </a:prstGeom>
          <a:solidFill>
            <a:schemeClr val="bg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400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cs typeface="Arial" pitchFamily="34" charset="0"/>
              </a:rPr>
              <a:t>ich</a:t>
            </a:r>
            <a:r>
              <a:rPr kumimoji="0" lang="cs-CZ" altLang="cs-CZ" sz="4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cs typeface="Arial" pitchFamily="34" charset="0"/>
              </a:rPr>
              <a:t> </a:t>
            </a:r>
            <a:r>
              <a:rPr kumimoji="0" lang="cs-CZ" altLang="cs-CZ" sz="4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cs typeface="Arial" pitchFamily="34" charset="0"/>
              </a:rPr>
              <a:t>bin</a:t>
            </a:r>
            <a:r>
              <a:rPr kumimoji="0" lang="cs-CZ" altLang="cs-CZ" sz="4000" b="1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cs typeface="Arial" pitchFamily="34" charset="0"/>
              </a:rPr>
              <a:t>                             </a:t>
            </a:r>
            <a:endParaRPr kumimoji="0" lang="cs-CZ" altLang="cs-CZ" sz="40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400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cs typeface="Arial" pitchFamily="34" charset="0"/>
              </a:rPr>
              <a:t>du</a:t>
            </a:r>
            <a:r>
              <a:rPr kumimoji="0" lang="cs-CZ" altLang="cs-CZ" sz="4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cs typeface="Arial" pitchFamily="34" charset="0"/>
              </a:rPr>
              <a:t> </a:t>
            </a:r>
            <a:r>
              <a:rPr kumimoji="0" lang="cs-CZ" altLang="cs-CZ" sz="4000" b="0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cs typeface="Arial" pitchFamily="34" charset="0"/>
              </a:rPr>
              <a:t>bist</a:t>
            </a:r>
            <a:endParaRPr kumimoji="0" lang="cs-CZ" altLang="cs-CZ" sz="4000" b="0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400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cs typeface="Arial" pitchFamily="34" charset="0"/>
              </a:rPr>
              <a:t>er</a:t>
            </a:r>
            <a:endParaRPr kumimoji="0" lang="cs-CZ" altLang="cs-CZ" sz="4000" i="0" u="none" strike="noStrike" cap="none" normalizeH="0" baseline="0" dirty="0" smtClean="0">
              <a:ln>
                <a:noFill/>
              </a:ln>
              <a:effectLst/>
              <a:latin typeface="Calibri" pitchFamily="34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400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cs typeface="Arial" pitchFamily="34" charset="0"/>
              </a:rPr>
              <a:t>sie</a:t>
            </a:r>
            <a:r>
              <a:rPr kumimoji="0" lang="cs-CZ" altLang="cs-CZ" sz="4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cs typeface="Arial" pitchFamily="34" charset="0"/>
              </a:rPr>
              <a:t>  </a:t>
            </a:r>
            <a:r>
              <a:rPr kumimoji="0" lang="cs-CZ" altLang="cs-CZ" sz="4000" b="0" i="0" u="none" strike="noStrike" cap="none" normalizeH="0" dirty="0" smtClean="0">
                <a:ln>
                  <a:noFill/>
                </a:ln>
                <a:effectLst/>
                <a:latin typeface="Calibri" pitchFamily="34" charset="0"/>
                <a:cs typeface="Arial" pitchFamily="34" charset="0"/>
              </a:rPr>
              <a:t> </a:t>
            </a:r>
            <a:r>
              <a:rPr kumimoji="0" lang="cs-CZ" altLang="cs-CZ" sz="4000" b="0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cs typeface="Arial" pitchFamily="34" charset="0"/>
              </a:rPr>
              <a:t>ist</a:t>
            </a:r>
            <a:endParaRPr kumimoji="0" lang="cs-CZ" altLang="cs-CZ" sz="4000" b="0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400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cs typeface="Arial" pitchFamily="34" charset="0"/>
              </a:rPr>
              <a:t>es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AutoShape 10"/>
          <p:cNvSpPr>
            <a:spLocks/>
          </p:cNvSpPr>
          <p:nvPr/>
        </p:nvSpPr>
        <p:spPr bwMode="auto">
          <a:xfrm>
            <a:off x="1198939" y="3429000"/>
            <a:ext cx="279747" cy="1595637"/>
          </a:xfrm>
          <a:prstGeom prst="rightBrace">
            <a:avLst>
              <a:gd name="adj1" fmla="val 94005"/>
              <a:gd name="adj2" fmla="val 50000"/>
            </a:avLst>
          </a:prstGeom>
          <a:noFill/>
          <a:ln w="317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Text Box 11"/>
          <p:cNvSpPr txBox="1">
            <a:spLocks noChangeArrowheads="1"/>
          </p:cNvSpPr>
          <p:nvPr/>
        </p:nvSpPr>
        <p:spPr bwMode="auto">
          <a:xfrm>
            <a:off x="4932040" y="1549195"/>
            <a:ext cx="2810467" cy="3960440"/>
          </a:xfrm>
          <a:prstGeom prst="rect">
            <a:avLst/>
          </a:prstGeom>
          <a:solidFill>
            <a:schemeClr val="bg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lang="cs-CZ" altLang="cs-CZ" sz="3600" i="1" dirty="0" smtClean="0">
                <a:latin typeface="Calibri" pitchFamily="34" charset="0"/>
                <a:cs typeface="Arial" pitchFamily="34" charset="0"/>
              </a:rPr>
              <a:t>jsem</a:t>
            </a:r>
            <a:r>
              <a:rPr kumimoji="0" lang="cs-CZ" altLang="cs-CZ" sz="36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                             </a:t>
            </a:r>
            <a:endParaRPr kumimoji="0" lang="cs-CZ" altLang="cs-CZ" sz="36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lang="cs-CZ" altLang="cs-CZ" sz="3600" i="1" dirty="0" smtClean="0">
                <a:latin typeface="Calibri" pitchFamily="34" charset="0"/>
                <a:cs typeface="Arial" pitchFamily="34" charset="0"/>
              </a:rPr>
              <a:t>jsi</a:t>
            </a:r>
            <a:endParaRPr kumimoji="0" lang="cs-CZ" altLang="cs-CZ" sz="36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on</a:t>
            </a:r>
            <a:endParaRPr kumimoji="0" lang="cs-CZ" altLang="cs-CZ" sz="36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ona    </a:t>
            </a:r>
            <a:r>
              <a:rPr lang="cs-CZ" altLang="cs-CZ" sz="3600" i="1" dirty="0" smtClean="0">
                <a:latin typeface="Calibri" pitchFamily="34" charset="0"/>
                <a:cs typeface="Arial" pitchFamily="34" charset="0"/>
              </a:rPr>
              <a:t>je</a:t>
            </a:r>
            <a:endParaRPr kumimoji="0" lang="cs-CZ" altLang="cs-CZ" sz="36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ono</a:t>
            </a:r>
            <a:endParaRPr kumimoji="0" lang="cs-CZ" altLang="cs-CZ" sz="36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AutoShape 10"/>
          <p:cNvSpPr>
            <a:spLocks/>
          </p:cNvSpPr>
          <p:nvPr/>
        </p:nvSpPr>
        <p:spPr bwMode="auto">
          <a:xfrm>
            <a:off x="5751126" y="3212976"/>
            <a:ext cx="317868" cy="1512168"/>
          </a:xfrm>
          <a:prstGeom prst="rightBrace">
            <a:avLst>
              <a:gd name="adj1" fmla="val 94005"/>
              <a:gd name="adj2" fmla="val 50000"/>
            </a:avLst>
          </a:prstGeom>
          <a:noFill/>
          <a:ln w="317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9836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2"/>
          <p:cNvSpPr txBox="1">
            <a:spLocks noChangeArrowheads="1"/>
          </p:cNvSpPr>
          <p:nvPr/>
        </p:nvSpPr>
        <p:spPr bwMode="auto">
          <a:xfrm>
            <a:off x="683568" y="2276872"/>
            <a:ext cx="3024336" cy="2880320"/>
          </a:xfrm>
          <a:prstGeom prst="rect">
            <a:avLst/>
          </a:prstGeom>
          <a:solidFill>
            <a:schemeClr val="bg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4000" b="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cs typeface="Arial" pitchFamily="34" charset="0"/>
              </a:rPr>
              <a:t>wir</a:t>
            </a:r>
            <a:r>
              <a:rPr kumimoji="0" lang="cs-CZ" altLang="cs-CZ" sz="4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cs typeface="Arial" pitchFamily="34" charset="0"/>
              </a:rPr>
              <a:t> </a:t>
            </a:r>
            <a:r>
              <a:rPr kumimoji="0" lang="cs-CZ" altLang="cs-CZ" sz="4000" b="0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cs typeface="Arial" pitchFamily="34" charset="0"/>
              </a:rPr>
              <a:t>sind</a:t>
            </a:r>
            <a:r>
              <a:rPr kumimoji="0" lang="cs-CZ" altLang="cs-CZ" sz="4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cs typeface="Arial" pitchFamily="34" charset="0"/>
              </a:rPr>
              <a:t> </a:t>
            </a:r>
            <a:r>
              <a:rPr kumimoji="0" lang="cs-CZ" altLang="cs-CZ" sz="4000" b="1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cs typeface="Arial" pitchFamily="34" charset="0"/>
              </a:rPr>
              <a:t>                            </a:t>
            </a:r>
            <a:endParaRPr kumimoji="0" lang="cs-CZ" altLang="cs-CZ" sz="40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4000" b="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cs typeface="Arial" pitchFamily="34" charset="0"/>
              </a:rPr>
              <a:t>ihr</a:t>
            </a:r>
            <a:r>
              <a:rPr kumimoji="0" lang="cs-CZ" altLang="cs-CZ" sz="4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cs typeface="Arial" pitchFamily="34" charset="0"/>
              </a:rPr>
              <a:t> </a:t>
            </a:r>
            <a:r>
              <a:rPr kumimoji="0" lang="cs-CZ" altLang="cs-CZ" sz="4000" b="0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cs typeface="Arial" pitchFamily="34" charset="0"/>
              </a:rPr>
              <a:t>seid</a:t>
            </a:r>
            <a:endParaRPr kumimoji="0" lang="cs-CZ" altLang="cs-CZ" sz="4000" b="0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4000" b="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cs typeface="Arial" pitchFamily="34" charset="0"/>
              </a:rPr>
              <a:t>sie</a:t>
            </a:r>
            <a:r>
              <a:rPr kumimoji="0" lang="cs-CZ" altLang="cs-CZ" sz="4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cs typeface="Arial" pitchFamily="34" charset="0"/>
              </a:rPr>
              <a:t> </a:t>
            </a:r>
            <a:r>
              <a:rPr kumimoji="0" lang="cs-CZ" altLang="cs-CZ" sz="4000" b="0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cs typeface="Arial" pitchFamily="34" charset="0"/>
              </a:rPr>
              <a:t>sind</a:t>
            </a:r>
            <a:endParaRPr kumimoji="0" lang="cs-CZ" altLang="cs-CZ" sz="4000" b="1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Calibri" pitchFamily="34" charset="0"/>
              <a:cs typeface="Arial" pitchFamily="34" charset="0"/>
            </a:endParaRPr>
          </a:p>
          <a:p>
            <a:pPr fontAlgn="base">
              <a:spcBef>
                <a:spcPct val="0"/>
              </a:spcBef>
              <a:spcAft>
                <a:spcPts val="1000"/>
              </a:spcAft>
            </a:pPr>
            <a:r>
              <a:rPr lang="cs-CZ" altLang="cs-CZ" sz="4000" dirty="0" err="1">
                <a:latin typeface="Calibri" pitchFamily="34" charset="0"/>
                <a:cs typeface="Arial" pitchFamily="34" charset="0"/>
              </a:rPr>
              <a:t>S</a:t>
            </a:r>
            <a:r>
              <a:rPr kumimoji="0" lang="cs-CZ" altLang="cs-CZ" sz="4000" b="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cs typeface="Arial" pitchFamily="34" charset="0"/>
              </a:rPr>
              <a:t>ie</a:t>
            </a:r>
            <a:r>
              <a:rPr kumimoji="0" lang="cs-CZ" altLang="cs-CZ" sz="4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cs typeface="Arial" pitchFamily="34" charset="0"/>
              </a:rPr>
              <a:t> </a:t>
            </a:r>
            <a:r>
              <a:rPr kumimoji="0" lang="cs-CZ" altLang="cs-CZ" sz="4000" b="0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cs typeface="Arial" pitchFamily="34" charset="0"/>
              </a:rPr>
              <a:t>sind</a:t>
            </a:r>
            <a:endParaRPr kumimoji="0" lang="cs-CZ" altLang="cs-CZ" sz="4000" b="0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endParaRPr kumimoji="0" lang="cs-CZ" alt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 Box 3"/>
          <p:cNvSpPr txBox="1">
            <a:spLocks noChangeArrowheads="1"/>
          </p:cNvSpPr>
          <p:nvPr/>
        </p:nvSpPr>
        <p:spPr bwMode="auto">
          <a:xfrm>
            <a:off x="5580112" y="2276872"/>
            <a:ext cx="2808312" cy="2880320"/>
          </a:xfrm>
          <a:prstGeom prst="rect">
            <a:avLst/>
          </a:prstGeom>
          <a:solidFill>
            <a:schemeClr val="bg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4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jsme</a:t>
            </a:r>
            <a:endParaRPr kumimoji="0" lang="cs-CZ" altLang="cs-CZ" sz="40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4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jste</a:t>
            </a:r>
            <a:endParaRPr kumimoji="0" lang="cs-CZ" altLang="cs-CZ" sz="40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4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jsou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lang="cs-CZ" altLang="cs-CZ" sz="4000" i="1" dirty="0" smtClean="0">
                <a:latin typeface="Calibri" pitchFamily="34" charset="0"/>
                <a:cs typeface="Arial" pitchFamily="34" charset="0"/>
              </a:rPr>
              <a:t>jste (vykání)</a:t>
            </a:r>
            <a:endParaRPr kumimoji="0" lang="cs-CZ" altLang="cs-CZ" sz="40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9770" y="836712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 číslo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947399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1378529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Spojte osobní zájmeno s odpovídajícím tvarem slovesa „</a:t>
            </a:r>
            <a:r>
              <a:rPr lang="cs-CZ" b="1" dirty="0" err="1" smtClean="0"/>
              <a:t>sein</a:t>
            </a:r>
            <a:r>
              <a:rPr lang="cs-CZ" b="1" dirty="0" smtClean="0"/>
              <a:t>“</a:t>
            </a:r>
            <a:endParaRPr lang="cs-CZ" b="1" dirty="0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9341" y="1653167"/>
            <a:ext cx="3602779" cy="50211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365216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Lösung</a:t>
            </a:r>
            <a:r>
              <a:rPr lang="cs-CZ" b="1" dirty="0" smtClean="0"/>
              <a:t> </a:t>
            </a:r>
            <a:r>
              <a:rPr lang="cs-CZ" sz="3600" i="1" dirty="0" smtClean="0"/>
              <a:t>(řešení) </a:t>
            </a:r>
            <a:endParaRPr lang="cs-CZ" sz="3600" i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371600"/>
            <a:ext cx="3440782" cy="52338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558120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Doplňte sloveso „</a:t>
            </a:r>
            <a:r>
              <a:rPr lang="cs-CZ" sz="4000" b="1" dirty="0" err="1" smtClean="0"/>
              <a:t>sein</a:t>
            </a:r>
            <a:r>
              <a:rPr lang="cs-CZ" sz="4000" b="1" dirty="0" smtClean="0"/>
              <a:t>“ a přeložte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………… Peter.</a:t>
            </a:r>
          </a:p>
          <a:p>
            <a:pPr marL="0" indent="0">
              <a:buNone/>
            </a:pPr>
            <a:r>
              <a:rPr lang="cs-CZ" dirty="0" smtClean="0"/>
              <a:t>Er ………… Hans.</a:t>
            </a:r>
          </a:p>
          <a:p>
            <a:pPr marL="0" indent="0">
              <a:buNone/>
            </a:pPr>
            <a:r>
              <a:rPr lang="cs-CZ" dirty="0" err="1" smtClean="0"/>
              <a:t>Wir</a:t>
            </a:r>
            <a:r>
              <a:rPr lang="cs-CZ" dirty="0" smtClean="0"/>
              <a:t> ……….. in </a:t>
            </a:r>
            <a:r>
              <a:rPr lang="cs-CZ" dirty="0" err="1" smtClean="0"/>
              <a:t>Berlin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Ihr</a:t>
            </a:r>
            <a:r>
              <a:rPr lang="cs-CZ" dirty="0" smtClean="0"/>
              <a:t> ………… </a:t>
            </a:r>
            <a:r>
              <a:rPr lang="cs-CZ" dirty="0" err="1" smtClean="0"/>
              <a:t>aus</a:t>
            </a:r>
            <a:r>
              <a:rPr lang="cs-CZ" dirty="0" smtClean="0"/>
              <a:t> Brno. </a:t>
            </a:r>
            <a:endParaRPr lang="cs-CZ" dirty="0"/>
          </a:p>
          <a:p>
            <a:pPr marL="0" indent="0">
              <a:buNone/>
            </a:pPr>
            <a:r>
              <a:rPr lang="cs-CZ" dirty="0" err="1" smtClean="0"/>
              <a:t>Elke</a:t>
            </a:r>
            <a:r>
              <a:rPr lang="cs-CZ" dirty="0" smtClean="0"/>
              <a:t> ……….. </a:t>
            </a:r>
            <a:r>
              <a:rPr lang="cs-CZ" dirty="0" err="1" smtClean="0"/>
              <a:t>Studentin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…………..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Herr</a:t>
            </a:r>
            <a:r>
              <a:rPr lang="cs-CZ" dirty="0" smtClean="0"/>
              <a:t> </a:t>
            </a:r>
            <a:r>
              <a:rPr lang="cs-CZ" dirty="0" err="1" smtClean="0"/>
              <a:t>Meier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…………… </a:t>
            </a:r>
            <a:r>
              <a:rPr lang="cs-CZ" dirty="0" err="1" smtClean="0"/>
              <a:t>du</a:t>
            </a:r>
            <a:r>
              <a:rPr lang="cs-CZ" dirty="0" smtClean="0"/>
              <a:t> in </a:t>
            </a:r>
            <a:r>
              <a:rPr lang="cs-CZ" dirty="0" err="1" smtClean="0"/>
              <a:t>Deutschland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err="1" smtClean="0"/>
              <a:t>Wo</a:t>
            </a:r>
            <a:r>
              <a:rPr lang="cs-CZ" dirty="0" smtClean="0"/>
              <a:t> …………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jetzt</a:t>
            </a:r>
            <a:r>
              <a:rPr lang="cs-CZ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6369238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Doplňte sloveso „</a:t>
            </a:r>
            <a:r>
              <a:rPr lang="cs-CZ" sz="4000" b="1" dirty="0" err="1" smtClean="0"/>
              <a:t>sein</a:t>
            </a:r>
            <a:r>
              <a:rPr lang="cs-CZ" sz="4000" b="1" dirty="0" smtClean="0"/>
              <a:t>“ a přeložte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………… Peter.                   </a:t>
            </a:r>
            <a:r>
              <a:rPr lang="cs-CZ" i="1" dirty="0" smtClean="0">
                <a:solidFill>
                  <a:srgbClr val="FF0000"/>
                </a:solidFill>
              </a:rPr>
              <a:t>Já jsem Petr.</a:t>
            </a:r>
          </a:p>
          <a:p>
            <a:pPr marL="0" indent="0">
              <a:buNone/>
            </a:pPr>
            <a:r>
              <a:rPr lang="cs-CZ" dirty="0" smtClean="0"/>
              <a:t>Er ………… Hans.                     </a:t>
            </a:r>
            <a:r>
              <a:rPr lang="cs-CZ" i="1" dirty="0" smtClean="0">
                <a:solidFill>
                  <a:srgbClr val="FF0000"/>
                </a:solidFill>
              </a:rPr>
              <a:t>On je Hans.</a:t>
            </a:r>
          </a:p>
          <a:p>
            <a:pPr marL="0" indent="0">
              <a:buNone/>
            </a:pPr>
            <a:r>
              <a:rPr lang="cs-CZ" dirty="0" err="1" smtClean="0"/>
              <a:t>Wir</a:t>
            </a:r>
            <a:r>
              <a:rPr lang="cs-CZ" dirty="0" smtClean="0"/>
              <a:t> ……….. in </a:t>
            </a:r>
            <a:r>
              <a:rPr lang="cs-CZ" dirty="0" err="1" smtClean="0"/>
              <a:t>Berlin</a:t>
            </a:r>
            <a:r>
              <a:rPr lang="cs-CZ" dirty="0" smtClean="0"/>
              <a:t>.             </a:t>
            </a:r>
            <a:r>
              <a:rPr lang="cs-CZ" i="1" dirty="0" smtClean="0">
                <a:solidFill>
                  <a:srgbClr val="FF0000"/>
                </a:solidFill>
              </a:rPr>
              <a:t>My jsme v Berlíně.</a:t>
            </a:r>
          </a:p>
          <a:p>
            <a:pPr marL="0" indent="0">
              <a:buNone/>
            </a:pPr>
            <a:r>
              <a:rPr lang="cs-CZ" dirty="0" err="1" smtClean="0"/>
              <a:t>Ihr</a:t>
            </a:r>
            <a:r>
              <a:rPr lang="cs-CZ" dirty="0" smtClean="0"/>
              <a:t> ………… </a:t>
            </a:r>
            <a:r>
              <a:rPr lang="cs-CZ" dirty="0" err="1" smtClean="0"/>
              <a:t>aus</a:t>
            </a:r>
            <a:r>
              <a:rPr lang="cs-CZ" dirty="0" smtClean="0"/>
              <a:t> Brno.             </a:t>
            </a:r>
            <a:r>
              <a:rPr lang="cs-CZ" i="1" dirty="0" smtClean="0">
                <a:solidFill>
                  <a:srgbClr val="FF0000"/>
                </a:solidFill>
              </a:rPr>
              <a:t>Vy jste z Brna.</a:t>
            </a:r>
            <a:endParaRPr lang="cs-CZ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 smtClean="0"/>
              <a:t>Elke</a:t>
            </a:r>
            <a:r>
              <a:rPr lang="cs-CZ" dirty="0" smtClean="0"/>
              <a:t> ……….. </a:t>
            </a:r>
            <a:r>
              <a:rPr lang="cs-CZ" dirty="0" err="1" smtClean="0"/>
              <a:t>Studentin</a:t>
            </a:r>
            <a:r>
              <a:rPr lang="cs-CZ" dirty="0" smtClean="0"/>
              <a:t>.          </a:t>
            </a:r>
            <a:r>
              <a:rPr lang="cs-CZ" i="1" dirty="0" err="1" smtClean="0">
                <a:solidFill>
                  <a:srgbClr val="FF0000"/>
                </a:solidFill>
              </a:rPr>
              <a:t>Elke</a:t>
            </a:r>
            <a:r>
              <a:rPr lang="cs-CZ" i="1" dirty="0" smtClean="0">
                <a:solidFill>
                  <a:srgbClr val="FF0000"/>
                </a:solidFill>
              </a:rPr>
              <a:t> je studentka.</a:t>
            </a:r>
          </a:p>
          <a:p>
            <a:pPr marL="0" indent="0">
              <a:buNone/>
            </a:pPr>
            <a:r>
              <a:rPr lang="cs-CZ" dirty="0" smtClean="0"/>
              <a:t>…………..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Herr</a:t>
            </a:r>
            <a:r>
              <a:rPr lang="cs-CZ" dirty="0" smtClean="0"/>
              <a:t> </a:t>
            </a:r>
            <a:r>
              <a:rPr lang="cs-CZ" dirty="0" err="1" smtClean="0"/>
              <a:t>Meier</a:t>
            </a:r>
            <a:r>
              <a:rPr lang="cs-CZ" dirty="0" smtClean="0"/>
              <a:t>?      </a:t>
            </a:r>
            <a:r>
              <a:rPr lang="cs-CZ" i="1" dirty="0" smtClean="0">
                <a:solidFill>
                  <a:srgbClr val="FF0000"/>
                </a:solidFill>
              </a:rPr>
              <a:t>Jste pan </a:t>
            </a:r>
            <a:r>
              <a:rPr lang="cs-CZ" i="1" dirty="0" err="1" smtClean="0">
                <a:solidFill>
                  <a:srgbClr val="FF0000"/>
                </a:solidFill>
              </a:rPr>
              <a:t>Meier</a:t>
            </a:r>
            <a:r>
              <a:rPr lang="cs-CZ" i="1" dirty="0" smtClean="0">
                <a:solidFill>
                  <a:srgbClr val="FF0000"/>
                </a:solidFill>
              </a:rPr>
              <a:t>?</a:t>
            </a:r>
          </a:p>
          <a:p>
            <a:pPr marL="0" indent="0">
              <a:buNone/>
            </a:pPr>
            <a:r>
              <a:rPr lang="cs-CZ" dirty="0" smtClean="0"/>
              <a:t>…………… </a:t>
            </a:r>
            <a:r>
              <a:rPr lang="cs-CZ" dirty="0" err="1" smtClean="0"/>
              <a:t>du</a:t>
            </a:r>
            <a:r>
              <a:rPr lang="cs-CZ" dirty="0" smtClean="0"/>
              <a:t> in </a:t>
            </a:r>
            <a:r>
              <a:rPr lang="cs-CZ" dirty="0" err="1" smtClean="0"/>
              <a:t>Deutschland</a:t>
            </a:r>
            <a:r>
              <a:rPr lang="cs-CZ" dirty="0" smtClean="0"/>
              <a:t>?   </a:t>
            </a:r>
            <a:r>
              <a:rPr lang="cs-CZ" i="1" dirty="0" smtClean="0">
                <a:solidFill>
                  <a:srgbClr val="FF0000"/>
                </a:solidFill>
              </a:rPr>
              <a:t>Jsi v Německu?</a:t>
            </a:r>
          </a:p>
          <a:p>
            <a:pPr marL="0" indent="0">
              <a:buNone/>
            </a:pPr>
            <a:r>
              <a:rPr lang="cs-CZ" dirty="0" err="1" smtClean="0"/>
              <a:t>Wo</a:t>
            </a:r>
            <a:r>
              <a:rPr lang="cs-CZ" dirty="0" smtClean="0"/>
              <a:t> …………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jetzt</a:t>
            </a:r>
            <a:r>
              <a:rPr lang="cs-CZ" dirty="0" smtClean="0"/>
              <a:t>?                </a:t>
            </a:r>
            <a:r>
              <a:rPr lang="cs-CZ" i="1" dirty="0" smtClean="0">
                <a:solidFill>
                  <a:srgbClr val="FF0000"/>
                </a:solidFill>
              </a:rPr>
              <a:t>Kde jsme teď?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89888" y="1506457"/>
            <a:ext cx="8600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FF0000"/>
                </a:solidFill>
              </a:rPr>
              <a:t>bin</a:t>
            </a:r>
            <a:endParaRPr lang="cs-CZ" sz="3200" i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2047254"/>
            <a:ext cx="8600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err="1" smtClean="0">
                <a:solidFill>
                  <a:srgbClr val="FF0000"/>
                </a:solidFill>
              </a:rPr>
              <a:t>ist</a:t>
            </a:r>
            <a:endParaRPr lang="cs-CZ" sz="3200" i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89888" y="2544729"/>
            <a:ext cx="8600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err="1" smtClean="0">
                <a:solidFill>
                  <a:srgbClr val="FF0000"/>
                </a:solidFill>
              </a:rPr>
              <a:t>sind</a:t>
            </a:r>
            <a:endParaRPr lang="cs-CZ" sz="3200" i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89888" y="3100991"/>
            <a:ext cx="8600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err="1" smtClean="0">
                <a:solidFill>
                  <a:srgbClr val="FF0000"/>
                </a:solidFill>
              </a:rPr>
              <a:t>seid</a:t>
            </a:r>
            <a:endParaRPr lang="cs-CZ" sz="3200" i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42287" y="3629543"/>
            <a:ext cx="8600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err="1" smtClean="0">
                <a:solidFill>
                  <a:srgbClr val="FF0000"/>
                </a:solidFill>
              </a:rPr>
              <a:t>ist</a:t>
            </a:r>
            <a:endParaRPr lang="cs-CZ" sz="3200" i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5577" y="4199659"/>
            <a:ext cx="9643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err="1" smtClean="0">
                <a:solidFill>
                  <a:srgbClr val="FF0000"/>
                </a:solidFill>
              </a:rPr>
              <a:t>Sind</a:t>
            </a:r>
            <a:endParaRPr lang="cs-CZ" sz="3200" i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59858" y="4719777"/>
            <a:ext cx="8600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err="1">
                <a:solidFill>
                  <a:srgbClr val="FF0000"/>
                </a:solidFill>
              </a:rPr>
              <a:t>B</a:t>
            </a:r>
            <a:r>
              <a:rPr lang="cs-CZ" sz="3200" i="1" dirty="0" err="1" smtClean="0">
                <a:solidFill>
                  <a:srgbClr val="FF0000"/>
                </a:solidFill>
              </a:rPr>
              <a:t>ist</a:t>
            </a:r>
            <a:endParaRPr lang="cs-CZ" sz="3200" i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37748" y="5262184"/>
            <a:ext cx="8600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err="1" smtClean="0">
                <a:solidFill>
                  <a:srgbClr val="FF0000"/>
                </a:solidFill>
              </a:rPr>
              <a:t>sind</a:t>
            </a:r>
            <a:endParaRPr lang="cs-CZ" sz="32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32143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Přeložte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Rolf je student.</a:t>
            </a:r>
          </a:p>
          <a:p>
            <a:pPr marL="0" indent="0">
              <a:buNone/>
            </a:pPr>
            <a:r>
              <a:rPr lang="cs-CZ" dirty="0" smtClean="0"/>
              <a:t>Ty jsi ale velký!</a:t>
            </a:r>
          </a:p>
          <a:p>
            <a:pPr marL="0" indent="0">
              <a:buNone/>
            </a:pPr>
            <a:r>
              <a:rPr lang="cs-CZ" dirty="0" smtClean="0"/>
              <a:t>My jsme z Prahy.</a:t>
            </a:r>
          </a:p>
          <a:p>
            <a:pPr marL="0" indent="0">
              <a:buNone/>
            </a:pPr>
            <a:r>
              <a:rPr lang="cs-CZ" dirty="0" smtClean="0"/>
              <a:t>Ten dům je malý.</a:t>
            </a:r>
          </a:p>
          <a:p>
            <a:pPr marL="0" indent="0">
              <a:buNone/>
            </a:pPr>
            <a:r>
              <a:rPr lang="cs-CZ" dirty="0" smtClean="0"/>
              <a:t>Oni jsou tu noví.</a:t>
            </a:r>
          </a:p>
          <a:p>
            <a:pPr marL="0" indent="0">
              <a:buNone/>
            </a:pPr>
            <a:r>
              <a:rPr lang="cs-CZ" dirty="0" smtClean="0"/>
              <a:t>Já jsem zde.</a:t>
            </a:r>
          </a:p>
          <a:p>
            <a:pPr marL="0" indent="0">
              <a:buNone/>
            </a:pPr>
            <a:r>
              <a:rPr lang="cs-CZ" dirty="0" smtClean="0"/>
              <a:t>Můj pes je černý. </a:t>
            </a:r>
          </a:p>
        </p:txBody>
      </p:sp>
    </p:spTree>
    <p:extLst>
      <p:ext uri="{BB962C8B-B14F-4D97-AF65-F5344CB8AC3E}">
        <p14:creationId xmlns:p14="http://schemas.microsoft.com/office/powerpoint/2010/main" val="27947431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Lösung</a:t>
            </a:r>
            <a:r>
              <a:rPr lang="cs-CZ" b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Rolf je student.                  </a:t>
            </a:r>
            <a:r>
              <a:rPr lang="cs-CZ" i="1" dirty="0" smtClean="0">
                <a:solidFill>
                  <a:srgbClr val="FF0000"/>
                </a:solidFill>
              </a:rPr>
              <a:t>Rolf </a:t>
            </a:r>
            <a:r>
              <a:rPr lang="cs-CZ" i="1" dirty="0" err="1" smtClean="0">
                <a:solidFill>
                  <a:srgbClr val="FF0000"/>
                </a:solidFill>
              </a:rPr>
              <a:t>ist</a:t>
            </a:r>
            <a:r>
              <a:rPr lang="cs-CZ" i="1" dirty="0" smtClean="0">
                <a:solidFill>
                  <a:srgbClr val="FF0000"/>
                </a:solidFill>
              </a:rPr>
              <a:t> Student.</a:t>
            </a:r>
          </a:p>
          <a:p>
            <a:pPr marL="0" indent="0">
              <a:buNone/>
            </a:pPr>
            <a:r>
              <a:rPr lang="cs-CZ" dirty="0" smtClean="0"/>
              <a:t>Ty jsi ale velký!                  </a:t>
            </a:r>
            <a:r>
              <a:rPr lang="cs-CZ" i="1" dirty="0" err="1" smtClean="0">
                <a:solidFill>
                  <a:srgbClr val="FF0000"/>
                </a:solidFill>
              </a:rPr>
              <a:t>Du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bist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aber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gro</a:t>
            </a:r>
            <a:r>
              <a:rPr lang="el-GR" i="1" dirty="0" smtClean="0">
                <a:solidFill>
                  <a:srgbClr val="FF0000"/>
                </a:solidFill>
              </a:rPr>
              <a:t>β</a:t>
            </a:r>
            <a:r>
              <a:rPr lang="cs-CZ" i="1" dirty="0" smtClean="0">
                <a:solidFill>
                  <a:srgbClr val="FF0000"/>
                </a:solidFill>
              </a:rPr>
              <a:t>!</a:t>
            </a:r>
          </a:p>
          <a:p>
            <a:pPr marL="0" indent="0">
              <a:buNone/>
            </a:pPr>
            <a:r>
              <a:rPr lang="cs-CZ" dirty="0" smtClean="0"/>
              <a:t>My jsme z Prahy.               </a:t>
            </a:r>
            <a:r>
              <a:rPr lang="cs-CZ" i="1" dirty="0" err="1" smtClean="0">
                <a:solidFill>
                  <a:srgbClr val="FF0000"/>
                </a:solidFill>
              </a:rPr>
              <a:t>Wir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sind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aus</a:t>
            </a:r>
            <a:r>
              <a:rPr lang="cs-CZ" i="1" dirty="0" smtClean="0">
                <a:solidFill>
                  <a:srgbClr val="FF0000"/>
                </a:solidFill>
              </a:rPr>
              <a:t> Prag.</a:t>
            </a:r>
          </a:p>
          <a:p>
            <a:pPr marL="0" indent="0">
              <a:buNone/>
            </a:pPr>
            <a:r>
              <a:rPr lang="cs-CZ" dirty="0" smtClean="0"/>
              <a:t>Ten dům je malý.               </a:t>
            </a:r>
            <a:r>
              <a:rPr lang="cs-CZ" i="1" dirty="0" err="1" smtClean="0">
                <a:solidFill>
                  <a:srgbClr val="FF0000"/>
                </a:solidFill>
              </a:rPr>
              <a:t>Das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Haus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ist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klein</a:t>
            </a:r>
            <a:r>
              <a:rPr lang="cs-CZ" i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/>
              <a:t>Oni jsou tu noví.                </a:t>
            </a:r>
            <a:r>
              <a:rPr lang="cs-CZ" i="1" dirty="0" err="1" smtClean="0">
                <a:solidFill>
                  <a:srgbClr val="FF0000"/>
                </a:solidFill>
              </a:rPr>
              <a:t>Sie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sind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hier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neu</a:t>
            </a:r>
            <a:r>
              <a:rPr lang="cs-CZ" i="1" dirty="0" smtClean="0">
                <a:solidFill>
                  <a:srgbClr val="FF0000"/>
                </a:solidFill>
              </a:rPr>
              <a:t>.         </a:t>
            </a:r>
          </a:p>
          <a:p>
            <a:pPr marL="0" indent="0">
              <a:buNone/>
            </a:pPr>
            <a:r>
              <a:rPr lang="cs-CZ" dirty="0" smtClean="0"/>
              <a:t>Já jsem zde.                        </a:t>
            </a:r>
            <a:r>
              <a:rPr lang="cs-CZ" i="1" dirty="0" err="1" smtClean="0">
                <a:solidFill>
                  <a:srgbClr val="FF0000"/>
                </a:solidFill>
              </a:rPr>
              <a:t>Ich</a:t>
            </a:r>
            <a:r>
              <a:rPr lang="cs-CZ" i="1" dirty="0" smtClean="0">
                <a:solidFill>
                  <a:srgbClr val="FF0000"/>
                </a:solidFill>
              </a:rPr>
              <a:t> bin </a:t>
            </a:r>
            <a:r>
              <a:rPr lang="cs-CZ" i="1" dirty="0" err="1" smtClean="0">
                <a:solidFill>
                  <a:srgbClr val="FF0000"/>
                </a:solidFill>
              </a:rPr>
              <a:t>hier</a:t>
            </a:r>
            <a:r>
              <a:rPr lang="cs-CZ" i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/>
              <a:t>Můj pes je černý.               </a:t>
            </a:r>
            <a:r>
              <a:rPr lang="cs-CZ" i="1" dirty="0" smtClean="0">
                <a:solidFill>
                  <a:srgbClr val="FF0000"/>
                </a:solidFill>
              </a:rPr>
              <a:t>Mein </a:t>
            </a:r>
            <a:r>
              <a:rPr lang="cs-CZ" i="1" dirty="0" err="1" smtClean="0">
                <a:solidFill>
                  <a:srgbClr val="FF0000"/>
                </a:solidFill>
              </a:rPr>
              <a:t>Hund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ist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schwarz</a:t>
            </a:r>
            <a:r>
              <a:rPr lang="cs-CZ" i="1" dirty="0" smtClean="0">
                <a:solidFill>
                  <a:srgbClr val="FF0000"/>
                </a:solidFill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3373322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/>
              <a:t>MEJZLÍKOVÁ, Šárka. </a:t>
            </a:r>
            <a:r>
              <a:rPr lang="cs-CZ" i="1" dirty="0"/>
              <a:t>Němčina pro samouky a jazykové školy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2009, ISBN 978-80-7358-155-8.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cs-CZ" sz="1800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/>
              <a:t>DUSILOVÁ, Doris a kol. </a:t>
            </a:r>
            <a:r>
              <a:rPr lang="cs-CZ" i="1" dirty="0" err="1"/>
              <a:t>Sprechen</a:t>
            </a:r>
            <a:r>
              <a:rPr lang="cs-CZ" i="1" dirty="0"/>
              <a:t> </a:t>
            </a:r>
            <a:r>
              <a:rPr lang="cs-CZ" i="1" dirty="0" err="1"/>
              <a:t>Sie</a:t>
            </a:r>
            <a:r>
              <a:rPr lang="cs-CZ" i="1" dirty="0"/>
              <a:t> </a:t>
            </a:r>
            <a:r>
              <a:rPr lang="cs-CZ" i="1" dirty="0" err="1"/>
              <a:t>Deutsch</a:t>
            </a:r>
            <a:r>
              <a:rPr lang="cs-CZ" i="1" dirty="0"/>
              <a:t>? - 1. díl</a:t>
            </a:r>
            <a:r>
              <a:rPr lang="cs-CZ" dirty="0"/>
              <a:t>. </a:t>
            </a:r>
            <a:r>
              <a:rPr lang="cs-CZ"/>
              <a:t>Praha: Polyglot, 1996, ISBN 80-901988-3-X. 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713101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220</TotalTime>
  <Words>486</Words>
  <Application>Microsoft Office PowerPoint</Application>
  <PresentationFormat>Předvádění na obrazovce (4:3)</PresentationFormat>
  <Paragraphs>95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DIE KONJUGATION DES VERBS SEIN</vt:lpstr>
      <vt:lpstr>Význam a užití</vt:lpstr>
      <vt:lpstr>Prezentace aplikace PowerPoint</vt:lpstr>
      <vt:lpstr>Prezentace aplikace PowerPoint</vt:lpstr>
      <vt:lpstr>Spojte osobní zájmeno s odpovídajícím tvarem slovesa „sein“</vt:lpstr>
      <vt:lpstr>Lösung (řešení) </vt:lpstr>
      <vt:lpstr>Doplňte sloveso „sein“ a přeložte</vt:lpstr>
      <vt:lpstr>Doplňte sloveso „sein“ a přeložte</vt:lpstr>
      <vt:lpstr>Přeložte</vt:lpstr>
      <vt:lpstr>Lösung (řešení)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Časování slovesa sein v přítomném čase</dc:title>
  <dc:creator>Lenka</dc:creator>
  <cp:lastModifiedBy>Lenka</cp:lastModifiedBy>
  <cp:revision>33</cp:revision>
  <dcterms:created xsi:type="dcterms:W3CDTF">2013-09-14T00:21:30Z</dcterms:created>
  <dcterms:modified xsi:type="dcterms:W3CDTF">2013-12-04T08:18:38Z</dcterms:modified>
</cp:coreProperties>
</file>