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75" r:id="rId2"/>
    <p:sldId id="276" r:id="rId3"/>
    <p:sldId id="256" r:id="rId4"/>
    <p:sldId id="261" r:id="rId5"/>
    <p:sldId id="257" r:id="rId6"/>
    <p:sldId id="258" r:id="rId7"/>
    <p:sldId id="264" r:id="rId8"/>
    <p:sldId id="259" r:id="rId9"/>
    <p:sldId id="265" r:id="rId10"/>
    <p:sldId id="260" r:id="rId11"/>
    <p:sldId id="267" r:id="rId12"/>
    <p:sldId id="268" r:id="rId13"/>
    <p:sldId id="269" r:id="rId14"/>
    <p:sldId id="270" r:id="rId15"/>
    <p:sldId id="262" r:id="rId16"/>
    <p:sldId id="266" r:id="rId17"/>
    <p:sldId id="271" r:id="rId18"/>
    <p:sldId id="272" r:id="rId19"/>
    <p:sldId id="263" r:id="rId20"/>
    <p:sldId id="273" r:id="rId21"/>
    <p:sldId id="27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3A4CE-25CA-4AAE-8BE9-5E885592E19A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ACA23E-705B-4CA6-B350-B45EEA9109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3056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ACA23E-705B-4CA6-B350-B45EEA9109E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3012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E56BE-21E9-4971-A66E-742AAA7CC76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9477E-4E48-4CC7-A9EA-C1BF808A5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293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E56BE-21E9-4971-A66E-742AAA7CC76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9477E-4E48-4CC7-A9EA-C1BF808A5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617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E56BE-21E9-4971-A66E-742AAA7CC76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9477E-4E48-4CC7-A9EA-C1BF808A5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7665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E56BE-21E9-4971-A66E-742AAA7CC76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9477E-4E48-4CC7-A9EA-C1BF808A5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732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E56BE-21E9-4971-A66E-742AAA7CC76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9477E-4E48-4CC7-A9EA-C1BF808A5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0387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E56BE-21E9-4971-A66E-742AAA7CC76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9477E-4E48-4CC7-A9EA-C1BF808A5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7538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E56BE-21E9-4971-A66E-742AAA7CC76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9477E-4E48-4CC7-A9EA-C1BF808A5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499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E56BE-21E9-4971-A66E-742AAA7CC76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9477E-4E48-4CC7-A9EA-C1BF808A5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2629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E56BE-21E9-4971-A66E-742AAA7CC76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9477E-4E48-4CC7-A9EA-C1BF808A5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963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E56BE-21E9-4971-A66E-742AAA7CC76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9477E-4E48-4CC7-A9EA-C1BF808A5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1136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E56BE-21E9-4971-A66E-742AAA7CC76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9477E-4E48-4CC7-A9EA-C1BF808A5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594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FE56BE-21E9-4971-A66E-742AAA7CC76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29477E-4E48-4CC7-A9EA-C1BF808A5A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152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11" Type="http://schemas.openxmlformats.org/officeDocument/2006/relationships/image" Target="../media/image20.wmf"/><Relationship Id="rId5" Type="http://schemas.openxmlformats.org/officeDocument/2006/relationships/image" Target="../media/image14.jpeg"/><Relationship Id="rId10" Type="http://schemas.openxmlformats.org/officeDocument/2006/relationships/image" Target="../media/image19.gif"/><Relationship Id="rId4" Type="http://schemas.openxmlformats.org/officeDocument/2006/relationships/image" Target="../media/image13.png"/><Relationship Id="rId9" Type="http://schemas.openxmlformats.org/officeDocument/2006/relationships/image" Target="../media/image18.wm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11" Type="http://schemas.openxmlformats.org/officeDocument/2006/relationships/image" Target="../media/image20.wmf"/><Relationship Id="rId5" Type="http://schemas.openxmlformats.org/officeDocument/2006/relationships/image" Target="../media/image14.jpeg"/><Relationship Id="rId10" Type="http://schemas.openxmlformats.org/officeDocument/2006/relationships/image" Target="../media/image19.gif"/><Relationship Id="rId4" Type="http://schemas.openxmlformats.org/officeDocument/2006/relationships/image" Target="../media/image13.png"/><Relationship Id="rId9" Type="http://schemas.openxmlformats.org/officeDocument/2006/relationships/image" Target="../media/image18.wm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250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NJ_144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/>
              <a:t>Německá gramatika</a:t>
            </a:r>
          </a:p>
          <a:p>
            <a:pPr>
              <a:buFontTx/>
              <a:buNone/>
            </a:pPr>
            <a:r>
              <a:rPr lang="cs-CZ" sz="1800" b="1" dirty="0" smtClean="0"/>
              <a:t>Předmět: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květen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gramatiky:  Rod podstatných jmen a člen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36621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DAS GENUS DES SUBSTANTIVES UND DER ARTIKEL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i="1" dirty="0"/>
              <a:t>Rod podstatných jmen a člen</a:t>
            </a:r>
          </a:p>
        </p:txBody>
      </p:sp>
    </p:spTree>
    <p:extLst>
      <p:ext uri="{BB962C8B-B14F-4D97-AF65-F5344CB8AC3E}">
        <p14:creationId xmlns:p14="http://schemas.microsoft.com/office/powerpoint/2010/main" val="1393963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 </a:t>
            </a:r>
            <a:r>
              <a:rPr lang="cs-CZ" b="1" dirty="0" err="1" smtClean="0"/>
              <a:t>Das</a:t>
            </a:r>
            <a:r>
              <a:rPr lang="cs-CZ" b="1" dirty="0" smtClean="0"/>
              <a:t> Genus </a:t>
            </a:r>
            <a:r>
              <a:rPr lang="cs-CZ" sz="3600" i="1" dirty="0" smtClean="0"/>
              <a:t>(rod podstatných jmen)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němčině jsou stejně jako v češtině tři rody: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mužský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ženský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s</a:t>
            </a:r>
            <a:r>
              <a:rPr lang="cs-CZ" dirty="0" smtClean="0"/>
              <a:t>třední</a:t>
            </a:r>
          </a:p>
          <a:p>
            <a:r>
              <a:rPr lang="cs-CZ" dirty="0" smtClean="0"/>
              <a:t>rod může být jiný než v češtině</a:t>
            </a:r>
          </a:p>
          <a:p>
            <a:r>
              <a:rPr lang="cs-CZ" dirty="0" smtClean="0"/>
              <a:t>je vyjádřen členem, který se musíme naučit spolu s podstatným jménem</a:t>
            </a:r>
          </a:p>
        </p:txBody>
      </p:sp>
    </p:spTree>
    <p:extLst>
      <p:ext uri="{BB962C8B-B14F-4D97-AF65-F5344CB8AC3E}">
        <p14:creationId xmlns:p14="http://schemas.microsoft.com/office/powerpoint/2010/main" val="3717669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Artikel</a:t>
            </a:r>
            <a:r>
              <a:rPr lang="cs-CZ" b="1" dirty="0" smtClean="0"/>
              <a:t> </a:t>
            </a:r>
            <a:r>
              <a:rPr lang="cs-CZ" sz="3600" i="1" dirty="0" smtClean="0"/>
              <a:t>(člen) 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 podstatným jménem stojí v němčině člen, a to buď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určitý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neurčitý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nulový (podstatné jméno je bez členu)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5450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bestimmte</a:t>
            </a:r>
            <a:r>
              <a:rPr lang="cs-CZ" b="1" dirty="0" smtClean="0"/>
              <a:t> </a:t>
            </a:r>
            <a:r>
              <a:rPr lang="cs-CZ" b="1" dirty="0" err="1" smtClean="0"/>
              <a:t>Artikel</a:t>
            </a:r>
            <a:r>
              <a:rPr lang="cs-CZ" b="1" dirty="0" smtClean="0"/>
              <a:t> </a:t>
            </a:r>
            <a:r>
              <a:rPr lang="cs-CZ" sz="3600" i="1" dirty="0" smtClean="0"/>
              <a:t>(člen určitý)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r>
              <a:rPr lang="cs-CZ" dirty="0" smtClean="0"/>
              <a:t>der</a:t>
            </a:r>
          </a:p>
          <a:p>
            <a:r>
              <a:rPr lang="cs-CZ" dirty="0" err="1" smtClean="0"/>
              <a:t>die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das</a:t>
            </a:r>
            <a:endParaRPr lang="cs-CZ" dirty="0" smtClean="0"/>
          </a:p>
          <a:p>
            <a:r>
              <a:rPr lang="cs-CZ" dirty="0" smtClean="0"/>
              <a:t>označuje osoby (věci) známe nebo již zmíněné</a:t>
            </a:r>
          </a:p>
          <a:p>
            <a:r>
              <a:rPr lang="cs-CZ" dirty="0" smtClean="0"/>
              <a:t>je-li zřejmé jakou osobu či věc máme na mysli (např. na ni ukazujeme)</a:t>
            </a:r>
          </a:p>
          <a:p>
            <a:r>
              <a:rPr lang="cs-CZ" dirty="0" smtClean="0"/>
              <a:t>do češtiny jej lze někdy přeložit jako ten, ta, to </a:t>
            </a:r>
          </a:p>
        </p:txBody>
      </p:sp>
    </p:spTree>
    <p:extLst>
      <p:ext uri="{BB962C8B-B14F-4D97-AF65-F5344CB8AC3E}">
        <p14:creationId xmlns:p14="http://schemas.microsoft.com/office/powerpoint/2010/main" val="13639321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605" y="404664"/>
            <a:ext cx="8390341" cy="1848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75656" y="2348880"/>
            <a:ext cx="662473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ve slovníčku zkracujeme člen určitý takto: r = der, e = </a:t>
            </a:r>
            <a:r>
              <a:rPr lang="cs-CZ" dirty="0" err="1" smtClean="0"/>
              <a:t>die</a:t>
            </a:r>
            <a:r>
              <a:rPr lang="cs-CZ" dirty="0" smtClean="0"/>
              <a:t>, s = </a:t>
            </a:r>
            <a:r>
              <a:rPr lang="cs-CZ" dirty="0" err="1" smtClean="0"/>
              <a:t>das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66407" y="5881282"/>
            <a:ext cx="662473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Tvar určitého členu je v množném čísle stejný pro všechny tři rody. 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614" y="3885386"/>
            <a:ext cx="8184322" cy="1703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611441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unbestimmte</a:t>
            </a:r>
            <a:r>
              <a:rPr lang="cs-CZ" b="1" dirty="0" smtClean="0"/>
              <a:t> </a:t>
            </a:r>
            <a:r>
              <a:rPr lang="cs-CZ" b="1" dirty="0" err="1" smtClean="0"/>
              <a:t>Artikel</a:t>
            </a:r>
            <a:r>
              <a:rPr lang="cs-CZ" b="1" dirty="0" smtClean="0"/>
              <a:t> </a:t>
            </a:r>
            <a:r>
              <a:rPr lang="cs-CZ" sz="4000" i="1" dirty="0" smtClean="0"/>
              <a:t>(člen neurčitý)</a:t>
            </a:r>
            <a:endParaRPr lang="cs-CZ" sz="40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5069160"/>
          </a:xfrm>
        </p:spPr>
        <p:txBody>
          <a:bodyPr/>
          <a:lstStyle/>
          <a:p>
            <a:r>
              <a:rPr lang="cs-CZ" dirty="0" err="1" smtClean="0"/>
              <a:t>ein</a:t>
            </a:r>
            <a:endParaRPr lang="cs-CZ" dirty="0" smtClean="0"/>
          </a:p>
          <a:p>
            <a:r>
              <a:rPr lang="cs-CZ" dirty="0" err="1" smtClean="0"/>
              <a:t>eine</a:t>
            </a:r>
            <a:endParaRPr lang="cs-CZ" dirty="0" smtClean="0"/>
          </a:p>
          <a:p>
            <a:r>
              <a:rPr lang="cs-CZ" dirty="0" err="1" smtClean="0"/>
              <a:t>ein</a:t>
            </a:r>
            <a:endParaRPr lang="cs-CZ" dirty="0" smtClean="0"/>
          </a:p>
          <a:p>
            <a:r>
              <a:rPr lang="cs-CZ" dirty="0" smtClean="0"/>
              <a:t>označuje osoby (věci) neznámé, dosud nezmíněné</a:t>
            </a:r>
          </a:p>
          <a:p>
            <a:r>
              <a:rPr lang="cs-CZ" dirty="0" smtClean="0"/>
              <a:t>do češtiny se v určitých případech překládá jako nějaký, popř. jeden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79227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328" y="622506"/>
            <a:ext cx="8067104" cy="167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481" y="3690454"/>
            <a:ext cx="7850797" cy="1637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5805264"/>
            <a:ext cx="727280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U neurčitého členu v množném čísle nepoužíváme žádný člen (nulový člen).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67361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Nullartikel</a:t>
            </a:r>
            <a:r>
              <a:rPr lang="cs-CZ" b="1" dirty="0" smtClean="0"/>
              <a:t> </a:t>
            </a:r>
            <a:r>
              <a:rPr lang="cs-CZ" sz="3600" i="1" dirty="0" smtClean="0"/>
              <a:t>(nulový člen)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4968552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60000"/>
              </a:lnSpc>
            </a:pPr>
            <a:r>
              <a:rPr lang="cs-CZ" dirty="0" smtClean="0"/>
              <a:t>bez členu se používají např. vlastní jména osob, názvy měst, potraviny, abstraktní jevy nebo je-li podstatné jméno součástí ustálené vazby</a:t>
            </a:r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r>
              <a:rPr lang="cs-CZ" i="1" dirty="0" smtClean="0"/>
              <a:t>Př.:</a:t>
            </a:r>
            <a:endParaRPr lang="cs-CZ" i="1" dirty="0"/>
          </a:p>
          <a:p>
            <a:pPr marL="0" indent="0">
              <a:buNone/>
            </a:pPr>
            <a:r>
              <a:rPr lang="cs-CZ" i="1" dirty="0" err="1" smtClean="0"/>
              <a:t>Ich</a:t>
            </a:r>
            <a:r>
              <a:rPr lang="cs-CZ" i="1" dirty="0" smtClean="0"/>
              <a:t> bin Peter.</a:t>
            </a:r>
          </a:p>
          <a:p>
            <a:pPr marL="0" indent="0">
              <a:buNone/>
            </a:pPr>
            <a:r>
              <a:rPr lang="cs-CZ" i="1" dirty="0" smtClean="0"/>
              <a:t>Er </a:t>
            </a:r>
            <a:r>
              <a:rPr lang="cs-CZ" i="1" dirty="0" err="1" smtClean="0"/>
              <a:t>wohnt</a:t>
            </a:r>
            <a:r>
              <a:rPr lang="cs-CZ" i="1" dirty="0" smtClean="0"/>
              <a:t> in Prag. </a:t>
            </a:r>
          </a:p>
          <a:p>
            <a:pPr marL="0" indent="0">
              <a:buNone/>
            </a:pP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frühstücke</a:t>
            </a:r>
            <a:r>
              <a:rPr lang="cs-CZ" i="1" dirty="0" smtClean="0"/>
              <a:t> </a:t>
            </a:r>
            <a:r>
              <a:rPr lang="cs-CZ" i="1" dirty="0" err="1" smtClean="0"/>
              <a:t>Brot</a:t>
            </a:r>
            <a:r>
              <a:rPr lang="cs-CZ" i="1" dirty="0" smtClean="0"/>
              <a:t> </a:t>
            </a:r>
            <a:r>
              <a:rPr lang="cs-CZ" i="1" dirty="0" err="1" smtClean="0"/>
              <a:t>mit</a:t>
            </a:r>
            <a:r>
              <a:rPr lang="cs-CZ" i="1" dirty="0" smtClean="0"/>
              <a:t> </a:t>
            </a:r>
            <a:r>
              <a:rPr lang="cs-CZ" i="1" dirty="0" err="1" smtClean="0"/>
              <a:t>Butter</a:t>
            </a:r>
            <a:r>
              <a:rPr lang="cs-CZ" i="1" dirty="0" smtClean="0"/>
              <a:t>. </a:t>
            </a:r>
          </a:p>
          <a:p>
            <a:pPr marL="0" indent="0">
              <a:buNone/>
            </a:pPr>
            <a:r>
              <a:rPr lang="cs-CZ" i="1" dirty="0" smtClean="0"/>
              <a:t>Er </a:t>
            </a:r>
            <a:r>
              <a:rPr lang="cs-CZ" i="1" dirty="0" err="1" smtClean="0"/>
              <a:t>geht</a:t>
            </a:r>
            <a:r>
              <a:rPr lang="cs-CZ" i="1" dirty="0" smtClean="0"/>
              <a:t> nach </a:t>
            </a:r>
            <a:r>
              <a:rPr lang="cs-CZ" i="1" dirty="0" err="1" smtClean="0"/>
              <a:t>Hause</a:t>
            </a:r>
            <a:r>
              <a:rPr lang="cs-CZ" i="1" dirty="0" smtClean="0"/>
              <a:t>.</a:t>
            </a:r>
          </a:p>
          <a:p>
            <a:pPr marL="0" indent="0">
              <a:buNone/>
            </a:pP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habe</a:t>
            </a:r>
            <a:r>
              <a:rPr lang="cs-CZ" i="1" dirty="0" smtClean="0"/>
              <a:t> </a:t>
            </a:r>
            <a:r>
              <a:rPr lang="cs-CZ" i="1" dirty="0" err="1" smtClean="0"/>
              <a:t>Hunger</a:t>
            </a:r>
            <a:r>
              <a:rPr lang="cs-CZ" i="1" dirty="0" smtClean="0"/>
              <a:t>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264493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Doplňte k podstatným jménům chybějící určitý či neurčitý člen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4048" y="1782300"/>
            <a:ext cx="3106688" cy="4525963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………….. </a:t>
            </a:r>
            <a:r>
              <a:rPr lang="cs-CZ" dirty="0" err="1" smtClean="0"/>
              <a:t>Tisch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…………… </a:t>
            </a:r>
            <a:r>
              <a:rPr lang="cs-CZ" dirty="0" err="1" smtClean="0"/>
              <a:t>Lampe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Zimmer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Küche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…………… Buch</a:t>
            </a:r>
          </a:p>
          <a:p>
            <a:pPr marL="0" indent="0">
              <a:buNone/>
            </a:pP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Katze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……………. </a:t>
            </a:r>
            <a:r>
              <a:rPr lang="cs-CZ" dirty="0" err="1" smtClean="0"/>
              <a:t>Tür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09600" y="1752600"/>
            <a:ext cx="3106688" cy="45259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/>
              <a:t>der </a:t>
            </a:r>
            <a:r>
              <a:rPr lang="cs-CZ" dirty="0" err="1" smtClean="0"/>
              <a:t>Tisch</a:t>
            </a:r>
            <a:endParaRPr lang="cs-CZ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Lampe</a:t>
            </a:r>
            <a:endParaRPr lang="cs-CZ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/>
              <a:t>………… </a:t>
            </a:r>
            <a:r>
              <a:rPr lang="cs-CZ" dirty="0" err="1" smtClean="0"/>
              <a:t>Zimmer</a:t>
            </a:r>
            <a:endParaRPr lang="cs-CZ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/>
              <a:t>…………. </a:t>
            </a:r>
            <a:r>
              <a:rPr lang="cs-CZ" dirty="0" err="1" smtClean="0"/>
              <a:t>Küche</a:t>
            </a:r>
            <a:endParaRPr lang="cs-CZ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err="1" smtClean="0"/>
              <a:t>das</a:t>
            </a:r>
            <a:r>
              <a:rPr lang="cs-CZ" dirty="0" smtClean="0"/>
              <a:t> Buch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/>
              <a:t>………… </a:t>
            </a:r>
            <a:r>
              <a:rPr lang="cs-CZ" dirty="0" err="1" smtClean="0"/>
              <a:t>Katze</a:t>
            </a:r>
            <a:endParaRPr lang="cs-CZ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/>
              <a:t>………… </a:t>
            </a:r>
            <a:r>
              <a:rPr lang="cs-CZ" dirty="0" err="1" smtClean="0"/>
              <a:t>Hund</a:t>
            </a:r>
            <a:endParaRPr lang="cs-CZ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Tür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93579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err="1"/>
              <a:t>Lösung</a:t>
            </a:r>
            <a:r>
              <a:rPr lang="cs-CZ" sz="3600" b="1" dirty="0"/>
              <a:t> </a:t>
            </a:r>
            <a:r>
              <a:rPr lang="cs-CZ" sz="3600" i="1" dirty="0"/>
              <a:t>(řešení)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4048" y="1782300"/>
            <a:ext cx="3106688" cy="4525963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…</a:t>
            </a:r>
            <a:r>
              <a:rPr lang="cs-CZ" i="1" dirty="0" err="1" smtClean="0">
                <a:solidFill>
                  <a:srgbClr val="FF0000"/>
                </a:solidFill>
              </a:rPr>
              <a:t>ein</a:t>
            </a:r>
            <a:r>
              <a:rPr lang="cs-CZ" dirty="0" smtClean="0"/>
              <a:t>.. </a:t>
            </a:r>
            <a:r>
              <a:rPr lang="cs-CZ" dirty="0" err="1" smtClean="0"/>
              <a:t>Tisch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</a:t>
            </a:r>
            <a:r>
              <a:rPr lang="cs-CZ" i="1" dirty="0" err="1" smtClean="0">
                <a:solidFill>
                  <a:srgbClr val="FF0000"/>
                </a:solidFill>
              </a:rPr>
              <a:t>eine</a:t>
            </a:r>
            <a:r>
              <a:rPr lang="cs-CZ" dirty="0" smtClean="0"/>
              <a:t>… </a:t>
            </a:r>
            <a:r>
              <a:rPr lang="cs-CZ" dirty="0" err="1" smtClean="0"/>
              <a:t>Lampe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Zimmer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Küche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</a:t>
            </a:r>
            <a:r>
              <a:rPr lang="cs-CZ" i="1" dirty="0" err="1" smtClean="0">
                <a:solidFill>
                  <a:srgbClr val="FF0000"/>
                </a:solidFill>
              </a:rPr>
              <a:t>ein</a:t>
            </a:r>
            <a:r>
              <a:rPr lang="cs-CZ" dirty="0" smtClean="0"/>
              <a:t>… Buch</a:t>
            </a:r>
          </a:p>
          <a:p>
            <a:pPr marL="0" indent="0">
              <a:buNone/>
            </a:pP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Katze</a:t>
            </a:r>
            <a:endParaRPr lang="cs-CZ" dirty="0"/>
          </a:p>
          <a:p>
            <a:pPr marL="0" indent="0">
              <a:buNone/>
            </a:pP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</a:t>
            </a:r>
            <a:r>
              <a:rPr lang="cs-CZ" i="1" dirty="0" err="1" smtClean="0">
                <a:solidFill>
                  <a:srgbClr val="FF0000"/>
                </a:solidFill>
              </a:rPr>
              <a:t>eine</a:t>
            </a:r>
            <a:r>
              <a:rPr lang="cs-CZ" dirty="0" smtClean="0"/>
              <a:t>…. </a:t>
            </a:r>
            <a:r>
              <a:rPr lang="cs-CZ" dirty="0" err="1" smtClean="0"/>
              <a:t>Tür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09600" y="1752600"/>
            <a:ext cx="3106688" cy="45259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/>
              <a:t>der </a:t>
            </a:r>
            <a:r>
              <a:rPr lang="cs-CZ" dirty="0" err="1" smtClean="0"/>
              <a:t>Tisch</a:t>
            </a:r>
            <a:endParaRPr lang="cs-CZ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Lampe</a:t>
            </a:r>
            <a:endParaRPr lang="cs-CZ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/>
              <a:t>…</a:t>
            </a:r>
            <a:r>
              <a:rPr lang="cs-CZ" i="1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/>
              <a:t>… </a:t>
            </a:r>
            <a:r>
              <a:rPr lang="cs-CZ" dirty="0" err="1" smtClean="0"/>
              <a:t>Zimmer</a:t>
            </a:r>
            <a:endParaRPr lang="cs-CZ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/>
              <a:t>…</a:t>
            </a:r>
            <a:r>
              <a:rPr lang="cs-CZ" i="1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/>
              <a:t>…. </a:t>
            </a:r>
            <a:r>
              <a:rPr lang="cs-CZ" dirty="0" err="1" smtClean="0"/>
              <a:t>Küche</a:t>
            </a:r>
            <a:endParaRPr lang="cs-CZ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err="1" smtClean="0"/>
              <a:t>das</a:t>
            </a:r>
            <a:r>
              <a:rPr lang="cs-CZ" dirty="0" smtClean="0"/>
              <a:t> Buch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/>
              <a:t>…</a:t>
            </a:r>
            <a:r>
              <a:rPr lang="cs-CZ" i="1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/>
              <a:t>… </a:t>
            </a:r>
            <a:r>
              <a:rPr lang="cs-CZ" dirty="0" err="1" smtClean="0"/>
              <a:t>Katze</a:t>
            </a:r>
            <a:endParaRPr lang="cs-CZ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/>
              <a:t>…</a:t>
            </a:r>
            <a:r>
              <a:rPr lang="cs-CZ" i="1" dirty="0" smtClean="0">
                <a:solidFill>
                  <a:srgbClr val="FF0000"/>
                </a:solidFill>
              </a:rPr>
              <a:t>der</a:t>
            </a:r>
            <a:r>
              <a:rPr lang="cs-CZ" dirty="0" smtClean="0"/>
              <a:t>… </a:t>
            </a:r>
            <a:r>
              <a:rPr lang="cs-CZ" dirty="0" err="1" smtClean="0"/>
              <a:t>Hund</a:t>
            </a:r>
            <a:endParaRPr lang="cs-CZ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Tür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46048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0564" y="1700808"/>
            <a:ext cx="7321876" cy="47171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5656" y="476672"/>
            <a:ext cx="648072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Doplňte tabulku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9341616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Lösung</a:t>
            </a:r>
            <a:r>
              <a:rPr lang="cs-CZ" b="1" dirty="0"/>
              <a:t> </a:t>
            </a:r>
            <a:r>
              <a:rPr lang="cs-CZ" i="1" dirty="0"/>
              <a:t>(řešení)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085" y="1473622"/>
            <a:ext cx="7548353" cy="4899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98221" y="2412186"/>
            <a:ext cx="288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FF0000"/>
                </a:solidFill>
              </a:rPr>
              <a:t>e</a:t>
            </a:r>
            <a:endParaRPr lang="cs-CZ" sz="32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54704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Vyberte z nabídky správný člen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0135" y="1318022"/>
            <a:ext cx="77768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3200" dirty="0" err="1" smtClean="0"/>
              <a:t>Hallo</a:t>
            </a:r>
            <a:r>
              <a:rPr lang="cs-CZ" sz="3200" dirty="0" smtClean="0"/>
              <a:t> </a:t>
            </a:r>
            <a:r>
              <a:rPr lang="cs-CZ" sz="3200" b="1" dirty="0" err="1" smtClean="0"/>
              <a:t>eine</a:t>
            </a:r>
            <a:r>
              <a:rPr lang="cs-CZ" sz="3200" b="1" dirty="0" smtClean="0"/>
              <a:t> </a:t>
            </a:r>
            <a:r>
              <a:rPr lang="cs-CZ" sz="3200" dirty="0" smtClean="0"/>
              <a:t>/ </a:t>
            </a:r>
            <a:r>
              <a:rPr lang="cs-CZ" sz="3200" b="1" dirty="0" err="1" smtClean="0"/>
              <a:t>die</a:t>
            </a:r>
            <a:r>
              <a:rPr lang="cs-CZ" sz="3200" b="1" dirty="0" smtClean="0"/>
              <a:t> </a:t>
            </a:r>
            <a:r>
              <a:rPr lang="cs-CZ" sz="3200" dirty="0" smtClean="0"/>
              <a:t>/ </a:t>
            </a:r>
            <a:r>
              <a:rPr lang="cs-CZ" sz="3200" b="1" dirty="0" smtClean="0"/>
              <a:t>- </a:t>
            </a:r>
            <a:r>
              <a:rPr lang="cs-CZ" sz="3200" dirty="0" smtClean="0"/>
              <a:t>Katrin!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3200" dirty="0" err="1" smtClean="0"/>
              <a:t>Ich</a:t>
            </a:r>
            <a:r>
              <a:rPr lang="cs-CZ" sz="3200" dirty="0" smtClean="0"/>
              <a:t> bin </a:t>
            </a:r>
            <a:r>
              <a:rPr lang="cs-CZ" sz="3200" dirty="0" err="1" smtClean="0"/>
              <a:t>jetzt</a:t>
            </a:r>
            <a:r>
              <a:rPr lang="cs-CZ" sz="3200" dirty="0" smtClean="0"/>
              <a:t> in </a:t>
            </a:r>
            <a:r>
              <a:rPr lang="cs-CZ" sz="3200" b="1" dirty="0" err="1" smtClean="0"/>
              <a:t>einem</a:t>
            </a:r>
            <a:r>
              <a:rPr lang="cs-CZ" sz="3200" dirty="0" smtClean="0"/>
              <a:t> / </a:t>
            </a:r>
            <a:r>
              <a:rPr lang="cs-CZ" sz="3200" b="1" dirty="0" smtClean="0"/>
              <a:t>dem</a:t>
            </a:r>
            <a:r>
              <a:rPr lang="cs-CZ" sz="3200" dirty="0" smtClean="0"/>
              <a:t> / </a:t>
            </a:r>
            <a:r>
              <a:rPr lang="cs-CZ" sz="3200" b="1" dirty="0"/>
              <a:t>- </a:t>
            </a:r>
            <a:r>
              <a:rPr lang="cs-CZ" sz="3200" b="1" dirty="0" smtClean="0"/>
              <a:t> </a:t>
            </a:r>
            <a:r>
              <a:rPr lang="cs-CZ" sz="3200" dirty="0" err="1" smtClean="0"/>
              <a:t>Wien</a:t>
            </a:r>
            <a:r>
              <a:rPr lang="cs-CZ" sz="3200" dirty="0" smtClean="0"/>
              <a:t>.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treffe</a:t>
            </a:r>
            <a:r>
              <a:rPr lang="cs-CZ" sz="3200" dirty="0" smtClean="0"/>
              <a:t> </a:t>
            </a:r>
            <a:r>
              <a:rPr lang="cs-CZ" sz="3200" b="1" dirty="0" err="1" smtClean="0"/>
              <a:t>eine</a:t>
            </a:r>
            <a:r>
              <a:rPr lang="cs-CZ" sz="3200" dirty="0" smtClean="0"/>
              <a:t> / </a:t>
            </a:r>
            <a:r>
              <a:rPr lang="cs-CZ" sz="3200" b="1" dirty="0" err="1" smtClean="0"/>
              <a:t>die</a:t>
            </a:r>
            <a:r>
              <a:rPr lang="cs-CZ" sz="3200" b="1" dirty="0" smtClean="0"/>
              <a:t> </a:t>
            </a:r>
            <a:r>
              <a:rPr lang="cs-CZ" sz="3200" dirty="0"/>
              <a:t>/ </a:t>
            </a:r>
            <a:r>
              <a:rPr lang="cs-CZ" sz="3200" b="1" dirty="0"/>
              <a:t>- </a:t>
            </a:r>
            <a:r>
              <a:rPr lang="cs-CZ" sz="3200" dirty="0" err="1" smtClean="0"/>
              <a:t>Mutter</a:t>
            </a:r>
            <a:r>
              <a:rPr lang="cs-CZ" sz="3200" dirty="0" smtClean="0"/>
              <a:t> von Jan.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habe</a:t>
            </a:r>
            <a:r>
              <a:rPr lang="cs-CZ" sz="3200" dirty="0" smtClean="0"/>
              <a:t> </a:t>
            </a:r>
            <a:r>
              <a:rPr lang="cs-CZ" sz="3200" b="1" dirty="0" smtClean="0"/>
              <a:t>-</a:t>
            </a:r>
            <a:r>
              <a:rPr lang="cs-CZ" sz="3200" dirty="0" smtClean="0"/>
              <a:t> / </a:t>
            </a:r>
            <a:r>
              <a:rPr lang="cs-CZ" sz="3200" b="1" dirty="0" err="1" smtClean="0"/>
              <a:t>einen</a:t>
            </a:r>
            <a:r>
              <a:rPr lang="cs-CZ" sz="3200" b="1" dirty="0"/>
              <a:t> </a:t>
            </a:r>
            <a:r>
              <a:rPr lang="cs-CZ" sz="3200" dirty="0" smtClean="0"/>
              <a:t>/</a:t>
            </a:r>
            <a:r>
              <a:rPr lang="cs-CZ" sz="3200" b="1" dirty="0" smtClean="0"/>
              <a:t> der</a:t>
            </a:r>
            <a:r>
              <a:rPr lang="cs-CZ" sz="3200" dirty="0" smtClean="0"/>
              <a:t> </a:t>
            </a:r>
            <a:r>
              <a:rPr lang="cs-CZ" sz="3200" dirty="0" err="1" smtClean="0"/>
              <a:t>Angst</a:t>
            </a:r>
            <a:r>
              <a:rPr lang="cs-CZ" sz="3200" dirty="0" smtClean="0"/>
              <a:t>. 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wohne</a:t>
            </a:r>
            <a:r>
              <a:rPr lang="cs-CZ" sz="3200" dirty="0" smtClean="0"/>
              <a:t> in </a:t>
            </a:r>
            <a:r>
              <a:rPr lang="cs-CZ" sz="3200" b="1" dirty="0" smtClean="0"/>
              <a:t>dem</a:t>
            </a:r>
            <a:r>
              <a:rPr lang="cs-CZ" sz="3200" dirty="0" smtClean="0"/>
              <a:t> / </a:t>
            </a:r>
            <a:r>
              <a:rPr lang="cs-CZ" sz="3200" b="1" dirty="0" err="1" smtClean="0"/>
              <a:t>einem</a:t>
            </a:r>
            <a:r>
              <a:rPr lang="cs-CZ" sz="3200" b="1" dirty="0" smtClean="0"/>
              <a:t> </a:t>
            </a:r>
            <a:r>
              <a:rPr lang="cs-CZ" sz="3200" dirty="0" smtClean="0"/>
              <a:t>/</a:t>
            </a:r>
            <a:r>
              <a:rPr lang="cs-CZ" sz="3200" b="1" dirty="0" smtClean="0"/>
              <a:t> -</a:t>
            </a:r>
            <a:r>
              <a:rPr lang="cs-CZ" sz="3200" dirty="0" smtClean="0"/>
              <a:t> Hotel.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3200" dirty="0" err="1" smtClean="0"/>
              <a:t>Hast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dirty="0" err="1" smtClean="0"/>
              <a:t>morgen</a:t>
            </a:r>
            <a:r>
              <a:rPr lang="cs-CZ" sz="3200" dirty="0" smtClean="0"/>
              <a:t> </a:t>
            </a:r>
            <a:r>
              <a:rPr lang="cs-CZ" sz="3200" b="1" dirty="0" err="1" smtClean="0"/>
              <a:t>eine</a:t>
            </a:r>
            <a:r>
              <a:rPr lang="cs-CZ" sz="3200" dirty="0" smtClean="0"/>
              <a:t> / </a:t>
            </a:r>
            <a:r>
              <a:rPr lang="cs-CZ" sz="3200" b="1" dirty="0" err="1" smtClean="0"/>
              <a:t>die</a:t>
            </a:r>
            <a:r>
              <a:rPr lang="cs-CZ" sz="3200" dirty="0" smtClean="0"/>
              <a:t> /</a:t>
            </a:r>
            <a:r>
              <a:rPr lang="cs-CZ" sz="3200" b="1" dirty="0" smtClean="0"/>
              <a:t>-</a:t>
            </a:r>
            <a:r>
              <a:rPr lang="cs-CZ" sz="3200" dirty="0" smtClean="0"/>
              <a:t> </a:t>
            </a:r>
            <a:r>
              <a:rPr lang="cs-CZ" sz="3200" dirty="0" err="1" smtClean="0"/>
              <a:t>Zeit</a:t>
            </a:r>
            <a:r>
              <a:rPr lang="cs-CZ" sz="3200" dirty="0" smtClean="0"/>
              <a:t>. </a:t>
            </a:r>
          </a:p>
          <a:p>
            <a:pPr marL="342900" indent="-342900">
              <a:lnSpc>
                <a:spcPct val="150000"/>
              </a:lnSpc>
              <a:buAutoNum type="arabicPeriod"/>
            </a:pP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haben</a:t>
            </a:r>
            <a:r>
              <a:rPr lang="cs-CZ" sz="3200" dirty="0" smtClean="0"/>
              <a:t> </a:t>
            </a:r>
            <a:r>
              <a:rPr lang="cs-CZ" sz="3200" b="1" dirty="0" err="1" smtClean="0"/>
              <a:t>die</a:t>
            </a:r>
            <a:r>
              <a:rPr lang="cs-CZ" sz="3200" dirty="0" smtClean="0"/>
              <a:t> / </a:t>
            </a:r>
            <a:r>
              <a:rPr lang="cs-CZ" sz="3200" b="1" dirty="0" err="1" smtClean="0"/>
              <a:t>eine</a:t>
            </a:r>
            <a:r>
              <a:rPr lang="cs-CZ" sz="3200" dirty="0" smtClean="0"/>
              <a:t> / </a:t>
            </a:r>
            <a:r>
              <a:rPr lang="cs-CZ" sz="3200" b="1" dirty="0" smtClean="0"/>
              <a:t>-</a:t>
            </a:r>
            <a:r>
              <a:rPr lang="cs-CZ" sz="3200" dirty="0" smtClean="0"/>
              <a:t> </a:t>
            </a:r>
            <a:r>
              <a:rPr lang="cs-CZ" sz="3200" dirty="0" err="1" smtClean="0"/>
              <a:t>Katze</a:t>
            </a:r>
            <a:r>
              <a:rPr lang="cs-CZ" sz="3200" dirty="0" smtClean="0"/>
              <a:t>.</a:t>
            </a:r>
          </a:p>
          <a:p>
            <a:pPr marL="342900" indent="-3429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14170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556792"/>
            <a:ext cx="7056784" cy="5010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699852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Pojmenujte následující obrázky a uveďte je i s členem určitým</a:t>
            </a:r>
            <a:endParaRPr lang="cs-CZ" sz="3600" b="1" dirty="0"/>
          </a:p>
        </p:txBody>
      </p:sp>
      <p:pic>
        <p:nvPicPr>
          <p:cNvPr id="8195" name="Picture 3" descr="C:\Users\Lenka\AppData\Local\Microsoft\Windows\Temporary Internet Files\Content.IE5\WGHBFR7D\MP9004485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78876"/>
            <a:ext cx="836890" cy="1255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Lenka\AppData\Local\Microsoft\Windows\Temporary Internet Files\Content.IE5\YF178EVK\MC90044173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9754" y="1196752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Lenka\AppData\Local\Microsoft\Windows\Temporary Internet Files\Content.IE5\34XKPFTY\MC90044173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5130" y="3576464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Lenka\AppData\Local\Microsoft\Windows\Temporary Internet Files\Content.IE5\XJQBL7J3\MP90034147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3466" y="2734211"/>
            <a:ext cx="1180728" cy="842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Lenka\AppData\Local\Microsoft\Windows\Temporary Internet Files\Content.IE5\XJQBL7J3\MC9004258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8434" y="4800600"/>
            <a:ext cx="1072704" cy="1059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Lenka\AppData\Local\Microsoft\Windows\Temporary Internet Files\Content.IE5\YF178EVK\MC9000980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162977"/>
            <a:ext cx="855877" cy="1088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Lenka\AppData\Local\Microsoft\Windows\Temporary Internet Files\Content.IE5\XJQBL7J3\MC900441796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6226" y="4488868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3" name="Picture 11" descr="C:\Users\Lenka\AppData\Local\Microsoft\Windows\Temporary Internet Files\Content.IE5\YF178EVK\MC90035237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833397"/>
            <a:ext cx="1107036" cy="900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C:\Users\Lenka\AppData\Local\Microsoft\Windows\Temporary Internet Files\Content.IE5\YF178EVK\MM910001143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1436" y="2907938"/>
            <a:ext cx="1343987" cy="134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7" name="Picture 15" descr="C:\Users\Lenka\AppData\Local\Microsoft\Windows\Temporary Internet Files\Content.IE5\34XKPFTY\MC90034748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3783" y="4641137"/>
            <a:ext cx="1099564" cy="1378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8185" y="1478876"/>
            <a:ext cx="2951375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  ___________</a:t>
            </a:r>
          </a:p>
          <a:p>
            <a:r>
              <a:rPr lang="cs-CZ" sz="3200" dirty="0" smtClean="0"/>
              <a:t>2.  ___________</a:t>
            </a:r>
          </a:p>
          <a:p>
            <a:r>
              <a:rPr lang="cs-CZ" sz="3200" dirty="0" smtClean="0"/>
              <a:t>3. ___________</a:t>
            </a:r>
          </a:p>
          <a:p>
            <a:r>
              <a:rPr lang="cs-CZ" sz="3200" dirty="0" smtClean="0"/>
              <a:t>4. ___________</a:t>
            </a:r>
          </a:p>
          <a:p>
            <a:r>
              <a:rPr lang="cs-CZ" sz="3200" dirty="0" smtClean="0"/>
              <a:t>5. ___________</a:t>
            </a:r>
          </a:p>
          <a:p>
            <a:r>
              <a:rPr lang="cs-CZ" sz="3200" dirty="0" smtClean="0"/>
              <a:t>6. ___________</a:t>
            </a:r>
          </a:p>
          <a:p>
            <a:r>
              <a:rPr lang="cs-CZ" sz="3200" dirty="0" smtClean="0"/>
              <a:t>7. ___________</a:t>
            </a:r>
          </a:p>
          <a:p>
            <a:r>
              <a:rPr lang="cs-CZ" sz="3200" dirty="0" smtClean="0"/>
              <a:t>8. ___________</a:t>
            </a:r>
          </a:p>
          <a:p>
            <a:r>
              <a:rPr lang="cs-CZ" sz="3200" dirty="0" smtClean="0"/>
              <a:t>9. ___________</a:t>
            </a:r>
          </a:p>
          <a:p>
            <a:r>
              <a:rPr lang="cs-CZ" sz="3200" dirty="0" smtClean="0"/>
              <a:t>10. __________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99558" y="1628800"/>
            <a:ext cx="43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03029" y="4304202"/>
            <a:ext cx="43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6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919850" y="3707451"/>
            <a:ext cx="43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9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134702" y="2513828"/>
            <a:ext cx="43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8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56115" y="4304202"/>
            <a:ext cx="43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03029" y="2793645"/>
            <a:ext cx="43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5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62976" y="2970671"/>
            <a:ext cx="43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840026" y="1502507"/>
            <a:ext cx="43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835395" y="1196752"/>
            <a:ext cx="43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7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693361" y="4805336"/>
            <a:ext cx="580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04146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err="1"/>
              <a:t>Lösung</a:t>
            </a:r>
            <a:r>
              <a:rPr lang="cs-CZ" sz="3600" b="1" dirty="0"/>
              <a:t> </a:t>
            </a:r>
            <a:r>
              <a:rPr lang="cs-CZ" sz="3600" i="1" dirty="0"/>
              <a:t>(řešení)</a:t>
            </a:r>
            <a:endParaRPr lang="cs-CZ" sz="3600" b="1" dirty="0"/>
          </a:p>
        </p:txBody>
      </p:sp>
      <p:pic>
        <p:nvPicPr>
          <p:cNvPr id="8195" name="Picture 3" descr="C:\Users\Lenka\AppData\Local\Microsoft\Windows\Temporary Internet Files\Content.IE5\WGHBFR7D\MP9004485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78876"/>
            <a:ext cx="836890" cy="1255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Lenka\AppData\Local\Microsoft\Windows\Temporary Internet Files\Content.IE5\YF178EVK\MC90044173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9754" y="1196752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Lenka\AppData\Local\Microsoft\Windows\Temporary Internet Files\Content.IE5\34XKPFTY\MC90044173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5130" y="3576464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Lenka\AppData\Local\Microsoft\Windows\Temporary Internet Files\Content.IE5\XJQBL7J3\MP90034147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3466" y="2734211"/>
            <a:ext cx="1180728" cy="842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Lenka\AppData\Local\Microsoft\Windows\Temporary Internet Files\Content.IE5\XJQBL7J3\MC90042584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8434" y="4800600"/>
            <a:ext cx="1072704" cy="1059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Lenka\AppData\Local\Microsoft\Windows\Temporary Internet Files\Content.IE5\YF178EVK\MC90009809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162977"/>
            <a:ext cx="855877" cy="1088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1" name="Picture 9" descr="C:\Users\Lenka\AppData\Local\Microsoft\Windows\Temporary Internet Files\Content.IE5\XJQBL7J3\MC900441796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6226" y="4488868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3" name="Picture 11" descr="C:\Users\Lenka\AppData\Local\Microsoft\Windows\Temporary Internet Files\Content.IE5\YF178EVK\MC90035237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833397"/>
            <a:ext cx="1107036" cy="900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6" name="Picture 14" descr="C:\Users\Lenka\AppData\Local\Microsoft\Windows\Temporary Internet Files\Content.IE5\YF178EVK\MM910001143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1436" y="2907938"/>
            <a:ext cx="1343987" cy="1343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7" name="Picture 15" descr="C:\Users\Lenka\AppData\Local\Microsoft\Windows\Temporary Internet Files\Content.IE5\34XKPFTY\MC90034748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3783" y="4641137"/>
            <a:ext cx="1099564" cy="1378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8185" y="1478876"/>
            <a:ext cx="2951375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  </a:t>
            </a:r>
            <a:r>
              <a:rPr lang="cs-CZ" sz="3200" i="1" dirty="0" err="1" smtClean="0">
                <a:solidFill>
                  <a:srgbClr val="FF0000"/>
                </a:solidFill>
              </a:rPr>
              <a:t>das</a:t>
            </a:r>
            <a:r>
              <a:rPr lang="cs-CZ" sz="3200" i="1" dirty="0" smtClean="0">
                <a:solidFill>
                  <a:srgbClr val="FF0000"/>
                </a:solidFill>
              </a:rPr>
              <a:t> </a:t>
            </a:r>
            <a:r>
              <a:rPr lang="cs-CZ" sz="3200" i="1" dirty="0" err="1" smtClean="0">
                <a:solidFill>
                  <a:srgbClr val="FF0000"/>
                </a:solidFill>
              </a:rPr>
              <a:t>Bett</a:t>
            </a:r>
            <a:endParaRPr lang="cs-CZ" sz="3200" i="1" dirty="0" smtClean="0">
              <a:solidFill>
                <a:srgbClr val="FF0000"/>
              </a:solidFill>
            </a:endParaRPr>
          </a:p>
          <a:p>
            <a:r>
              <a:rPr lang="cs-CZ" sz="3200" dirty="0" smtClean="0"/>
              <a:t>2.  </a:t>
            </a:r>
            <a:r>
              <a:rPr lang="cs-CZ" sz="3200" i="1" dirty="0" err="1" smtClean="0">
                <a:solidFill>
                  <a:srgbClr val="FF0000"/>
                </a:solidFill>
              </a:rPr>
              <a:t>die</a:t>
            </a:r>
            <a:r>
              <a:rPr lang="cs-CZ" sz="3200" i="1" dirty="0" smtClean="0">
                <a:solidFill>
                  <a:srgbClr val="FF0000"/>
                </a:solidFill>
              </a:rPr>
              <a:t> </a:t>
            </a:r>
            <a:r>
              <a:rPr lang="cs-CZ" sz="3200" i="1" dirty="0" err="1" smtClean="0">
                <a:solidFill>
                  <a:srgbClr val="FF0000"/>
                </a:solidFill>
              </a:rPr>
              <a:t>Sonne</a:t>
            </a:r>
            <a:endParaRPr lang="cs-CZ" sz="3200" i="1" dirty="0" smtClean="0">
              <a:solidFill>
                <a:srgbClr val="FF0000"/>
              </a:solidFill>
            </a:endParaRPr>
          </a:p>
          <a:p>
            <a:r>
              <a:rPr lang="cs-CZ" sz="3200" dirty="0" smtClean="0"/>
              <a:t>3. </a:t>
            </a:r>
            <a:r>
              <a:rPr lang="cs-CZ" sz="3200" dirty="0"/>
              <a:t> </a:t>
            </a:r>
            <a:r>
              <a:rPr lang="cs-CZ" sz="3200" i="1" dirty="0" smtClean="0">
                <a:solidFill>
                  <a:srgbClr val="FF0000"/>
                </a:solidFill>
              </a:rPr>
              <a:t>der </a:t>
            </a:r>
            <a:r>
              <a:rPr lang="cs-CZ" sz="3200" i="1" dirty="0" err="1" smtClean="0">
                <a:solidFill>
                  <a:srgbClr val="FF0000"/>
                </a:solidFill>
              </a:rPr>
              <a:t>Arzt</a:t>
            </a:r>
            <a:endParaRPr lang="cs-CZ" sz="3200" i="1" dirty="0" smtClean="0">
              <a:solidFill>
                <a:srgbClr val="FF0000"/>
              </a:solidFill>
            </a:endParaRPr>
          </a:p>
          <a:p>
            <a:r>
              <a:rPr lang="cs-CZ" sz="3200" dirty="0" smtClean="0"/>
              <a:t>4. </a:t>
            </a:r>
            <a:r>
              <a:rPr lang="cs-CZ" sz="3200" i="1" dirty="0" smtClean="0">
                <a:solidFill>
                  <a:srgbClr val="FF0000"/>
                </a:solidFill>
              </a:rPr>
              <a:t>der </a:t>
            </a:r>
            <a:r>
              <a:rPr lang="cs-CZ" sz="3200" i="1" dirty="0" err="1" smtClean="0">
                <a:solidFill>
                  <a:srgbClr val="FF0000"/>
                </a:solidFill>
              </a:rPr>
              <a:t>Hund</a:t>
            </a:r>
            <a:endParaRPr lang="cs-CZ" sz="3200" i="1" dirty="0" smtClean="0">
              <a:solidFill>
                <a:srgbClr val="FF0000"/>
              </a:solidFill>
            </a:endParaRPr>
          </a:p>
          <a:p>
            <a:r>
              <a:rPr lang="cs-CZ" sz="3200" dirty="0" smtClean="0"/>
              <a:t>5. </a:t>
            </a:r>
            <a:r>
              <a:rPr lang="cs-CZ" sz="3200" i="1" dirty="0" err="1" smtClean="0">
                <a:solidFill>
                  <a:srgbClr val="FF0000"/>
                </a:solidFill>
              </a:rPr>
              <a:t>das</a:t>
            </a:r>
            <a:r>
              <a:rPr lang="cs-CZ" sz="3200" i="1" dirty="0" smtClean="0">
                <a:solidFill>
                  <a:srgbClr val="FF0000"/>
                </a:solidFill>
              </a:rPr>
              <a:t> </a:t>
            </a:r>
            <a:r>
              <a:rPr lang="cs-CZ" sz="3200" i="1" dirty="0" err="1" smtClean="0">
                <a:solidFill>
                  <a:srgbClr val="FF0000"/>
                </a:solidFill>
              </a:rPr>
              <a:t>Fenster</a:t>
            </a:r>
            <a:endParaRPr lang="cs-CZ" sz="3200" i="1" dirty="0" smtClean="0">
              <a:solidFill>
                <a:srgbClr val="FF0000"/>
              </a:solidFill>
            </a:endParaRPr>
          </a:p>
          <a:p>
            <a:r>
              <a:rPr lang="cs-CZ" sz="3200" dirty="0" smtClean="0"/>
              <a:t>6. </a:t>
            </a:r>
            <a:r>
              <a:rPr lang="cs-CZ" sz="3200" i="1" dirty="0" err="1" smtClean="0">
                <a:solidFill>
                  <a:srgbClr val="FF0000"/>
                </a:solidFill>
              </a:rPr>
              <a:t>die</a:t>
            </a:r>
            <a:r>
              <a:rPr lang="cs-CZ" sz="3200" i="1" dirty="0" smtClean="0">
                <a:solidFill>
                  <a:srgbClr val="FF0000"/>
                </a:solidFill>
              </a:rPr>
              <a:t> Blume</a:t>
            </a:r>
          </a:p>
          <a:p>
            <a:r>
              <a:rPr lang="cs-CZ" sz="3200" dirty="0" smtClean="0"/>
              <a:t>7. </a:t>
            </a:r>
            <a:r>
              <a:rPr lang="cs-CZ" sz="3200" i="1" dirty="0" err="1" smtClean="0">
                <a:solidFill>
                  <a:srgbClr val="FF0000"/>
                </a:solidFill>
              </a:rPr>
              <a:t>das</a:t>
            </a:r>
            <a:r>
              <a:rPr lang="cs-CZ" sz="3200" i="1" dirty="0" smtClean="0">
                <a:solidFill>
                  <a:srgbClr val="FF0000"/>
                </a:solidFill>
              </a:rPr>
              <a:t> </a:t>
            </a:r>
            <a:r>
              <a:rPr lang="cs-CZ" sz="3200" i="1" dirty="0" err="1" smtClean="0">
                <a:solidFill>
                  <a:srgbClr val="FF0000"/>
                </a:solidFill>
              </a:rPr>
              <a:t>Haus</a:t>
            </a:r>
            <a:endParaRPr lang="cs-CZ" sz="3200" i="1" dirty="0" smtClean="0">
              <a:solidFill>
                <a:srgbClr val="FF0000"/>
              </a:solidFill>
            </a:endParaRPr>
          </a:p>
          <a:p>
            <a:r>
              <a:rPr lang="cs-CZ" sz="3200" dirty="0" smtClean="0"/>
              <a:t>8. </a:t>
            </a:r>
            <a:r>
              <a:rPr lang="cs-CZ" sz="3200" i="1" dirty="0" smtClean="0">
                <a:solidFill>
                  <a:srgbClr val="FF0000"/>
                </a:solidFill>
              </a:rPr>
              <a:t>der </a:t>
            </a:r>
            <a:r>
              <a:rPr lang="cs-CZ" sz="3200" i="1" dirty="0" err="1" smtClean="0">
                <a:solidFill>
                  <a:srgbClr val="FF0000"/>
                </a:solidFill>
              </a:rPr>
              <a:t>Tisch</a:t>
            </a:r>
            <a:endParaRPr lang="cs-CZ" sz="3200" i="1" dirty="0" smtClean="0">
              <a:solidFill>
                <a:srgbClr val="FF0000"/>
              </a:solidFill>
            </a:endParaRPr>
          </a:p>
          <a:p>
            <a:r>
              <a:rPr lang="cs-CZ" sz="3200" dirty="0" smtClean="0"/>
              <a:t>9. </a:t>
            </a:r>
            <a:r>
              <a:rPr lang="cs-CZ" sz="3200" i="1" dirty="0" err="1" smtClean="0">
                <a:solidFill>
                  <a:srgbClr val="FF0000"/>
                </a:solidFill>
              </a:rPr>
              <a:t>das</a:t>
            </a:r>
            <a:r>
              <a:rPr lang="cs-CZ" sz="3200" i="1" dirty="0" smtClean="0">
                <a:solidFill>
                  <a:srgbClr val="FF0000"/>
                </a:solidFill>
              </a:rPr>
              <a:t> Auto</a:t>
            </a:r>
          </a:p>
          <a:p>
            <a:r>
              <a:rPr lang="cs-CZ" sz="3200" dirty="0" smtClean="0"/>
              <a:t>10. </a:t>
            </a:r>
            <a:r>
              <a:rPr lang="cs-CZ" sz="3200" i="1" dirty="0" err="1" smtClean="0">
                <a:solidFill>
                  <a:srgbClr val="FF0000"/>
                </a:solidFill>
              </a:rPr>
              <a:t>die</a:t>
            </a:r>
            <a:r>
              <a:rPr lang="cs-CZ" sz="3200" i="1" dirty="0" smtClean="0">
                <a:solidFill>
                  <a:srgbClr val="FF0000"/>
                </a:solidFill>
              </a:rPr>
              <a:t> </a:t>
            </a:r>
            <a:r>
              <a:rPr lang="cs-CZ" sz="3200" i="1" dirty="0" err="1" smtClean="0">
                <a:solidFill>
                  <a:srgbClr val="FF0000"/>
                </a:solidFill>
              </a:rPr>
              <a:t>Katze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99558" y="1628800"/>
            <a:ext cx="43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003029" y="4304202"/>
            <a:ext cx="43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6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919850" y="3707451"/>
            <a:ext cx="43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9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134702" y="2513828"/>
            <a:ext cx="43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8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56115" y="4304202"/>
            <a:ext cx="43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03029" y="2793645"/>
            <a:ext cx="43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5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62976" y="2970671"/>
            <a:ext cx="43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840026" y="1502507"/>
            <a:ext cx="43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835395" y="1196752"/>
            <a:ext cx="433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7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693361" y="4805336"/>
            <a:ext cx="5802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02165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Doplňte do vět člen určitý nebo neurčitý, je-li ho v daném kontextu třeba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…………. Son von Julia </a:t>
            </a:r>
            <a:r>
              <a:rPr lang="cs-CZ" dirty="0" err="1" smtClean="0"/>
              <a:t>wohnt</a:t>
            </a:r>
            <a:r>
              <a:rPr lang="cs-CZ" dirty="0"/>
              <a:t> </a:t>
            </a:r>
            <a:r>
              <a:rPr lang="cs-CZ" dirty="0" smtClean="0"/>
              <a:t>in …………… </a:t>
            </a:r>
            <a:r>
              <a:rPr lang="cs-CZ" dirty="0" err="1" smtClean="0"/>
              <a:t>Berlin</a:t>
            </a:r>
            <a:r>
              <a:rPr lang="cs-CZ" dirty="0" smtClean="0"/>
              <a:t>. Er </a:t>
            </a:r>
            <a:r>
              <a:rPr lang="cs-CZ" dirty="0" err="1" smtClean="0"/>
              <a:t>hat</a:t>
            </a:r>
            <a:r>
              <a:rPr lang="cs-CZ" dirty="0" smtClean="0"/>
              <a:t> …………….. </a:t>
            </a:r>
            <a:r>
              <a:rPr lang="cs-CZ" dirty="0" err="1" smtClean="0"/>
              <a:t>Tochter</a:t>
            </a:r>
            <a:r>
              <a:rPr lang="cs-CZ" dirty="0" smtClean="0"/>
              <a:t>. </a:t>
            </a:r>
            <a:r>
              <a:rPr lang="cs-CZ" dirty="0" err="1" smtClean="0"/>
              <a:t>Seine</a:t>
            </a:r>
            <a:r>
              <a:rPr lang="cs-CZ" dirty="0" smtClean="0"/>
              <a:t> </a:t>
            </a:r>
            <a:r>
              <a:rPr lang="cs-CZ" dirty="0" err="1" smtClean="0"/>
              <a:t>Frau</a:t>
            </a:r>
            <a:r>
              <a:rPr lang="cs-CZ" dirty="0" smtClean="0"/>
              <a:t> ……… Eva </a:t>
            </a:r>
            <a:r>
              <a:rPr lang="cs-CZ" dirty="0" err="1" smtClean="0"/>
              <a:t>arbeitet</a:t>
            </a:r>
            <a:r>
              <a:rPr lang="cs-CZ" dirty="0" smtClean="0"/>
              <a:t> in …………. Prag.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………… </a:t>
            </a:r>
            <a:r>
              <a:rPr lang="cs-CZ" dirty="0" err="1" smtClean="0"/>
              <a:t>Frau</a:t>
            </a:r>
            <a:r>
              <a:rPr lang="cs-CZ" dirty="0" smtClean="0"/>
              <a:t>. ……….. </a:t>
            </a:r>
            <a:r>
              <a:rPr lang="cs-CZ" dirty="0" err="1" smtClean="0"/>
              <a:t>Frau</a:t>
            </a:r>
            <a:r>
              <a:rPr lang="cs-CZ" dirty="0" smtClean="0"/>
              <a:t> </a:t>
            </a:r>
            <a:r>
              <a:rPr lang="cs-CZ" dirty="0" err="1" smtClean="0"/>
              <a:t>hei</a:t>
            </a:r>
            <a:r>
              <a:rPr lang="el-GR" dirty="0" smtClean="0"/>
              <a:t>β</a:t>
            </a:r>
            <a:r>
              <a:rPr lang="cs-CZ" dirty="0" smtClean="0"/>
              <a:t>t Milena.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studiert</a:t>
            </a:r>
            <a:r>
              <a:rPr lang="cs-CZ" dirty="0" smtClean="0"/>
              <a:t> in ………. Hamburg. </a:t>
            </a:r>
            <a:r>
              <a:rPr lang="cs-CZ" dirty="0" err="1" smtClean="0"/>
              <a:t>Jetzt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…………… </a:t>
            </a:r>
            <a:r>
              <a:rPr lang="cs-CZ" dirty="0" err="1" smtClean="0"/>
              <a:t>Herr</a:t>
            </a:r>
            <a:r>
              <a:rPr lang="cs-CZ" dirty="0" smtClean="0"/>
              <a:t>. ……… </a:t>
            </a:r>
            <a:r>
              <a:rPr lang="cs-CZ" dirty="0" err="1" smtClean="0"/>
              <a:t>Herr</a:t>
            </a:r>
            <a:r>
              <a:rPr lang="cs-CZ" dirty="0" smtClean="0"/>
              <a:t> </a:t>
            </a:r>
            <a:r>
              <a:rPr lang="cs-CZ" dirty="0" err="1" smtClean="0"/>
              <a:t>lebt</a:t>
            </a:r>
            <a:r>
              <a:rPr lang="cs-CZ" dirty="0" smtClean="0"/>
              <a:t> in ………… Paris. </a:t>
            </a:r>
            <a:r>
              <a:rPr lang="cs-CZ" dirty="0" err="1" smtClean="0"/>
              <a:t>Kennst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……………... </a:t>
            </a:r>
            <a:r>
              <a:rPr lang="cs-CZ" dirty="0" err="1" smtClean="0"/>
              <a:t>Frau</a:t>
            </a:r>
            <a:r>
              <a:rPr lang="cs-CZ" dirty="0" smtClean="0"/>
              <a:t> Wolf? </a:t>
            </a:r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kenne</a:t>
            </a:r>
            <a:r>
              <a:rPr lang="cs-CZ" dirty="0" smtClean="0"/>
              <a:t> ……………… </a:t>
            </a:r>
            <a:r>
              <a:rPr lang="cs-CZ" dirty="0" err="1" smtClean="0"/>
              <a:t>Frau</a:t>
            </a:r>
            <a:r>
              <a:rPr lang="cs-CZ" dirty="0" smtClean="0"/>
              <a:t>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woht</a:t>
            </a:r>
            <a:r>
              <a:rPr lang="cs-CZ" dirty="0" smtClean="0"/>
              <a:t> in </a:t>
            </a:r>
            <a:r>
              <a:rPr lang="cs-CZ" dirty="0" err="1" smtClean="0"/>
              <a:t>Passau</a:t>
            </a:r>
            <a:r>
              <a:rPr lang="cs-CZ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7673731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/>
              <a:t>Lösung</a:t>
            </a:r>
            <a:r>
              <a:rPr lang="cs-CZ" sz="3600" b="1" dirty="0"/>
              <a:t> </a:t>
            </a:r>
            <a:r>
              <a:rPr lang="cs-CZ" sz="3600" i="1" dirty="0"/>
              <a:t>(řešení)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/>
          <a:lstStyle/>
          <a:p>
            <a:pPr marL="0" indent="0" algn="just">
              <a:buNone/>
            </a:pPr>
            <a:r>
              <a:rPr lang="cs-CZ" i="1" dirty="0" smtClean="0">
                <a:solidFill>
                  <a:srgbClr val="FF0000"/>
                </a:solidFill>
              </a:rPr>
              <a:t>Der</a:t>
            </a:r>
            <a:r>
              <a:rPr lang="cs-CZ" dirty="0" smtClean="0"/>
              <a:t> Son von Julia </a:t>
            </a:r>
            <a:r>
              <a:rPr lang="cs-CZ" dirty="0" err="1" smtClean="0"/>
              <a:t>wohnt</a:t>
            </a:r>
            <a:r>
              <a:rPr lang="cs-CZ" dirty="0"/>
              <a:t> </a:t>
            </a:r>
            <a:r>
              <a:rPr lang="cs-CZ" dirty="0" smtClean="0"/>
              <a:t>in </a:t>
            </a:r>
            <a:r>
              <a:rPr lang="cs-CZ" dirty="0" smtClean="0">
                <a:solidFill>
                  <a:srgbClr val="FF0000"/>
                </a:solidFill>
              </a:rPr>
              <a:t>---</a:t>
            </a:r>
            <a:r>
              <a:rPr lang="cs-CZ" dirty="0" smtClean="0"/>
              <a:t> </a:t>
            </a:r>
            <a:r>
              <a:rPr lang="cs-CZ" dirty="0" err="1" smtClean="0"/>
              <a:t>Berlin</a:t>
            </a:r>
            <a:r>
              <a:rPr lang="cs-CZ" dirty="0" smtClean="0"/>
              <a:t>. Er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eine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Tochter</a:t>
            </a:r>
            <a:r>
              <a:rPr lang="cs-CZ" dirty="0" smtClean="0"/>
              <a:t>. </a:t>
            </a:r>
            <a:r>
              <a:rPr lang="cs-CZ" dirty="0" err="1" smtClean="0"/>
              <a:t>Seine</a:t>
            </a:r>
            <a:r>
              <a:rPr lang="cs-CZ" dirty="0" smtClean="0"/>
              <a:t> </a:t>
            </a:r>
            <a:r>
              <a:rPr lang="cs-CZ" dirty="0" err="1" smtClean="0"/>
              <a:t>Frau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---</a:t>
            </a:r>
            <a:r>
              <a:rPr lang="cs-CZ" dirty="0" smtClean="0"/>
              <a:t> Eva </a:t>
            </a:r>
            <a:r>
              <a:rPr lang="cs-CZ" dirty="0" err="1" smtClean="0"/>
              <a:t>arbeitet</a:t>
            </a:r>
            <a:r>
              <a:rPr lang="cs-CZ" dirty="0" smtClean="0"/>
              <a:t> in </a:t>
            </a:r>
            <a:r>
              <a:rPr lang="cs-CZ" dirty="0" smtClean="0">
                <a:solidFill>
                  <a:srgbClr val="FF0000"/>
                </a:solidFill>
              </a:rPr>
              <a:t>---</a:t>
            </a:r>
            <a:r>
              <a:rPr lang="cs-CZ" dirty="0" smtClean="0"/>
              <a:t> Prag.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eine</a:t>
            </a:r>
            <a:r>
              <a:rPr lang="cs-CZ" dirty="0" smtClean="0"/>
              <a:t> </a:t>
            </a:r>
            <a:r>
              <a:rPr lang="cs-CZ" dirty="0" err="1" smtClean="0"/>
              <a:t>Frau</a:t>
            </a:r>
            <a:r>
              <a:rPr lang="cs-CZ" dirty="0" smtClean="0"/>
              <a:t>. </a:t>
            </a:r>
            <a:r>
              <a:rPr lang="cs-CZ" i="1" dirty="0" smtClean="0">
                <a:solidFill>
                  <a:srgbClr val="FF0000"/>
                </a:solidFill>
              </a:rPr>
              <a:t>Die</a:t>
            </a:r>
            <a:r>
              <a:rPr lang="cs-CZ" dirty="0" smtClean="0"/>
              <a:t> </a:t>
            </a:r>
            <a:r>
              <a:rPr lang="cs-CZ" dirty="0" err="1" smtClean="0"/>
              <a:t>Frau</a:t>
            </a:r>
            <a:r>
              <a:rPr lang="cs-CZ" dirty="0" smtClean="0"/>
              <a:t> </a:t>
            </a:r>
            <a:r>
              <a:rPr lang="cs-CZ" dirty="0" err="1" smtClean="0"/>
              <a:t>hei</a:t>
            </a:r>
            <a:r>
              <a:rPr lang="el-GR" dirty="0" smtClean="0"/>
              <a:t>β</a:t>
            </a:r>
            <a:r>
              <a:rPr lang="cs-CZ" dirty="0" smtClean="0"/>
              <a:t>t Milena.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studiert</a:t>
            </a:r>
            <a:r>
              <a:rPr lang="cs-CZ" dirty="0" smtClean="0"/>
              <a:t> in </a:t>
            </a:r>
            <a:r>
              <a:rPr lang="cs-CZ" dirty="0" smtClean="0">
                <a:solidFill>
                  <a:srgbClr val="FF0000"/>
                </a:solidFill>
              </a:rPr>
              <a:t>---</a:t>
            </a:r>
            <a:r>
              <a:rPr lang="cs-CZ" dirty="0" smtClean="0"/>
              <a:t> Hamburg. </a:t>
            </a:r>
            <a:r>
              <a:rPr lang="cs-CZ" dirty="0" err="1" smtClean="0"/>
              <a:t>Jetzt</a:t>
            </a:r>
            <a:r>
              <a:rPr lang="cs-CZ" dirty="0" smtClean="0"/>
              <a:t> </a:t>
            </a:r>
            <a:r>
              <a:rPr lang="cs-CZ" dirty="0" err="1" smtClean="0"/>
              <a:t>kommt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ein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Herr</a:t>
            </a:r>
            <a:r>
              <a:rPr lang="cs-CZ" dirty="0" smtClean="0"/>
              <a:t>. </a:t>
            </a:r>
            <a:r>
              <a:rPr lang="cs-CZ" i="1" dirty="0" smtClean="0">
                <a:solidFill>
                  <a:srgbClr val="FF0000"/>
                </a:solidFill>
              </a:rPr>
              <a:t>Der</a:t>
            </a:r>
            <a:r>
              <a:rPr lang="cs-CZ" dirty="0" smtClean="0"/>
              <a:t> </a:t>
            </a:r>
            <a:r>
              <a:rPr lang="cs-CZ" dirty="0" err="1" smtClean="0"/>
              <a:t>Herr</a:t>
            </a:r>
            <a:r>
              <a:rPr lang="cs-CZ" dirty="0" smtClean="0"/>
              <a:t> </a:t>
            </a:r>
            <a:r>
              <a:rPr lang="cs-CZ" dirty="0" err="1" smtClean="0"/>
              <a:t>lebt</a:t>
            </a:r>
            <a:r>
              <a:rPr lang="cs-CZ" dirty="0" smtClean="0"/>
              <a:t> in </a:t>
            </a:r>
            <a:r>
              <a:rPr lang="cs-CZ" dirty="0" smtClean="0">
                <a:solidFill>
                  <a:srgbClr val="FF0000"/>
                </a:solidFill>
              </a:rPr>
              <a:t>---</a:t>
            </a:r>
            <a:r>
              <a:rPr lang="cs-CZ" dirty="0" smtClean="0"/>
              <a:t> Paris. </a:t>
            </a:r>
            <a:r>
              <a:rPr lang="cs-CZ" dirty="0" err="1" smtClean="0"/>
              <a:t>Kennst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eine</a:t>
            </a:r>
            <a:r>
              <a:rPr lang="cs-CZ" dirty="0" smtClean="0"/>
              <a:t> </a:t>
            </a:r>
            <a:r>
              <a:rPr lang="cs-CZ" dirty="0" err="1" smtClean="0"/>
              <a:t>Frau</a:t>
            </a:r>
            <a:r>
              <a:rPr lang="cs-CZ" dirty="0" smtClean="0"/>
              <a:t> Wolf? </a:t>
            </a:r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kenne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die</a:t>
            </a:r>
            <a:r>
              <a:rPr lang="cs-CZ" dirty="0" smtClean="0"/>
              <a:t> </a:t>
            </a:r>
            <a:r>
              <a:rPr lang="cs-CZ" dirty="0" err="1" smtClean="0"/>
              <a:t>Frau</a:t>
            </a:r>
            <a:r>
              <a:rPr lang="cs-CZ" dirty="0" smtClean="0"/>
              <a:t>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woht</a:t>
            </a:r>
            <a:r>
              <a:rPr lang="cs-CZ" dirty="0" smtClean="0"/>
              <a:t> in </a:t>
            </a:r>
            <a:r>
              <a:rPr lang="cs-CZ" dirty="0" err="1" smtClean="0"/>
              <a:t>Passau</a:t>
            </a:r>
            <a:r>
              <a:rPr lang="cs-CZ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8402968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DRMLOVÁ</a:t>
            </a:r>
            <a:r>
              <a:rPr lang="cs-CZ" dirty="0"/>
              <a:t>, Dana a kol. </a:t>
            </a:r>
            <a:r>
              <a:rPr lang="cs-CZ" i="1" dirty="0"/>
              <a:t>Německy s úsměvem 1</a:t>
            </a:r>
            <a:r>
              <a:rPr lang="cs-CZ" dirty="0"/>
              <a:t>. Praha: </a:t>
            </a:r>
            <a:r>
              <a:rPr lang="cs-CZ" dirty="0" err="1"/>
              <a:t>Knihcentrum</a:t>
            </a:r>
            <a:r>
              <a:rPr lang="cs-CZ" dirty="0"/>
              <a:t>, 1997, ISBN 80-902182-3-7. </a:t>
            </a:r>
            <a:endParaRPr lang="cs-CZ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sz="17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/>
              <a:t>DUSILOVÁ, Doris a kol. </a:t>
            </a:r>
            <a:r>
              <a:rPr lang="cs-CZ" i="1" dirty="0" err="1"/>
              <a:t>Sprechen</a:t>
            </a:r>
            <a:r>
              <a:rPr lang="cs-CZ" i="1" dirty="0"/>
              <a:t> </a:t>
            </a:r>
            <a:r>
              <a:rPr lang="cs-CZ" i="1" dirty="0" err="1"/>
              <a:t>Sie</a:t>
            </a:r>
            <a:r>
              <a:rPr lang="cs-CZ" i="1" dirty="0"/>
              <a:t> </a:t>
            </a:r>
            <a:r>
              <a:rPr lang="cs-CZ" i="1" dirty="0" err="1"/>
              <a:t>Deutsch</a:t>
            </a:r>
            <a:r>
              <a:rPr lang="cs-CZ" i="1" dirty="0"/>
              <a:t>? - 1. díl</a:t>
            </a:r>
            <a:r>
              <a:rPr lang="cs-CZ" dirty="0"/>
              <a:t>. Praha: Polyglot, 1996, ISBN 80-901988-3-X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mtClean="0"/>
              <a:t>www.office.microsoft.com</a:t>
            </a:r>
            <a:r>
              <a:rPr lang="cs-CZ" smtClean="0"/>
              <a:t>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77706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865</Words>
  <Application>Microsoft Office PowerPoint</Application>
  <PresentationFormat>Předvádění na obrazovce (4:3)</PresentationFormat>
  <Paragraphs>153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Prezentace aplikace PowerPoint</vt:lpstr>
      <vt:lpstr>DAS GENUS DES SUBSTANTIVES UND DER ARTIKEL</vt:lpstr>
      <vt:lpstr> Das Genus (rod podstatných jmen)</vt:lpstr>
      <vt:lpstr>Der Artikel (člen) </vt:lpstr>
      <vt:lpstr>Der bestimmte Artikel (člen určitý)</vt:lpstr>
      <vt:lpstr>Prezentace aplikace PowerPoint</vt:lpstr>
      <vt:lpstr>Der unbestimmte Artikel (člen neurčitý)</vt:lpstr>
      <vt:lpstr>Prezentace aplikace PowerPoint</vt:lpstr>
      <vt:lpstr>Der Nullartikel (nulový člen)</vt:lpstr>
      <vt:lpstr>Doplňte k podstatným jménům chybějící určitý či neurčitý člen</vt:lpstr>
      <vt:lpstr>Lösung (řešení)</vt:lpstr>
      <vt:lpstr>Prezentace aplikace PowerPoint</vt:lpstr>
      <vt:lpstr>Lösung (řešení)</vt:lpstr>
      <vt:lpstr>Vyberte z nabídky správný člen</vt:lpstr>
      <vt:lpstr>Lösung (řešení)</vt:lpstr>
      <vt:lpstr>Pojmenujte následující obrázky a uveďte je i s členem určitým</vt:lpstr>
      <vt:lpstr>Lösung (řešení)</vt:lpstr>
      <vt:lpstr>Doplňte do vět člen určitý nebo neurčitý, je-li ho v daném kontextu třeba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Člen</dc:title>
  <dc:creator>Lenka</dc:creator>
  <cp:lastModifiedBy>jitka</cp:lastModifiedBy>
  <cp:revision>33</cp:revision>
  <dcterms:created xsi:type="dcterms:W3CDTF">2013-09-17T19:21:24Z</dcterms:created>
  <dcterms:modified xsi:type="dcterms:W3CDTF">2014-10-11T19:37:39Z</dcterms:modified>
</cp:coreProperties>
</file>