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3" r:id="rId8"/>
    <p:sldId id="260" r:id="rId9"/>
    <p:sldId id="266" r:id="rId10"/>
    <p:sldId id="261" r:id="rId11"/>
    <p:sldId id="267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7EC50-887D-4FED-AFD2-9262DF1FEBC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1205E-FA6C-4575-8E5E-FFA37D10EF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639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7EC50-887D-4FED-AFD2-9262DF1FEBC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1205E-FA6C-4575-8E5E-FFA37D10EF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340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7EC50-887D-4FED-AFD2-9262DF1FEBC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1205E-FA6C-4575-8E5E-FFA37D10EF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83718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7EC50-887D-4FED-AFD2-9262DF1FEBC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1205E-FA6C-4575-8E5E-FFA37D10EF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1387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7EC50-887D-4FED-AFD2-9262DF1FEBC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1205E-FA6C-4575-8E5E-FFA37D10EF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0047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7EC50-887D-4FED-AFD2-9262DF1FEBC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1205E-FA6C-4575-8E5E-FFA37D10EF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14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7EC50-887D-4FED-AFD2-9262DF1FEBC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1205E-FA6C-4575-8E5E-FFA37D10EF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651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7EC50-887D-4FED-AFD2-9262DF1FEBC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1205E-FA6C-4575-8E5E-FFA37D10EF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4832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7EC50-887D-4FED-AFD2-9262DF1FEBC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1205E-FA6C-4575-8E5E-FFA37D10EF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634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7EC50-887D-4FED-AFD2-9262DF1FEBC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1205E-FA6C-4575-8E5E-FFA37D10EF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6173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D7EC50-887D-4FED-AFD2-9262DF1FEBC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01205E-FA6C-4575-8E5E-FFA37D10EF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490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D7EC50-887D-4FED-AFD2-9262DF1FEBC7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01205E-FA6C-4575-8E5E-FFA37D10EF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567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93096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57242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NJ_145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</a:t>
            </a:r>
            <a:r>
              <a:rPr lang="cs-CZ" sz="1800" b="1" smtClean="0"/>
              <a:t>:  </a:t>
            </a:r>
            <a:r>
              <a:rPr lang="cs-CZ" sz="1800"/>
              <a:t>Německá gramatika</a:t>
            </a:r>
          </a:p>
          <a:p>
            <a:pPr>
              <a:buFontTx/>
              <a:buNone/>
            </a:pPr>
            <a:r>
              <a:rPr lang="cs-CZ" sz="1800" b="1" smtClean="0"/>
              <a:t>Předmět</a:t>
            </a:r>
            <a:r>
              <a:rPr lang="cs-CZ" sz="1800" b="1" dirty="0" smtClean="0"/>
              <a:t>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červen</a:t>
            </a:r>
            <a:r>
              <a:rPr lang="cs-CZ" sz="1800" dirty="0" smtClean="0"/>
              <a:t> </a:t>
            </a:r>
            <a:r>
              <a:rPr lang="cs-CZ" sz="1800" dirty="0" smtClean="0"/>
              <a:t>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gramatiky:  Rozkazovací způsob pravidelných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sloves a slovesa </a:t>
            </a:r>
            <a:r>
              <a:rPr lang="cs-CZ" sz="1800" dirty="0" err="1" smtClean="0"/>
              <a:t>sein</a:t>
            </a:r>
            <a:endParaRPr lang="cs-CZ" sz="1800" dirty="0" smtClean="0"/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    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59439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844825"/>
            <a:ext cx="7846640" cy="175562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DER IMPERATIV DER REGELMÄSSIGEN VERBEN UND DES VERBS SEIN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i="1" dirty="0"/>
              <a:t>Rozkazovací způsob pravidelných sloves a slovesa </a:t>
            </a:r>
            <a:r>
              <a:rPr lang="cs-CZ" i="1" dirty="0" err="1"/>
              <a:t>sein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6772511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Jednotné číslo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29600" cy="2404864"/>
          </a:xfrm>
        </p:spPr>
        <p:txBody>
          <a:bodyPr/>
          <a:lstStyle/>
          <a:p>
            <a:r>
              <a:rPr lang="cs-CZ" dirty="0" smtClean="0"/>
              <a:t>tvoří se od slovesného kmene </a:t>
            </a:r>
            <a:r>
              <a:rPr lang="cs-CZ" b="1" dirty="0" smtClean="0"/>
              <a:t>2. os. j. č.</a:t>
            </a:r>
          </a:p>
          <a:p>
            <a:r>
              <a:rPr lang="cs-CZ" dirty="0" smtClean="0"/>
              <a:t>je buď bez koncovky anebo se připojuje </a:t>
            </a:r>
            <a:r>
              <a:rPr lang="cs-CZ" b="1" dirty="0" smtClean="0"/>
              <a:t>-e</a:t>
            </a:r>
            <a:r>
              <a:rPr lang="cs-CZ" dirty="0" smtClean="0"/>
              <a:t> (končí-li kmen na </a:t>
            </a:r>
            <a:r>
              <a:rPr lang="cs-CZ" b="1" dirty="0" smtClean="0"/>
              <a:t>-t, -d </a:t>
            </a:r>
            <a:r>
              <a:rPr lang="cs-CZ" dirty="0" smtClean="0"/>
              <a:t>nebo na spojení souhlásky s </a:t>
            </a:r>
            <a:r>
              <a:rPr lang="cs-CZ" b="1" dirty="0" smtClean="0"/>
              <a:t>-m, -n</a:t>
            </a:r>
            <a:r>
              <a:rPr lang="cs-CZ" dirty="0" smtClean="0"/>
              <a:t>)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73246" y="4005064"/>
            <a:ext cx="5328592" cy="25853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i="1" dirty="0" err="1"/>
              <a:t>kaufen</a:t>
            </a:r>
            <a:r>
              <a:rPr lang="cs-CZ" sz="3600" b="1" i="1" dirty="0"/>
              <a:t>      </a:t>
            </a:r>
            <a:endParaRPr lang="cs-CZ" sz="3600" dirty="0"/>
          </a:p>
          <a:p>
            <a:r>
              <a:rPr lang="cs-CZ" sz="3600" dirty="0"/>
              <a:t>1. os.: -----</a:t>
            </a:r>
          </a:p>
          <a:p>
            <a:r>
              <a:rPr lang="cs-CZ" sz="3600" dirty="0"/>
              <a:t>2. os.: </a:t>
            </a:r>
            <a:r>
              <a:rPr lang="cs-CZ" sz="3600" dirty="0" smtClean="0"/>
              <a:t>Kauf!      </a:t>
            </a:r>
            <a:r>
              <a:rPr lang="cs-CZ" sz="3600" dirty="0"/>
              <a:t>kup</a:t>
            </a:r>
          </a:p>
          <a:p>
            <a:r>
              <a:rPr lang="cs-CZ" sz="3600" dirty="0"/>
              <a:t>3. os.: -----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10445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Množné číslo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88840"/>
          </a:xfrm>
        </p:spPr>
        <p:txBody>
          <a:bodyPr/>
          <a:lstStyle/>
          <a:p>
            <a:r>
              <a:rPr lang="cs-CZ" dirty="0" smtClean="0"/>
              <a:t>tvoří se pomocí koncovek </a:t>
            </a:r>
            <a:r>
              <a:rPr lang="cs-CZ" b="1" dirty="0" smtClean="0"/>
              <a:t>-en</a:t>
            </a:r>
            <a:r>
              <a:rPr lang="cs-CZ" dirty="0" smtClean="0"/>
              <a:t>, </a:t>
            </a:r>
            <a:r>
              <a:rPr lang="cs-CZ" b="1" dirty="0" smtClean="0"/>
              <a:t>-(e)t</a:t>
            </a:r>
            <a:r>
              <a:rPr lang="cs-CZ" dirty="0" smtClean="0"/>
              <a:t>, </a:t>
            </a:r>
            <a:r>
              <a:rPr lang="cs-CZ" b="1" dirty="0" smtClean="0"/>
              <a:t>-en</a:t>
            </a:r>
            <a:r>
              <a:rPr lang="cs-CZ" dirty="0" smtClean="0"/>
              <a:t>, podobně jako u způsobu rozkazovacího</a:t>
            </a:r>
          </a:p>
          <a:p>
            <a:r>
              <a:rPr lang="cs-CZ" dirty="0" smtClean="0"/>
              <a:t>u 1. a 3. osoby stojí osobní zájmeno a to až za slovesem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63688" y="3861048"/>
            <a:ext cx="5688632" cy="286232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i="1" dirty="0" err="1"/>
              <a:t>kaufen</a:t>
            </a:r>
            <a:endParaRPr lang="cs-CZ" sz="3600" dirty="0"/>
          </a:p>
          <a:p>
            <a:r>
              <a:rPr lang="cs-CZ" sz="3600" dirty="0"/>
              <a:t>1. os.: </a:t>
            </a:r>
            <a:r>
              <a:rPr lang="cs-CZ" sz="3600" dirty="0" err="1"/>
              <a:t>Kaufen</a:t>
            </a:r>
            <a:r>
              <a:rPr lang="cs-CZ" sz="3600" dirty="0"/>
              <a:t> </a:t>
            </a:r>
            <a:r>
              <a:rPr lang="cs-CZ" sz="3600" dirty="0" err="1"/>
              <a:t>wir</a:t>
            </a:r>
            <a:r>
              <a:rPr lang="cs-CZ" sz="3600" dirty="0"/>
              <a:t>!     kupme</a:t>
            </a:r>
          </a:p>
          <a:p>
            <a:r>
              <a:rPr lang="cs-CZ" sz="3600" dirty="0"/>
              <a:t>2. os.: </a:t>
            </a:r>
            <a:r>
              <a:rPr lang="cs-CZ" sz="3600" dirty="0" err="1"/>
              <a:t>Kauft</a:t>
            </a:r>
            <a:r>
              <a:rPr lang="cs-CZ" sz="3600" dirty="0"/>
              <a:t>!               kupte</a:t>
            </a:r>
          </a:p>
          <a:p>
            <a:r>
              <a:rPr lang="cs-CZ" sz="3600" dirty="0"/>
              <a:t>3. os.: </a:t>
            </a:r>
            <a:r>
              <a:rPr lang="cs-CZ" sz="3600" dirty="0" err="1"/>
              <a:t>Kaufen</a:t>
            </a:r>
            <a:r>
              <a:rPr lang="cs-CZ" sz="3600" dirty="0"/>
              <a:t> </a:t>
            </a:r>
            <a:r>
              <a:rPr lang="cs-CZ" sz="3600" dirty="0" err="1"/>
              <a:t>Sie</a:t>
            </a:r>
            <a:r>
              <a:rPr lang="cs-CZ" sz="3600" dirty="0"/>
              <a:t>!      kupte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790530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Rozkazovací způsob slovesa </a:t>
            </a:r>
            <a:r>
              <a:rPr lang="cs-CZ" b="1" dirty="0" err="1" smtClean="0"/>
              <a:t>sein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20688"/>
          </a:xfrm>
        </p:spPr>
        <p:txBody>
          <a:bodyPr/>
          <a:lstStyle/>
          <a:p>
            <a:r>
              <a:rPr lang="cs-CZ" dirty="0" smtClean="0"/>
              <a:t>tvoří se nepravidelně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2926577"/>
            <a:ext cx="3672408" cy="25853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i="1" dirty="0"/>
              <a:t>jednotné číslo</a:t>
            </a:r>
            <a:endParaRPr lang="cs-CZ" sz="3600" dirty="0"/>
          </a:p>
          <a:p>
            <a:r>
              <a:rPr lang="cs-CZ" sz="3600" dirty="0"/>
              <a:t>1. os.: -----</a:t>
            </a:r>
          </a:p>
          <a:p>
            <a:r>
              <a:rPr lang="cs-CZ" sz="3600" dirty="0"/>
              <a:t>2. os.: </a:t>
            </a:r>
            <a:r>
              <a:rPr lang="cs-CZ" sz="3600" dirty="0" err="1"/>
              <a:t>Sei</a:t>
            </a:r>
            <a:r>
              <a:rPr lang="cs-CZ" sz="3600" dirty="0"/>
              <a:t>!     buď</a:t>
            </a:r>
          </a:p>
          <a:p>
            <a:r>
              <a:rPr lang="cs-CZ" sz="3600" dirty="0"/>
              <a:t>3. os.: -----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2898690"/>
            <a:ext cx="4968552" cy="258532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600" b="1" i="1" dirty="0"/>
              <a:t>množné číslo</a:t>
            </a:r>
            <a:endParaRPr lang="cs-CZ" sz="3600" dirty="0"/>
          </a:p>
          <a:p>
            <a:r>
              <a:rPr lang="cs-CZ" sz="3600" dirty="0"/>
              <a:t>1. os.: </a:t>
            </a:r>
            <a:r>
              <a:rPr lang="cs-CZ" sz="3600" dirty="0" err="1"/>
              <a:t>Seien</a:t>
            </a:r>
            <a:r>
              <a:rPr lang="cs-CZ" sz="3600" dirty="0"/>
              <a:t> </a:t>
            </a:r>
            <a:r>
              <a:rPr lang="cs-CZ" sz="3600" dirty="0" err="1"/>
              <a:t>wir</a:t>
            </a:r>
            <a:r>
              <a:rPr lang="cs-CZ" sz="3600" dirty="0"/>
              <a:t>!   </a:t>
            </a:r>
            <a:r>
              <a:rPr lang="cs-CZ" sz="3600" dirty="0" smtClean="0"/>
              <a:t>buďme</a:t>
            </a:r>
            <a:endParaRPr lang="cs-CZ" sz="3600" dirty="0"/>
          </a:p>
          <a:p>
            <a:r>
              <a:rPr lang="cs-CZ" sz="3600" dirty="0"/>
              <a:t>2. os.: </a:t>
            </a:r>
            <a:r>
              <a:rPr lang="cs-CZ" sz="3600" dirty="0" err="1"/>
              <a:t>Seid</a:t>
            </a:r>
            <a:r>
              <a:rPr lang="cs-CZ" sz="3600" dirty="0"/>
              <a:t>!            </a:t>
            </a:r>
            <a:r>
              <a:rPr lang="cs-CZ" sz="3600" dirty="0" smtClean="0"/>
              <a:t>buďte</a:t>
            </a:r>
            <a:endParaRPr lang="cs-CZ" sz="3600" dirty="0"/>
          </a:p>
          <a:p>
            <a:r>
              <a:rPr lang="cs-CZ" sz="3600" dirty="0"/>
              <a:t>3. os.: </a:t>
            </a:r>
            <a:r>
              <a:rPr lang="cs-CZ" sz="3600" dirty="0" err="1"/>
              <a:t>Seien</a:t>
            </a:r>
            <a:r>
              <a:rPr lang="cs-CZ" sz="3600" dirty="0"/>
              <a:t> </a:t>
            </a:r>
            <a:r>
              <a:rPr lang="cs-CZ" sz="3600" dirty="0" err="1"/>
              <a:t>Sie</a:t>
            </a:r>
            <a:r>
              <a:rPr lang="cs-CZ" sz="3600" dirty="0"/>
              <a:t>!    </a:t>
            </a:r>
            <a:r>
              <a:rPr lang="cs-CZ" sz="3600" dirty="0" smtClean="0"/>
              <a:t>buďte</a:t>
            </a:r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34199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ový popisek 2"/>
          <p:cNvSpPr/>
          <p:nvPr/>
        </p:nvSpPr>
        <p:spPr>
          <a:xfrm>
            <a:off x="1475656" y="764704"/>
            <a:ext cx="6768752" cy="4752528"/>
          </a:xfrm>
          <a:prstGeom prst="wedgeRoundRectCallou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2800" i="1" dirty="0" smtClean="0">
                <a:solidFill>
                  <a:srgbClr val="000000"/>
                </a:solidFill>
                <a:effectLst/>
                <a:latin typeface="Cambria"/>
                <a:ea typeface="Times New Roman"/>
                <a:cs typeface="Times New Roman"/>
              </a:rPr>
              <a:t>Sloveso v rozkazovacím způsobu doplňuje v mluveném projevu často částice </a:t>
            </a:r>
            <a:r>
              <a:rPr lang="cs-CZ" sz="2800" i="1" dirty="0" err="1" smtClean="0">
                <a:solidFill>
                  <a:srgbClr val="000000"/>
                </a:solidFill>
                <a:effectLst/>
                <a:latin typeface="Cambria"/>
                <a:ea typeface="Times New Roman"/>
                <a:cs typeface="Times New Roman"/>
              </a:rPr>
              <a:t>mal</a:t>
            </a:r>
            <a:r>
              <a:rPr lang="cs-CZ" sz="2800" i="1" dirty="0" smtClean="0">
                <a:solidFill>
                  <a:srgbClr val="000000"/>
                </a:solidFill>
                <a:effectLst/>
                <a:latin typeface="Cambria"/>
                <a:ea typeface="Times New Roman"/>
                <a:cs typeface="Times New Roman"/>
              </a:rPr>
              <a:t>, která se nepřekládá.</a:t>
            </a:r>
            <a:endParaRPr lang="cs-CZ" sz="2800" dirty="0">
              <a:ea typeface="Calibri"/>
              <a:cs typeface="Times New Roman"/>
            </a:endParaRPr>
          </a:p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2800" i="1" dirty="0" err="1" smtClean="0">
                <a:solidFill>
                  <a:srgbClr val="000000"/>
                </a:solidFill>
                <a:effectLst/>
                <a:latin typeface="Cambria"/>
                <a:ea typeface="Times New Roman"/>
                <a:cs typeface="Times New Roman"/>
              </a:rPr>
              <a:t>Sag</a:t>
            </a:r>
            <a:r>
              <a:rPr lang="cs-CZ" sz="2800" i="1" dirty="0" smtClean="0">
                <a:solidFill>
                  <a:srgbClr val="000000"/>
                </a:solidFill>
                <a:effectLst/>
                <a:latin typeface="Cambria"/>
                <a:ea typeface="Times New Roman"/>
                <a:cs typeface="Times New Roman"/>
              </a:rPr>
              <a:t> </a:t>
            </a:r>
            <a:r>
              <a:rPr lang="cs-CZ" sz="2800" i="1" dirty="0" err="1" smtClean="0">
                <a:solidFill>
                  <a:srgbClr val="000000"/>
                </a:solidFill>
                <a:effectLst/>
                <a:latin typeface="Cambria"/>
                <a:ea typeface="Times New Roman"/>
                <a:cs typeface="Times New Roman"/>
              </a:rPr>
              <a:t>mal</a:t>
            </a:r>
            <a:r>
              <a:rPr lang="cs-CZ" sz="2800" i="1" dirty="0" smtClean="0">
                <a:solidFill>
                  <a:srgbClr val="000000"/>
                </a:solidFill>
                <a:effectLst/>
                <a:latin typeface="Cambria"/>
                <a:ea typeface="Times New Roman"/>
                <a:cs typeface="Times New Roman"/>
              </a:rPr>
              <a:t>! – Řekni!</a:t>
            </a:r>
            <a:endParaRPr lang="cs-CZ" sz="2800" dirty="0">
              <a:ea typeface="Calibri"/>
              <a:cs typeface="Times New Roman"/>
            </a:endParaRPr>
          </a:p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2800" i="1" dirty="0" err="1" smtClean="0">
                <a:solidFill>
                  <a:srgbClr val="000000"/>
                </a:solidFill>
                <a:effectLst/>
                <a:latin typeface="Cambria"/>
                <a:ea typeface="Times New Roman"/>
                <a:cs typeface="Times New Roman"/>
              </a:rPr>
              <a:t>Rufen</a:t>
            </a:r>
            <a:r>
              <a:rPr lang="cs-CZ" sz="2800" i="1" dirty="0" smtClean="0">
                <a:solidFill>
                  <a:srgbClr val="000000"/>
                </a:solidFill>
                <a:effectLst/>
                <a:latin typeface="Cambria"/>
                <a:ea typeface="Times New Roman"/>
                <a:cs typeface="Times New Roman"/>
              </a:rPr>
              <a:t> </a:t>
            </a:r>
            <a:r>
              <a:rPr lang="cs-CZ" sz="2800" i="1" dirty="0" err="1" smtClean="0">
                <a:solidFill>
                  <a:srgbClr val="000000"/>
                </a:solidFill>
                <a:effectLst/>
                <a:latin typeface="Cambria"/>
                <a:ea typeface="Times New Roman"/>
                <a:cs typeface="Times New Roman"/>
              </a:rPr>
              <a:t>Sie</a:t>
            </a:r>
            <a:r>
              <a:rPr lang="cs-CZ" sz="2800" i="1" dirty="0" smtClean="0">
                <a:solidFill>
                  <a:srgbClr val="000000"/>
                </a:solidFill>
                <a:effectLst/>
                <a:latin typeface="Cambria"/>
                <a:ea typeface="Times New Roman"/>
                <a:cs typeface="Times New Roman"/>
              </a:rPr>
              <a:t> </a:t>
            </a:r>
            <a:r>
              <a:rPr lang="cs-CZ" sz="2800" i="1" dirty="0" err="1" smtClean="0">
                <a:solidFill>
                  <a:srgbClr val="000000"/>
                </a:solidFill>
                <a:effectLst/>
                <a:latin typeface="Cambria"/>
                <a:ea typeface="Times New Roman"/>
                <a:cs typeface="Times New Roman"/>
              </a:rPr>
              <a:t>mich</a:t>
            </a:r>
            <a:r>
              <a:rPr lang="cs-CZ" sz="2800" i="1" dirty="0" smtClean="0">
                <a:solidFill>
                  <a:srgbClr val="000000"/>
                </a:solidFill>
                <a:effectLst/>
                <a:latin typeface="Cambria"/>
                <a:ea typeface="Times New Roman"/>
                <a:cs typeface="Times New Roman"/>
              </a:rPr>
              <a:t> </a:t>
            </a:r>
            <a:r>
              <a:rPr lang="cs-CZ" sz="2800" i="1" dirty="0" err="1" smtClean="0">
                <a:solidFill>
                  <a:srgbClr val="000000"/>
                </a:solidFill>
                <a:effectLst/>
                <a:latin typeface="Cambria"/>
                <a:ea typeface="Times New Roman"/>
                <a:cs typeface="Times New Roman"/>
              </a:rPr>
              <a:t>mal</a:t>
            </a:r>
            <a:r>
              <a:rPr lang="cs-CZ" sz="2800" i="1" dirty="0" smtClean="0">
                <a:solidFill>
                  <a:srgbClr val="000000"/>
                </a:solidFill>
                <a:effectLst/>
                <a:latin typeface="Cambria"/>
                <a:ea typeface="Times New Roman"/>
                <a:cs typeface="Times New Roman"/>
              </a:rPr>
              <a:t> </a:t>
            </a:r>
            <a:r>
              <a:rPr lang="cs-CZ" sz="2800" i="1" dirty="0" err="1" smtClean="0">
                <a:solidFill>
                  <a:srgbClr val="000000"/>
                </a:solidFill>
                <a:effectLst/>
                <a:latin typeface="Cambria"/>
                <a:ea typeface="Times New Roman"/>
                <a:cs typeface="Times New Roman"/>
              </a:rPr>
              <a:t>an</a:t>
            </a:r>
            <a:r>
              <a:rPr lang="cs-CZ" sz="2800" i="1" dirty="0" smtClean="0">
                <a:solidFill>
                  <a:srgbClr val="000000"/>
                </a:solidFill>
                <a:effectLst/>
                <a:latin typeface="Cambria"/>
                <a:ea typeface="Times New Roman"/>
                <a:cs typeface="Times New Roman"/>
              </a:rPr>
              <a:t>! – Zavolejte mi!</a:t>
            </a:r>
            <a:endParaRPr lang="cs-CZ" sz="2800" dirty="0"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7582816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Tvořte rozkazovací způsob pro dané osoby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/>
              <a:t>zeigen</a:t>
            </a:r>
            <a:r>
              <a:rPr lang="cs-CZ" dirty="0" smtClean="0"/>
              <a:t> (</a:t>
            </a:r>
            <a:r>
              <a:rPr lang="cs-CZ" dirty="0" err="1" smtClean="0"/>
              <a:t>Sie</a:t>
            </a:r>
            <a:r>
              <a:rPr lang="cs-CZ" dirty="0" smtClean="0"/>
              <a:t>)   ………………………..</a:t>
            </a:r>
          </a:p>
          <a:p>
            <a:pPr marL="0" indent="0">
              <a:buNone/>
            </a:pPr>
            <a:r>
              <a:rPr lang="cs-CZ" dirty="0" err="1" smtClean="0"/>
              <a:t>warten</a:t>
            </a:r>
            <a:r>
              <a:rPr lang="cs-CZ" dirty="0" smtClean="0"/>
              <a:t> (</a:t>
            </a:r>
            <a:r>
              <a:rPr lang="cs-CZ" dirty="0" err="1" smtClean="0"/>
              <a:t>du</a:t>
            </a:r>
            <a:r>
              <a:rPr lang="cs-CZ" dirty="0" smtClean="0"/>
              <a:t>) ………………………..</a:t>
            </a:r>
          </a:p>
          <a:p>
            <a:pPr marL="0" indent="0">
              <a:buNone/>
            </a:pPr>
            <a:r>
              <a:rPr lang="cs-CZ" dirty="0" err="1" smtClean="0"/>
              <a:t>flei</a:t>
            </a:r>
            <a:r>
              <a:rPr lang="el-GR" dirty="0" smtClean="0"/>
              <a:t>β</a:t>
            </a:r>
            <a:r>
              <a:rPr lang="cs-CZ" dirty="0" err="1" smtClean="0"/>
              <a:t>ig</a:t>
            </a:r>
            <a:r>
              <a:rPr lang="cs-CZ" dirty="0" smtClean="0"/>
              <a:t> </a:t>
            </a:r>
            <a:r>
              <a:rPr lang="cs-CZ" dirty="0" err="1" smtClean="0"/>
              <a:t>sein</a:t>
            </a:r>
            <a:r>
              <a:rPr lang="cs-CZ" dirty="0" smtClean="0"/>
              <a:t> (</a:t>
            </a:r>
            <a:r>
              <a:rPr lang="cs-CZ" dirty="0" err="1" smtClean="0"/>
              <a:t>du</a:t>
            </a:r>
            <a:r>
              <a:rPr lang="cs-CZ" dirty="0" smtClean="0"/>
              <a:t>) ………………………..</a:t>
            </a:r>
          </a:p>
          <a:p>
            <a:pPr marL="0" indent="0">
              <a:buNone/>
            </a:pPr>
            <a:r>
              <a:rPr lang="cs-CZ" dirty="0" err="1" smtClean="0"/>
              <a:t>schenken</a:t>
            </a:r>
            <a:r>
              <a:rPr lang="cs-CZ" dirty="0" smtClean="0"/>
              <a:t> (</a:t>
            </a:r>
            <a:r>
              <a:rPr lang="cs-CZ" dirty="0" err="1" smtClean="0"/>
              <a:t>ihr</a:t>
            </a:r>
            <a:r>
              <a:rPr lang="cs-CZ" dirty="0" smtClean="0"/>
              <a:t>) ………………………..</a:t>
            </a:r>
          </a:p>
          <a:p>
            <a:pPr marL="0" indent="0">
              <a:buNone/>
            </a:pPr>
            <a:r>
              <a:rPr lang="cs-CZ" dirty="0" err="1" smtClean="0"/>
              <a:t>öffnen</a:t>
            </a:r>
            <a:r>
              <a:rPr lang="cs-CZ" dirty="0" smtClean="0"/>
              <a:t> (</a:t>
            </a:r>
            <a:r>
              <a:rPr lang="cs-CZ" dirty="0" err="1" smtClean="0"/>
              <a:t>Sie</a:t>
            </a:r>
            <a:r>
              <a:rPr lang="cs-CZ" dirty="0" smtClean="0"/>
              <a:t>) ………………………..</a:t>
            </a:r>
          </a:p>
          <a:p>
            <a:pPr marL="0" indent="0">
              <a:buNone/>
            </a:pPr>
            <a:r>
              <a:rPr lang="cs-CZ" dirty="0" err="1" smtClean="0"/>
              <a:t>spielen</a:t>
            </a:r>
            <a:r>
              <a:rPr lang="cs-CZ" dirty="0" smtClean="0"/>
              <a:t> (</a:t>
            </a:r>
            <a:r>
              <a:rPr lang="cs-CZ" dirty="0" err="1" smtClean="0"/>
              <a:t>wir</a:t>
            </a:r>
            <a:r>
              <a:rPr lang="cs-CZ" dirty="0" smtClean="0"/>
              <a:t>) ………………………..</a:t>
            </a:r>
          </a:p>
          <a:p>
            <a:pPr marL="0" indent="0">
              <a:buNone/>
            </a:pPr>
            <a:r>
              <a:rPr lang="cs-CZ" dirty="0" err="1" smtClean="0"/>
              <a:t>suchen</a:t>
            </a:r>
            <a:r>
              <a:rPr lang="cs-CZ" dirty="0" smtClean="0"/>
              <a:t> (</a:t>
            </a:r>
            <a:r>
              <a:rPr lang="cs-CZ" dirty="0" err="1" smtClean="0"/>
              <a:t>du</a:t>
            </a:r>
            <a:r>
              <a:rPr lang="cs-CZ" dirty="0" smtClean="0"/>
              <a:t>) ………………………..</a:t>
            </a:r>
          </a:p>
          <a:p>
            <a:pPr marL="0" indent="0">
              <a:buNone/>
            </a:pPr>
            <a:r>
              <a:rPr lang="cs-CZ" dirty="0" err="1" smtClean="0"/>
              <a:t>besorgen</a:t>
            </a:r>
            <a:r>
              <a:rPr lang="cs-CZ" dirty="0" smtClean="0"/>
              <a:t> (</a:t>
            </a:r>
            <a:r>
              <a:rPr lang="cs-CZ" dirty="0" err="1" smtClean="0"/>
              <a:t>wir</a:t>
            </a:r>
            <a:r>
              <a:rPr lang="cs-CZ" dirty="0" smtClean="0"/>
              <a:t>) ………………………..</a:t>
            </a:r>
          </a:p>
          <a:p>
            <a:pPr marL="0" indent="0">
              <a:buNone/>
            </a:pPr>
            <a:r>
              <a:rPr lang="cs-CZ" dirty="0" err="1" smtClean="0"/>
              <a:t>schauen</a:t>
            </a:r>
            <a:r>
              <a:rPr lang="cs-CZ" dirty="0" smtClean="0"/>
              <a:t> (</a:t>
            </a:r>
            <a:r>
              <a:rPr lang="cs-CZ" dirty="0" err="1" smtClean="0"/>
              <a:t>ihr</a:t>
            </a:r>
            <a:r>
              <a:rPr lang="cs-CZ" dirty="0" smtClean="0"/>
              <a:t>) ………………………..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62146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err="1" smtClean="0"/>
              <a:t>Lösung</a:t>
            </a:r>
            <a:r>
              <a:rPr lang="cs-CZ" sz="3600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err="1" smtClean="0"/>
              <a:t>zeigen</a:t>
            </a:r>
            <a:r>
              <a:rPr lang="cs-CZ" dirty="0" smtClean="0"/>
              <a:t> (</a:t>
            </a:r>
            <a:r>
              <a:rPr lang="cs-CZ" dirty="0" err="1" smtClean="0"/>
              <a:t>Sie</a:t>
            </a:r>
            <a:r>
              <a:rPr lang="cs-CZ" dirty="0" smtClean="0"/>
              <a:t>)                 </a:t>
            </a:r>
            <a:r>
              <a:rPr lang="cs-CZ" i="1" dirty="0" err="1" smtClean="0">
                <a:solidFill>
                  <a:srgbClr val="FF0000"/>
                </a:solidFill>
              </a:rPr>
              <a:t>Zeigen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Sie</a:t>
            </a:r>
            <a:r>
              <a:rPr lang="cs-CZ" i="1" dirty="0" smtClean="0">
                <a:solidFill>
                  <a:srgbClr val="FF0000"/>
                </a:solidFill>
              </a:rPr>
              <a:t>!</a:t>
            </a:r>
          </a:p>
          <a:p>
            <a:pPr marL="0" indent="0">
              <a:buNone/>
            </a:pPr>
            <a:r>
              <a:rPr lang="cs-CZ" dirty="0" err="1" smtClean="0"/>
              <a:t>warten</a:t>
            </a:r>
            <a:r>
              <a:rPr lang="cs-CZ" dirty="0" smtClean="0"/>
              <a:t> (</a:t>
            </a:r>
            <a:r>
              <a:rPr lang="cs-CZ" dirty="0" err="1" smtClean="0"/>
              <a:t>du</a:t>
            </a:r>
            <a:r>
              <a:rPr lang="cs-CZ" dirty="0" smtClean="0"/>
              <a:t>)                </a:t>
            </a:r>
            <a:r>
              <a:rPr lang="cs-CZ" i="1" dirty="0" err="1" smtClean="0">
                <a:solidFill>
                  <a:srgbClr val="FF0000"/>
                </a:solidFill>
              </a:rPr>
              <a:t>Warte</a:t>
            </a:r>
            <a:r>
              <a:rPr lang="cs-CZ" i="1" dirty="0" smtClean="0">
                <a:solidFill>
                  <a:srgbClr val="FF0000"/>
                </a:solidFill>
              </a:rPr>
              <a:t>!</a:t>
            </a:r>
          </a:p>
          <a:p>
            <a:pPr marL="0" indent="0">
              <a:buNone/>
            </a:pPr>
            <a:r>
              <a:rPr lang="cs-CZ" dirty="0" err="1" smtClean="0"/>
              <a:t>flei</a:t>
            </a:r>
            <a:r>
              <a:rPr lang="el-GR" dirty="0" smtClean="0"/>
              <a:t>β</a:t>
            </a:r>
            <a:r>
              <a:rPr lang="cs-CZ" dirty="0" err="1" smtClean="0"/>
              <a:t>ig</a:t>
            </a:r>
            <a:r>
              <a:rPr lang="cs-CZ" dirty="0" smtClean="0"/>
              <a:t> </a:t>
            </a:r>
            <a:r>
              <a:rPr lang="cs-CZ" dirty="0" err="1" smtClean="0"/>
              <a:t>sein</a:t>
            </a:r>
            <a:r>
              <a:rPr lang="cs-CZ" dirty="0" smtClean="0"/>
              <a:t> (</a:t>
            </a:r>
            <a:r>
              <a:rPr lang="cs-CZ" dirty="0" err="1" smtClean="0"/>
              <a:t>du</a:t>
            </a:r>
            <a:r>
              <a:rPr lang="cs-CZ" dirty="0" smtClean="0"/>
              <a:t>)          </a:t>
            </a:r>
            <a:r>
              <a:rPr lang="cs-CZ" i="1" dirty="0" err="1" smtClean="0">
                <a:solidFill>
                  <a:srgbClr val="FF0000"/>
                </a:solidFill>
              </a:rPr>
              <a:t>Sei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flei</a:t>
            </a:r>
            <a:r>
              <a:rPr lang="el-GR" i="1" dirty="0" smtClean="0">
                <a:solidFill>
                  <a:srgbClr val="FF0000"/>
                </a:solidFill>
              </a:rPr>
              <a:t>β</a:t>
            </a:r>
            <a:r>
              <a:rPr lang="cs-CZ" i="1" dirty="0" err="1" smtClean="0">
                <a:solidFill>
                  <a:srgbClr val="FF0000"/>
                </a:solidFill>
              </a:rPr>
              <a:t>ig</a:t>
            </a:r>
            <a:r>
              <a:rPr lang="cs-CZ" i="1" dirty="0" smtClean="0">
                <a:solidFill>
                  <a:srgbClr val="FF0000"/>
                </a:solidFill>
              </a:rPr>
              <a:t>!</a:t>
            </a:r>
          </a:p>
          <a:p>
            <a:pPr marL="0" indent="0">
              <a:buNone/>
            </a:pPr>
            <a:r>
              <a:rPr lang="cs-CZ" dirty="0" err="1" smtClean="0"/>
              <a:t>schenken</a:t>
            </a:r>
            <a:r>
              <a:rPr lang="cs-CZ" dirty="0" smtClean="0"/>
              <a:t> (</a:t>
            </a:r>
            <a:r>
              <a:rPr lang="cs-CZ" dirty="0" err="1" smtClean="0"/>
              <a:t>ihr</a:t>
            </a:r>
            <a:r>
              <a:rPr lang="cs-CZ" dirty="0" smtClean="0"/>
              <a:t>)            </a:t>
            </a:r>
            <a:r>
              <a:rPr lang="cs-CZ" i="1" dirty="0" err="1" smtClean="0">
                <a:solidFill>
                  <a:srgbClr val="FF0000"/>
                </a:solidFill>
              </a:rPr>
              <a:t>Schenkt</a:t>
            </a:r>
            <a:r>
              <a:rPr lang="cs-CZ" i="1" dirty="0" smtClean="0">
                <a:solidFill>
                  <a:srgbClr val="FF0000"/>
                </a:solidFill>
              </a:rPr>
              <a:t>!</a:t>
            </a:r>
          </a:p>
          <a:p>
            <a:pPr marL="0" indent="0">
              <a:buNone/>
            </a:pPr>
            <a:r>
              <a:rPr lang="cs-CZ" dirty="0" err="1" smtClean="0"/>
              <a:t>öffnen</a:t>
            </a:r>
            <a:r>
              <a:rPr lang="cs-CZ" dirty="0" smtClean="0"/>
              <a:t> (</a:t>
            </a:r>
            <a:r>
              <a:rPr lang="cs-CZ" dirty="0" err="1" smtClean="0"/>
              <a:t>Sie</a:t>
            </a:r>
            <a:r>
              <a:rPr lang="cs-CZ" dirty="0" smtClean="0"/>
              <a:t>)                </a:t>
            </a:r>
            <a:r>
              <a:rPr lang="cs-CZ" i="1" dirty="0" err="1" smtClean="0">
                <a:solidFill>
                  <a:srgbClr val="FF0000"/>
                </a:solidFill>
              </a:rPr>
              <a:t>Öffnen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Sie</a:t>
            </a:r>
            <a:r>
              <a:rPr lang="cs-CZ" i="1" dirty="0" smtClean="0">
                <a:solidFill>
                  <a:srgbClr val="FF0000"/>
                </a:solidFill>
              </a:rPr>
              <a:t>!</a:t>
            </a:r>
          </a:p>
          <a:p>
            <a:pPr marL="0" indent="0">
              <a:buNone/>
            </a:pPr>
            <a:r>
              <a:rPr lang="cs-CZ" dirty="0" err="1" smtClean="0"/>
              <a:t>spielen</a:t>
            </a:r>
            <a:r>
              <a:rPr lang="cs-CZ" dirty="0" smtClean="0"/>
              <a:t> (</a:t>
            </a:r>
            <a:r>
              <a:rPr lang="cs-CZ" dirty="0" err="1" smtClean="0"/>
              <a:t>wir</a:t>
            </a:r>
            <a:r>
              <a:rPr lang="cs-CZ" dirty="0" smtClean="0"/>
              <a:t>)              </a:t>
            </a:r>
            <a:r>
              <a:rPr lang="cs-CZ" i="1" dirty="0" err="1" smtClean="0">
                <a:solidFill>
                  <a:srgbClr val="FF0000"/>
                </a:solidFill>
              </a:rPr>
              <a:t>Spielen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wir</a:t>
            </a:r>
            <a:r>
              <a:rPr lang="cs-CZ" i="1" dirty="0" smtClean="0">
                <a:solidFill>
                  <a:srgbClr val="FF0000"/>
                </a:solidFill>
              </a:rPr>
              <a:t>!</a:t>
            </a:r>
          </a:p>
          <a:p>
            <a:pPr marL="0" indent="0">
              <a:buNone/>
            </a:pPr>
            <a:r>
              <a:rPr lang="cs-CZ" dirty="0" err="1" smtClean="0"/>
              <a:t>suchen</a:t>
            </a:r>
            <a:r>
              <a:rPr lang="cs-CZ" dirty="0" smtClean="0"/>
              <a:t> (</a:t>
            </a:r>
            <a:r>
              <a:rPr lang="cs-CZ" dirty="0" err="1" smtClean="0"/>
              <a:t>du</a:t>
            </a:r>
            <a:r>
              <a:rPr lang="cs-CZ" dirty="0" smtClean="0"/>
              <a:t>)               </a:t>
            </a:r>
            <a:r>
              <a:rPr lang="cs-CZ" i="1" dirty="0" smtClean="0">
                <a:solidFill>
                  <a:srgbClr val="FF0000"/>
                </a:solidFill>
              </a:rPr>
              <a:t>Such!</a:t>
            </a:r>
          </a:p>
          <a:p>
            <a:pPr marL="0" indent="0">
              <a:buNone/>
            </a:pPr>
            <a:r>
              <a:rPr lang="cs-CZ" dirty="0" err="1" smtClean="0"/>
              <a:t>besorgen</a:t>
            </a:r>
            <a:r>
              <a:rPr lang="cs-CZ" dirty="0" smtClean="0"/>
              <a:t> (</a:t>
            </a:r>
            <a:r>
              <a:rPr lang="cs-CZ" dirty="0" err="1" smtClean="0"/>
              <a:t>wir</a:t>
            </a:r>
            <a:r>
              <a:rPr lang="cs-CZ" dirty="0" smtClean="0"/>
              <a:t>)          </a:t>
            </a:r>
            <a:r>
              <a:rPr lang="cs-CZ" i="1" dirty="0" err="1" smtClean="0">
                <a:solidFill>
                  <a:srgbClr val="FF0000"/>
                </a:solidFill>
              </a:rPr>
              <a:t>Besorgen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wir</a:t>
            </a:r>
            <a:r>
              <a:rPr lang="cs-CZ" i="1" dirty="0" smtClean="0">
                <a:solidFill>
                  <a:srgbClr val="FF0000"/>
                </a:solidFill>
              </a:rPr>
              <a:t>!</a:t>
            </a:r>
          </a:p>
          <a:p>
            <a:pPr marL="0" indent="0">
              <a:buNone/>
            </a:pPr>
            <a:r>
              <a:rPr lang="cs-CZ" dirty="0" err="1" smtClean="0"/>
              <a:t>schauen</a:t>
            </a:r>
            <a:r>
              <a:rPr lang="cs-CZ" dirty="0" smtClean="0"/>
              <a:t> (</a:t>
            </a:r>
            <a:r>
              <a:rPr lang="cs-CZ" dirty="0" err="1" smtClean="0"/>
              <a:t>ihr</a:t>
            </a:r>
            <a:r>
              <a:rPr lang="cs-CZ" dirty="0" smtClean="0"/>
              <a:t>)             </a:t>
            </a:r>
            <a:r>
              <a:rPr lang="cs-CZ" i="1" dirty="0" err="1" smtClean="0">
                <a:solidFill>
                  <a:srgbClr val="FF0000"/>
                </a:solidFill>
              </a:rPr>
              <a:t>Schaut</a:t>
            </a:r>
            <a:r>
              <a:rPr lang="cs-CZ" i="1" dirty="0" smtClean="0">
                <a:solidFill>
                  <a:srgbClr val="FF0000"/>
                </a:solidFill>
              </a:rPr>
              <a:t>!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49854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Přeložte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Sportujme!</a:t>
            </a:r>
          </a:p>
          <a:p>
            <a:pPr marL="0" indent="0">
              <a:buNone/>
            </a:pPr>
            <a:r>
              <a:rPr lang="cs-CZ" dirty="0" smtClean="0"/>
              <a:t>Nebuď líný!</a:t>
            </a:r>
          </a:p>
          <a:p>
            <a:pPr marL="0" indent="0">
              <a:buNone/>
            </a:pPr>
            <a:r>
              <a:rPr lang="cs-CZ" dirty="0" smtClean="0"/>
              <a:t>Otevřete mi dveře, prosím!</a:t>
            </a:r>
          </a:p>
          <a:p>
            <a:pPr marL="0" indent="0">
              <a:buNone/>
            </a:pPr>
            <a:r>
              <a:rPr lang="cs-CZ" dirty="0" smtClean="0"/>
              <a:t>Zahrajme si tenis!</a:t>
            </a:r>
          </a:p>
          <a:p>
            <a:pPr marL="0" indent="0">
              <a:buNone/>
            </a:pPr>
            <a:r>
              <a:rPr lang="cs-CZ" dirty="0" smtClean="0"/>
              <a:t>Udělejte to pozdněji!</a:t>
            </a:r>
          </a:p>
          <a:p>
            <a:pPr marL="0" indent="0">
              <a:buNone/>
            </a:pPr>
            <a:r>
              <a:rPr lang="cs-CZ" dirty="0" smtClean="0"/>
              <a:t>Počkej ještě!</a:t>
            </a:r>
          </a:p>
          <a:p>
            <a:pPr marL="0" indent="0">
              <a:buNone/>
            </a:pPr>
            <a:r>
              <a:rPr lang="cs-CZ" dirty="0" smtClean="0"/>
              <a:t>Zeptejte se!</a:t>
            </a:r>
          </a:p>
          <a:p>
            <a:pPr marL="0" indent="0">
              <a:buNone/>
            </a:pPr>
            <a:r>
              <a:rPr lang="cs-CZ" dirty="0" smtClean="0"/>
              <a:t>Vař!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73127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Lösung</a:t>
            </a:r>
            <a:r>
              <a:rPr lang="cs-CZ" b="1" dirty="0"/>
              <a:t> </a:t>
            </a:r>
            <a:r>
              <a:rPr lang="cs-CZ" i="1" dirty="0"/>
              <a:t>(řešení)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32040" y="1752599"/>
            <a:ext cx="3970784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i="1" dirty="0" err="1" smtClean="0">
                <a:solidFill>
                  <a:srgbClr val="FF0000"/>
                </a:solidFill>
              </a:rPr>
              <a:t>Treiben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wir</a:t>
            </a:r>
            <a:r>
              <a:rPr lang="cs-CZ" i="1" dirty="0" smtClean="0">
                <a:solidFill>
                  <a:srgbClr val="FF0000"/>
                </a:solidFill>
              </a:rPr>
              <a:t> Sport!</a:t>
            </a:r>
          </a:p>
          <a:p>
            <a:pPr marL="0" indent="0">
              <a:buNone/>
            </a:pPr>
            <a:r>
              <a:rPr lang="cs-CZ" i="1" dirty="0" err="1" smtClean="0">
                <a:solidFill>
                  <a:srgbClr val="FF0000"/>
                </a:solidFill>
              </a:rPr>
              <a:t>Sei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nicht</a:t>
            </a:r>
            <a:r>
              <a:rPr lang="cs-CZ" i="1" dirty="0" smtClean="0">
                <a:solidFill>
                  <a:srgbClr val="FF0000"/>
                </a:solidFill>
              </a:rPr>
              <a:t> faul!</a:t>
            </a:r>
          </a:p>
          <a:p>
            <a:pPr marL="0" indent="0">
              <a:buNone/>
            </a:pPr>
            <a:r>
              <a:rPr lang="cs-CZ" i="1" dirty="0" err="1" smtClean="0">
                <a:solidFill>
                  <a:srgbClr val="FF0000"/>
                </a:solidFill>
              </a:rPr>
              <a:t>Öffnen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Sie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mir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bitte</a:t>
            </a:r>
            <a:r>
              <a:rPr lang="cs-CZ" i="1" dirty="0" smtClean="0">
                <a:solidFill>
                  <a:srgbClr val="FF0000"/>
                </a:solidFill>
              </a:rPr>
              <a:t>!</a:t>
            </a:r>
          </a:p>
          <a:p>
            <a:pPr marL="0" indent="0">
              <a:buNone/>
            </a:pPr>
            <a:r>
              <a:rPr lang="cs-CZ" i="1" dirty="0" err="1" smtClean="0">
                <a:solidFill>
                  <a:srgbClr val="FF0000"/>
                </a:solidFill>
              </a:rPr>
              <a:t>Spielen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wir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Tennis</a:t>
            </a:r>
            <a:r>
              <a:rPr lang="cs-CZ" i="1" dirty="0" smtClean="0">
                <a:solidFill>
                  <a:srgbClr val="FF0000"/>
                </a:solidFill>
              </a:rPr>
              <a:t>!</a:t>
            </a:r>
          </a:p>
          <a:p>
            <a:pPr marL="0" indent="0">
              <a:buNone/>
            </a:pPr>
            <a:r>
              <a:rPr lang="cs-CZ" i="1" dirty="0" err="1" smtClean="0">
                <a:solidFill>
                  <a:srgbClr val="FF0000"/>
                </a:solidFill>
              </a:rPr>
              <a:t>Macht</a:t>
            </a:r>
            <a:r>
              <a:rPr lang="cs-CZ" i="1" dirty="0" smtClean="0">
                <a:solidFill>
                  <a:srgbClr val="FF0000"/>
                </a:solidFill>
              </a:rPr>
              <a:t> es </a:t>
            </a:r>
            <a:r>
              <a:rPr lang="cs-CZ" i="1" dirty="0" err="1" smtClean="0">
                <a:solidFill>
                  <a:srgbClr val="FF0000"/>
                </a:solidFill>
              </a:rPr>
              <a:t>später</a:t>
            </a:r>
            <a:r>
              <a:rPr lang="cs-CZ" i="1" dirty="0" smtClean="0">
                <a:solidFill>
                  <a:srgbClr val="FF0000"/>
                </a:solidFill>
              </a:rPr>
              <a:t>!</a:t>
            </a:r>
          </a:p>
          <a:p>
            <a:pPr marL="0" indent="0">
              <a:buNone/>
            </a:pPr>
            <a:r>
              <a:rPr lang="cs-CZ" i="1" dirty="0" err="1" smtClean="0">
                <a:solidFill>
                  <a:srgbClr val="FF0000"/>
                </a:solidFill>
              </a:rPr>
              <a:t>Warte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noch</a:t>
            </a:r>
            <a:r>
              <a:rPr lang="cs-CZ" i="1" dirty="0" smtClean="0">
                <a:solidFill>
                  <a:srgbClr val="FF0000"/>
                </a:solidFill>
              </a:rPr>
              <a:t>!</a:t>
            </a:r>
          </a:p>
          <a:p>
            <a:pPr marL="0" indent="0">
              <a:buNone/>
            </a:pPr>
            <a:r>
              <a:rPr lang="cs-CZ" i="1" dirty="0" err="1" smtClean="0">
                <a:solidFill>
                  <a:srgbClr val="FF0000"/>
                </a:solidFill>
              </a:rPr>
              <a:t>Fragt</a:t>
            </a:r>
            <a:r>
              <a:rPr lang="cs-CZ" i="1" dirty="0" smtClean="0">
                <a:solidFill>
                  <a:srgbClr val="FF0000"/>
                </a:solidFill>
              </a:rPr>
              <a:t>!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Koch!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609600" y="1752600"/>
            <a:ext cx="3970784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/>
              <a:t>Sportujme!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/>
              <a:t>Nebuď líný!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/>
              <a:t>Otevřete mi, prosím!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/>
              <a:t>Zahrajme si tenis!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/>
              <a:t>Udělejte to později!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/>
              <a:t>Počkej ještě!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/>
              <a:t>Zeptejte se!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cs-CZ" dirty="0" smtClean="0"/>
              <a:t>Vař!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44033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/>
              <a:t>MEJZLÍKOVÁ, Šárka. </a:t>
            </a:r>
            <a:r>
              <a:rPr lang="cs-CZ" i="1" dirty="0"/>
              <a:t>Němčina pro samouky a jazykové školy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2009, ISBN 978-80-7358-155-8.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cs-CZ" sz="1800" dirty="0"/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cs-CZ" dirty="0"/>
              <a:t>DUSILOVÁ, Doris a kol. </a:t>
            </a:r>
            <a:r>
              <a:rPr lang="cs-CZ" i="1" dirty="0" err="1"/>
              <a:t>Sprechen</a:t>
            </a:r>
            <a:r>
              <a:rPr lang="cs-CZ" i="1" dirty="0"/>
              <a:t> </a:t>
            </a:r>
            <a:r>
              <a:rPr lang="cs-CZ" i="1" dirty="0" err="1"/>
              <a:t>Sie</a:t>
            </a:r>
            <a:r>
              <a:rPr lang="cs-CZ" i="1" dirty="0"/>
              <a:t> </a:t>
            </a:r>
            <a:r>
              <a:rPr lang="cs-CZ" i="1" dirty="0" err="1"/>
              <a:t>Deutsch</a:t>
            </a:r>
            <a:r>
              <a:rPr lang="cs-CZ" i="1" dirty="0"/>
              <a:t>? - 1. díl</a:t>
            </a:r>
            <a:r>
              <a:rPr lang="cs-CZ" dirty="0"/>
              <a:t>. </a:t>
            </a:r>
            <a:r>
              <a:rPr lang="cs-CZ"/>
              <a:t>Praha: Polyglot, 1996, ISBN 80-901988-3-X.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349613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547</Words>
  <Application>Microsoft Office PowerPoint</Application>
  <PresentationFormat>Předvádění na obrazovce (4:3)</PresentationFormat>
  <Paragraphs>95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DER IMPERATIV DER REGELMÄSSIGEN VERBEN UND DES VERBS SEIN</vt:lpstr>
      <vt:lpstr>Jednotné číslo</vt:lpstr>
      <vt:lpstr>Množné číslo</vt:lpstr>
      <vt:lpstr>Rozkazovací způsob slovesa sein</vt:lpstr>
      <vt:lpstr>Prezentace aplikace PowerPoint</vt:lpstr>
      <vt:lpstr>Tvořte rozkazovací způsob pro dané osoby</vt:lpstr>
      <vt:lpstr>Lösung (řešení)</vt:lpstr>
      <vt:lpstr>Přeložte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Rozkazovací způsob pravidelných sloves a slovesa sein</dc:title>
  <dc:creator>Lenka</dc:creator>
  <cp:lastModifiedBy>Lenka</cp:lastModifiedBy>
  <cp:revision>13</cp:revision>
  <dcterms:created xsi:type="dcterms:W3CDTF">2013-09-16T17:36:30Z</dcterms:created>
  <dcterms:modified xsi:type="dcterms:W3CDTF">2013-12-04T08:07:24Z</dcterms:modified>
</cp:coreProperties>
</file>