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71" r:id="rId13"/>
    <p:sldId id="272" r:id="rId14"/>
    <p:sldId id="269" r:id="rId15"/>
    <p:sldId id="268" r:id="rId16"/>
    <p:sldId id="264" r:id="rId17"/>
    <p:sldId id="273" r:id="rId18"/>
    <p:sldId id="267" r:id="rId19"/>
    <p:sldId id="274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4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858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767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030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63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481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587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750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95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3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41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16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850DB-A37C-4E0D-BBFD-4E7E0CA759B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FD190-7CB7-4A3D-8D50-DE6731045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654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363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NJ_146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</a:t>
            </a:r>
            <a:r>
              <a:rPr lang="cs-CZ" sz="1800" b="1" smtClean="0"/>
              <a:t>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červ</a:t>
            </a:r>
            <a:r>
              <a:rPr lang="cs-CZ" sz="1800" smtClean="0"/>
              <a:t>en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Základní číslovky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638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KARDINALZAHLEN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/>
              <a:t>Základní číslovky</a:t>
            </a:r>
          </a:p>
        </p:txBody>
      </p:sp>
    </p:spTree>
    <p:extLst>
      <p:ext uri="{BB962C8B-B14F-4D97-AF65-F5344CB8AC3E}">
        <p14:creationId xmlns:p14="http://schemas.microsoft.com/office/powerpoint/2010/main" val="1277393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424936" cy="452596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používají se buď samostatně (např. při počítání) nebo ve spojení s počítaným podstatným jménem (u číslovky </a:t>
            </a:r>
            <a:r>
              <a:rPr lang="cs-CZ" dirty="0" err="1" smtClean="0"/>
              <a:t>eins</a:t>
            </a:r>
            <a:r>
              <a:rPr lang="cs-CZ" dirty="0" smtClean="0"/>
              <a:t> odpadá koncové </a:t>
            </a:r>
            <a:r>
              <a:rPr lang="cs-CZ" b="1" dirty="0" smtClean="0"/>
              <a:t>-s</a:t>
            </a:r>
            <a:r>
              <a:rPr lang="cs-CZ" dirty="0" smtClean="0"/>
              <a:t>, např. </a:t>
            </a:r>
            <a:r>
              <a:rPr lang="cs-CZ" i="1" dirty="0" err="1" smtClean="0"/>
              <a:t>ein</a:t>
            </a:r>
            <a:r>
              <a:rPr lang="cs-CZ" i="1" dirty="0" smtClean="0"/>
              <a:t> </a:t>
            </a:r>
            <a:r>
              <a:rPr lang="cs-CZ" i="1" dirty="0" err="1" smtClean="0"/>
              <a:t>Kind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číslovka 1 se před podstatný jménem skloňuje jako člen neurčitý </a:t>
            </a:r>
            <a:r>
              <a:rPr lang="cs-CZ" i="1" dirty="0" smtClean="0"/>
              <a:t>(např. 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ein</a:t>
            </a:r>
            <a:r>
              <a:rPr lang="cs-CZ" i="1" dirty="0" smtClean="0"/>
              <a:t> </a:t>
            </a:r>
            <a:r>
              <a:rPr lang="cs-CZ" i="1" dirty="0" err="1" smtClean="0"/>
              <a:t>Baum</a:t>
            </a:r>
            <a:r>
              <a:rPr lang="cs-CZ" i="1" dirty="0" smtClean="0"/>
              <a:t>, </a:t>
            </a:r>
            <a:r>
              <a:rPr lang="cs-CZ" i="1" dirty="0" err="1" smtClean="0"/>
              <a:t>eine</a:t>
            </a:r>
            <a:r>
              <a:rPr lang="cs-CZ" i="1" dirty="0" smtClean="0"/>
              <a:t> </a:t>
            </a:r>
            <a:r>
              <a:rPr lang="cs-CZ" i="1" dirty="0" err="1" smtClean="0"/>
              <a:t>Tasche</a:t>
            </a:r>
            <a:r>
              <a:rPr lang="cs-CZ" i="1" dirty="0" smtClean="0"/>
              <a:t>, </a:t>
            </a:r>
            <a:r>
              <a:rPr lang="cs-CZ" i="1" dirty="0" err="1" smtClean="0"/>
              <a:t>ein</a:t>
            </a:r>
            <a:r>
              <a:rPr lang="cs-CZ" i="1" dirty="0" smtClean="0"/>
              <a:t> </a:t>
            </a:r>
            <a:r>
              <a:rPr lang="cs-CZ" i="1" dirty="0" err="1" smtClean="0"/>
              <a:t>Haus</a:t>
            </a:r>
            <a:r>
              <a:rPr lang="cs-CZ" i="1" dirty="0" smtClean="0"/>
              <a:t>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659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1125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číslovky </a:t>
            </a:r>
            <a:r>
              <a:rPr lang="cs-CZ" b="1" dirty="0" smtClean="0"/>
              <a:t>13 – 19 </a:t>
            </a:r>
            <a:r>
              <a:rPr lang="cs-CZ" dirty="0" smtClean="0"/>
              <a:t>se tvoří spojením číslovek </a:t>
            </a:r>
            <a:r>
              <a:rPr lang="cs-CZ" b="1" dirty="0" err="1" smtClean="0"/>
              <a:t>drei</a:t>
            </a:r>
            <a:r>
              <a:rPr lang="cs-CZ" dirty="0" smtClean="0"/>
              <a:t> až </a:t>
            </a:r>
            <a:r>
              <a:rPr lang="cs-CZ" b="1" dirty="0" err="1" smtClean="0"/>
              <a:t>neun</a:t>
            </a:r>
            <a:r>
              <a:rPr lang="cs-CZ" dirty="0" smtClean="0"/>
              <a:t> a slova </a:t>
            </a:r>
            <a:r>
              <a:rPr lang="cs-CZ" b="1" dirty="0" smtClean="0"/>
              <a:t>-</a:t>
            </a:r>
            <a:r>
              <a:rPr lang="cs-CZ" b="1" dirty="0" err="1" smtClean="0"/>
              <a:t>zehn</a:t>
            </a:r>
            <a:r>
              <a:rPr lang="cs-CZ" b="1" dirty="0" smtClean="0"/>
              <a:t> </a:t>
            </a:r>
            <a:r>
              <a:rPr lang="cs-CZ" i="1" dirty="0" smtClean="0"/>
              <a:t>(např. </a:t>
            </a:r>
            <a:r>
              <a:rPr lang="cs-CZ" i="1" dirty="0" err="1" smtClean="0"/>
              <a:t>vierzehn</a:t>
            </a:r>
            <a:r>
              <a:rPr lang="cs-CZ" i="1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nepravidelné jsou </a:t>
            </a:r>
            <a:r>
              <a:rPr lang="cs-CZ" b="1" dirty="0" err="1" smtClean="0"/>
              <a:t>sechzehn</a:t>
            </a:r>
            <a:r>
              <a:rPr lang="cs-CZ" dirty="0" smtClean="0"/>
              <a:t> a </a:t>
            </a:r>
            <a:r>
              <a:rPr lang="cs-CZ" b="1" dirty="0" err="1" smtClean="0"/>
              <a:t>siebzehn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desítky</a:t>
            </a:r>
            <a:r>
              <a:rPr lang="cs-CZ" b="1" dirty="0" smtClean="0"/>
              <a:t> od 20 – 90 </a:t>
            </a:r>
            <a:r>
              <a:rPr lang="cs-CZ" dirty="0" smtClean="0"/>
              <a:t>se tvoří připojením přípony </a:t>
            </a:r>
            <a:r>
              <a:rPr lang="cs-CZ" b="1" dirty="0" smtClean="0"/>
              <a:t>-</a:t>
            </a:r>
            <a:r>
              <a:rPr lang="cs-CZ" b="1" dirty="0" err="1" smtClean="0"/>
              <a:t>zig</a:t>
            </a:r>
            <a:r>
              <a:rPr lang="cs-CZ" b="1" dirty="0" smtClean="0"/>
              <a:t> </a:t>
            </a:r>
            <a:r>
              <a:rPr lang="cs-CZ" dirty="0" smtClean="0"/>
              <a:t>(s výjimkou 30 – </a:t>
            </a:r>
            <a:r>
              <a:rPr lang="cs-CZ" b="1" dirty="0" err="1" smtClean="0"/>
              <a:t>drei</a:t>
            </a:r>
            <a:r>
              <a:rPr lang="el-GR" b="1" dirty="0" smtClean="0"/>
              <a:t>β</a:t>
            </a:r>
            <a:r>
              <a:rPr lang="cs-CZ" b="1" dirty="0" err="1" smtClean="0"/>
              <a:t>ig</a:t>
            </a:r>
            <a:r>
              <a:rPr lang="cs-CZ" dirty="0" smtClean="0"/>
              <a:t>) k jednotkám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nepravidelné jsou </a:t>
            </a:r>
            <a:r>
              <a:rPr lang="cs-CZ" b="1" dirty="0" err="1" smtClean="0"/>
              <a:t>sechzig</a:t>
            </a:r>
            <a:r>
              <a:rPr lang="cs-CZ" dirty="0" smtClean="0"/>
              <a:t> a </a:t>
            </a:r>
            <a:r>
              <a:rPr lang="cs-CZ" b="1" dirty="0" err="1" smtClean="0"/>
              <a:t>siebzig</a:t>
            </a: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339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Tvoření složených číslovek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1125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číslovky </a:t>
            </a:r>
            <a:r>
              <a:rPr lang="cs-CZ" b="1" dirty="0" smtClean="0"/>
              <a:t>21 – 99 </a:t>
            </a:r>
            <a:r>
              <a:rPr lang="cs-CZ" dirty="0" smtClean="0"/>
              <a:t>se tvoří spojením desítek a jednotek, jednotky jsou vždy na prvním místě a k desítkám jsou připojeny pomocí </a:t>
            </a:r>
            <a:r>
              <a:rPr lang="cs-CZ" b="1" dirty="0" err="1" smtClean="0"/>
              <a:t>und</a:t>
            </a:r>
            <a:r>
              <a:rPr lang="cs-CZ" dirty="0"/>
              <a:t> </a:t>
            </a:r>
            <a:r>
              <a:rPr lang="cs-CZ" i="1" dirty="0" smtClean="0"/>
              <a:t>(např. </a:t>
            </a:r>
            <a:r>
              <a:rPr lang="cs-CZ" i="1" dirty="0" err="1" smtClean="0"/>
              <a:t>vierundzwanzig</a:t>
            </a:r>
            <a:r>
              <a:rPr lang="cs-CZ" i="1" dirty="0" smtClean="0"/>
              <a:t>)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až</a:t>
            </a:r>
            <a:r>
              <a:rPr lang="cs-CZ" b="1" dirty="0" smtClean="0"/>
              <a:t> do 999 999 </a:t>
            </a:r>
            <a:r>
              <a:rPr lang="cs-CZ" dirty="0" smtClean="0"/>
              <a:t>se složené číslovky píší dohromady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od milionu výš jsou číslovky podstatná jména rodu ženského a píší se zvlášť                            </a:t>
            </a:r>
            <a:r>
              <a:rPr lang="cs-CZ" i="1" dirty="0" smtClean="0"/>
              <a:t>(např. </a:t>
            </a:r>
            <a:r>
              <a:rPr lang="cs-CZ" i="1" dirty="0" err="1" smtClean="0"/>
              <a:t>zwei</a:t>
            </a:r>
            <a:r>
              <a:rPr lang="cs-CZ" i="1" dirty="0" smtClean="0"/>
              <a:t> </a:t>
            </a:r>
            <a:r>
              <a:rPr lang="cs-CZ" i="1" dirty="0" err="1" smtClean="0"/>
              <a:t>Millionen</a:t>
            </a:r>
            <a:r>
              <a:rPr lang="cs-CZ" i="1" dirty="0" smtClean="0"/>
              <a:t> </a:t>
            </a:r>
            <a:r>
              <a:rPr lang="cs-CZ" i="1" dirty="0" err="1" smtClean="0"/>
              <a:t>achthundertfünfzigtausend</a:t>
            </a:r>
            <a:r>
              <a:rPr lang="cs-CZ" i="1" dirty="0" smtClean="0"/>
              <a:t>)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888600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2664296" cy="5555662"/>
          </a:xfrm>
          <a:prstGeom prst="rect">
            <a:avLst/>
          </a:prstGeom>
          <a:solidFill>
            <a:srgbClr val="D94333"/>
          </a:solidFill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6"/>
            <a:ext cx="3269164" cy="5193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578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445249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32984"/>
            <a:ext cx="3068911" cy="3831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9632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42" y="188640"/>
            <a:ext cx="4652989" cy="3667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21088"/>
            <a:ext cx="5404368" cy="2510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560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Spojte slova s číslovkami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220486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06" y="1814513"/>
            <a:ext cx="7399193" cy="4768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4338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01314"/>
            <a:ext cx="7184054" cy="4808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4830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Suchen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hier</a:t>
            </a:r>
            <a:r>
              <a:rPr lang="cs-CZ" b="1" dirty="0" smtClean="0"/>
              <a:t> 12 </a:t>
            </a:r>
            <a:r>
              <a:rPr lang="cs-CZ" b="1" dirty="0" err="1" smtClean="0"/>
              <a:t>Numeralien</a:t>
            </a:r>
            <a:r>
              <a:rPr lang="cs-CZ" b="1" dirty="0" smtClean="0"/>
              <a:t>?</a:t>
            </a:r>
            <a:br>
              <a:rPr lang="cs-CZ" b="1" dirty="0" smtClean="0"/>
            </a:br>
            <a:r>
              <a:rPr lang="cs-CZ" sz="3100" i="1" dirty="0" smtClean="0"/>
              <a:t>(Najdete zde 12 číslovek?)</a:t>
            </a:r>
            <a:endParaRPr lang="cs-CZ" sz="3100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47190"/>
            <a:ext cx="6172454" cy="459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3681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0808"/>
            <a:ext cx="547318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80511" y="1526882"/>
            <a:ext cx="18722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eins</a:t>
            </a:r>
            <a:endParaRPr lang="cs-CZ" sz="2400" dirty="0" smtClean="0"/>
          </a:p>
          <a:p>
            <a:r>
              <a:rPr lang="cs-CZ" sz="2400" dirty="0" err="1" smtClean="0"/>
              <a:t>zwei</a:t>
            </a:r>
            <a:endParaRPr lang="cs-CZ" sz="2400" dirty="0" smtClean="0"/>
          </a:p>
          <a:p>
            <a:r>
              <a:rPr lang="cs-CZ" sz="2400" dirty="0" err="1" smtClean="0"/>
              <a:t>drei</a:t>
            </a:r>
            <a:endParaRPr lang="cs-CZ" sz="2400" dirty="0" smtClean="0"/>
          </a:p>
          <a:p>
            <a:r>
              <a:rPr lang="cs-CZ" sz="2400" dirty="0" err="1" smtClean="0"/>
              <a:t>vier</a:t>
            </a:r>
            <a:endParaRPr lang="cs-CZ" sz="2400" dirty="0" smtClean="0"/>
          </a:p>
          <a:p>
            <a:r>
              <a:rPr lang="cs-CZ" sz="2400" dirty="0" err="1" smtClean="0"/>
              <a:t>fünf</a:t>
            </a:r>
            <a:endParaRPr lang="cs-CZ" sz="2400" dirty="0" smtClean="0"/>
          </a:p>
          <a:p>
            <a:r>
              <a:rPr lang="cs-CZ" sz="2400" dirty="0" err="1" smtClean="0"/>
              <a:t>sechs</a:t>
            </a:r>
            <a:endParaRPr lang="cs-CZ" sz="2400" dirty="0" smtClean="0"/>
          </a:p>
          <a:p>
            <a:r>
              <a:rPr lang="cs-CZ" sz="2400" dirty="0" err="1" smtClean="0"/>
              <a:t>sieben</a:t>
            </a:r>
            <a:endParaRPr lang="cs-CZ" sz="2400" dirty="0" smtClean="0"/>
          </a:p>
          <a:p>
            <a:r>
              <a:rPr lang="cs-CZ" sz="2400" dirty="0" err="1" smtClean="0"/>
              <a:t>acht</a:t>
            </a:r>
            <a:endParaRPr lang="cs-CZ" sz="2400" dirty="0" smtClean="0"/>
          </a:p>
          <a:p>
            <a:r>
              <a:rPr lang="cs-CZ" sz="2400" dirty="0" err="1" smtClean="0"/>
              <a:t>zehn</a:t>
            </a:r>
            <a:endParaRPr lang="cs-CZ" sz="2400" dirty="0" smtClean="0"/>
          </a:p>
          <a:p>
            <a:r>
              <a:rPr lang="cs-CZ" sz="2400" dirty="0" smtClean="0"/>
              <a:t>elf</a:t>
            </a:r>
          </a:p>
          <a:p>
            <a:r>
              <a:rPr lang="cs-CZ" sz="2400" dirty="0" err="1" smtClean="0"/>
              <a:t>zwölf</a:t>
            </a:r>
            <a:endParaRPr lang="cs-CZ" sz="2400" dirty="0" smtClean="0"/>
          </a:p>
          <a:p>
            <a:r>
              <a:rPr lang="cs-CZ" sz="2400" dirty="0" err="1" smtClean="0"/>
              <a:t>fünfzehn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27762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Vyjádřete pomocí číslic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sechzehn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dreiundneunzig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achtunddrei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einundachtzig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siebenundzwanzig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eintausendsechsundsechzig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zwölf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sechshundertfünf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inhundertvierundsiebzig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043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sechzehn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dreiundneunzig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achtunddrei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einundachtzig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siebenundzwanzig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eintausendsechsundsechzig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zwölf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 smtClean="0"/>
              <a:t>sechshundertfünf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inhundertvierundsiebzig</a:t>
            </a:r>
            <a:r>
              <a:rPr lang="cs-CZ" dirty="0" smtClean="0"/>
              <a:t> __________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5761" y="1340768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16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61048" y="1988840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93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562237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38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15350" y="3120806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81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67865" y="3724181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27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428275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1066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34249" y="4856578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12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67864" y="5464937"/>
            <a:ext cx="764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605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602946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174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043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err="1" smtClean="0"/>
              <a:t>Schreiben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diese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Numeralien</a:t>
            </a:r>
            <a:r>
              <a:rPr lang="cs-CZ" sz="4000" b="1" dirty="0" smtClean="0"/>
              <a:t> in </a:t>
            </a:r>
            <a:r>
              <a:rPr lang="cs-CZ" sz="4000" b="1" dirty="0" err="1" smtClean="0"/>
              <a:t>Worten</a:t>
            </a:r>
            <a:r>
              <a:rPr lang="cs-CZ" sz="4000" b="1" dirty="0" smtClean="0"/>
              <a:t> </a:t>
            </a:r>
            <a:r>
              <a:rPr lang="cs-CZ" sz="2700" i="1" dirty="0" smtClean="0"/>
              <a:t>(Napište tyto číslovky slovy)</a:t>
            </a:r>
            <a:endParaRPr lang="cs-CZ" sz="27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13 _________________________________</a:t>
            </a:r>
          </a:p>
          <a:p>
            <a:pPr marL="0" indent="0">
              <a:buNone/>
            </a:pPr>
            <a:r>
              <a:rPr lang="cs-CZ" dirty="0" smtClean="0"/>
              <a:t>45 _________________________________</a:t>
            </a:r>
          </a:p>
          <a:p>
            <a:pPr marL="0" indent="0">
              <a:buNone/>
            </a:pPr>
            <a:r>
              <a:rPr lang="cs-CZ" dirty="0" smtClean="0"/>
              <a:t>62 _________________________________</a:t>
            </a:r>
          </a:p>
          <a:p>
            <a:pPr marL="0" indent="0">
              <a:buNone/>
            </a:pPr>
            <a:r>
              <a:rPr lang="cs-CZ" dirty="0" smtClean="0"/>
              <a:t>107 _________________________________</a:t>
            </a:r>
          </a:p>
          <a:p>
            <a:pPr marL="0" indent="0">
              <a:buNone/>
            </a:pPr>
            <a:r>
              <a:rPr lang="cs-CZ" dirty="0" smtClean="0"/>
              <a:t>229 _________________________________</a:t>
            </a:r>
          </a:p>
          <a:p>
            <a:pPr marL="0" indent="0">
              <a:buNone/>
            </a:pPr>
            <a:r>
              <a:rPr lang="cs-CZ" dirty="0" smtClean="0"/>
              <a:t>1056 _________________________________</a:t>
            </a:r>
          </a:p>
          <a:p>
            <a:pPr marL="0" indent="0">
              <a:buNone/>
            </a:pPr>
            <a:r>
              <a:rPr lang="cs-CZ" dirty="0" smtClean="0"/>
              <a:t>77 _________________________________</a:t>
            </a:r>
          </a:p>
          <a:p>
            <a:pPr marL="0" indent="0">
              <a:buNone/>
            </a:pPr>
            <a:r>
              <a:rPr lang="cs-CZ" dirty="0" smtClean="0"/>
              <a:t>26 691 _________________________________</a:t>
            </a:r>
          </a:p>
          <a:p>
            <a:pPr marL="0" indent="0">
              <a:buNone/>
            </a:pPr>
            <a:r>
              <a:rPr lang="cs-CZ" dirty="0" smtClean="0"/>
              <a:t>3011 _________________________________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022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96944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13 </a:t>
            </a:r>
            <a:r>
              <a:rPr lang="cs-CZ" i="1" dirty="0" err="1" smtClean="0">
                <a:solidFill>
                  <a:srgbClr val="FF0000"/>
                </a:solidFill>
              </a:rPr>
              <a:t>dreizehn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45 </a:t>
            </a:r>
            <a:r>
              <a:rPr lang="cs-CZ" i="1" dirty="0" err="1" smtClean="0">
                <a:solidFill>
                  <a:srgbClr val="FF0000"/>
                </a:solidFill>
              </a:rPr>
              <a:t>fünfundvierzig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62 </a:t>
            </a:r>
            <a:r>
              <a:rPr lang="cs-CZ" i="1" dirty="0" err="1" smtClean="0">
                <a:solidFill>
                  <a:srgbClr val="FF0000"/>
                </a:solidFill>
              </a:rPr>
              <a:t>zweiundsechzig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107 </a:t>
            </a: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r>
              <a:rPr lang="cs-CZ" i="1" dirty="0" err="1" smtClean="0">
                <a:solidFill>
                  <a:srgbClr val="FF0000"/>
                </a:solidFill>
              </a:rPr>
              <a:t>hundert</a:t>
            </a: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und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r>
              <a:rPr lang="cs-CZ" i="1" dirty="0" err="1" smtClean="0">
                <a:solidFill>
                  <a:srgbClr val="FF0000"/>
                </a:solidFill>
              </a:rPr>
              <a:t>sieben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229 </a:t>
            </a:r>
            <a:r>
              <a:rPr lang="cs-CZ" i="1" dirty="0" err="1" smtClean="0">
                <a:solidFill>
                  <a:srgbClr val="FF0000"/>
                </a:solidFill>
              </a:rPr>
              <a:t>zweihudertneunundzwanzig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1056 </a:t>
            </a:r>
            <a:r>
              <a:rPr lang="cs-CZ" i="1" dirty="0" err="1" smtClean="0">
                <a:solidFill>
                  <a:srgbClr val="FF0000"/>
                </a:solidFill>
              </a:rPr>
              <a:t>eintausendsechsundfünfzig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77 </a:t>
            </a:r>
            <a:r>
              <a:rPr lang="cs-CZ" i="1" dirty="0" err="1" smtClean="0">
                <a:solidFill>
                  <a:srgbClr val="FF0000"/>
                </a:solidFill>
              </a:rPr>
              <a:t>siebenundsiebzig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26 691 </a:t>
            </a:r>
            <a:r>
              <a:rPr lang="cs-CZ" i="1" dirty="0" err="1" smtClean="0">
                <a:solidFill>
                  <a:srgbClr val="FF0000"/>
                </a:solidFill>
              </a:rPr>
              <a:t>sechsundzwanzigtausendsechshuderteinundneunzig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3011 </a:t>
            </a:r>
            <a:r>
              <a:rPr lang="cs-CZ" i="1" dirty="0" err="1" smtClean="0">
                <a:solidFill>
                  <a:srgbClr val="FF0000"/>
                </a:solidFill>
              </a:rPr>
              <a:t>dreitausendelf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556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Vypočítejte a výsledek napište jako </a:t>
            </a:r>
            <a:br>
              <a:rPr lang="cs-CZ" b="1" dirty="0" smtClean="0"/>
            </a:br>
            <a:r>
              <a:rPr lang="cs-CZ" b="1" dirty="0" smtClean="0"/>
              <a:t>a) číslici     b) slovo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20 – </a:t>
            </a:r>
            <a:r>
              <a:rPr lang="cs-CZ" dirty="0" err="1" smtClean="0"/>
              <a:t>neun</a:t>
            </a:r>
            <a:r>
              <a:rPr lang="cs-CZ" dirty="0"/>
              <a:t> </a:t>
            </a:r>
            <a:r>
              <a:rPr lang="cs-CZ" dirty="0" smtClean="0"/>
              <a:t>= …………      ……………………….</a:t>
            </a:r>
          </a:p>
          <a:p>
            <a:pPr marL="0" indent="0">
              <a:buNone/>
            </a:pPr>
            <a:r>
              <a:rPr lang="cs-CZ" dirty="0" err="1" smtClean="0"/>
              <a:t>siebzehn</a:t>
            </a:r>
            <a:r>
              <a:rPr lang="cs-CZ" dirty="0" smtClean="0"/>
              <a:t> – </a:t>
            </a:r>
            <a:r>
              <a:rPr lang="cs-CZ" dirty="0" err="1" smtClean="0"/>
              <a:t>drei</a:t>
            </a:r>
            <a:r>
              <a:rPr lang="cs-CZ" dirty="0" smtClean="0"/>
              <a:t> = …………      ……………………….</a:t>
            </a:r>
          </a:p>
          <a:p>
            <a:pPr marL="0" indent="0">
              <a:buNone/>
            </a:pPr>
            <a:r>
              <a:rPr lang="cs-CZ" dirty="0" smtClean="0"/>
              <a:t>14 – </a:t>
            </a:r>
            <a:r>
              <a:rPr lang="cs-CZ" dirty="0" err="1" smtClean="0"/>
              <a:t>vier</a:t>
            </a:r>
            <a:r>
              <a:rPr lang="cs-CZ" dirty="0" smtClean="0"/>
              <a:t> = …………      ……………………….</a:t>
            </a:r>
          </a:p>
          <a:p>
            <a:pPr marL="0" indent="0">
              <a:buNone/>
            </a:pPr>
            <a:r>
              <a:rPr lang="cs-CZ" dirty="0" smtClean="0"/>
              <a:t>elf + </a:t>
            </a:r>
            <a:r>
              <a:rPr lang="cs-CZ" dirty="0" err="1" smtClean="0"/>
              <a:t>zwei</a:t>
            </a:r>
            <a:r>
              <a:rPr lang="cs-CZ" dirty="0" smtClean="0"/>
              <a:t> = …………      ……………………….</a:t>
            </a:r>
          </a:p>
          <a:p>
            <a:pPr marL="0" indent="0">
              <a:buNone/>
            </a:pPr>
            <a:r>
              <a:rPr lang="cs-CZ" dirty="0" err="1" smtClean="0"/>
              <a:t>fünfundzwanzig</a:t>
            </a:r>
            <a:r>
              <a:rPr lang="cs-CZ" dirty="0" smtClean="0"/>
              <a:t> – 1 = …………      ……………………….</a:t>
            </a:r>
          </a:p>
          <a:p>
            <a:pPr marL="0" indent="0">
              <a:buNone/>
            </a:pPr>
            <a:r>
              <a:rPr lang="cs-CZ" dirty="0" smtClean="0"/>
              <a:t>205 + </a:t>
            </a:r>
            <a:r>
              <a:rPr lang="cs-CZ" dirty="0" err="1" smtClean="0"/>
              <a:t>sechs</a:t>
            </a:r>
            <a:r>
              <a:rPr lang="cs-CZ" dirty="0" smtClean="0"/>
              <a:t> = …………      ……………………….</a:t>
            </a:r>
          </a:p>
          <a:p>
            <a:pPr marL="0" indent="0">
              <a:buNone/>
            </a:pPr>
            <a:r>
              <a:rPr lang="cs-CZ" dirty="0" err="1" smtClean="0"/>
              <a:t>drei</a:t>
            </a:r>
            <a:r>
              <a:rPr lang="cs-CZ" dirty="0" smtClean="0"/>
              <a:t> x 6 = …………      ……………………….</a:t>
            </a:r>
          </a:p>
          <a:p>
            <a:pPr marL="0" indent="0">
              <a:buNone/>
            </a:pPr>
            <a:r>
              <a:rPr lang="cs-CZ" dirty="0" smtClean="0"/>
              <a:t>1240 – </a:t>
            </a:r>
            <a:r>
              <a:rPr lang="cs-CZ" dirty="0" err="1" smtClean="0"/>
              <a:t>zehn</a:t>
            </a:r>
            <a:r>
              <a:rPr lang="cs-CZ" dirty="0" smtClean="0"/>
              <a:t> = …………      ……………………….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319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i="1" dirty="0" smtClean="0"/>
              <a:t>(řešení)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44000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20 – </a:t>
            </a:r>
            <a:r>
              <a:rPr lang="cs-CZ" dirty="0" err="1" smtClean="0"/>
              <a:t>neun</a:t>
            </a:r>
            <a:r>
              <a:rPr lang="cs-CZ" dirty="0"/>
              <a:t> </a:t>
            </a:r>
            <a:r>
              <a:rPr lang="cs-CZ" dirty="0" smtClean="0"/>
              <a:t>= …………      </a:t>
            </a:r>
            <a:r>
              <a:rPr lang="cs-CZ" i="1" dirty="0" smtClean="0">
                <a:solidFill>
                  <a:srgbClr val="FF0000"/>
                </a:solidFill>
              </a:rPr>
              <a:t>elf</a:t>
            </a:r>
          </a:p>
          <a:p>
            <a:pPr marL="0" indent="0">
              <a:buNone/>
            </a:pPr>
            <a:r>
              <a:rPr lang="cs-CZ" dirty="0" err="1" smtClean="0"/>
              <a:t>siebzehn</a:t>
            </a:r>
            <a:r>
              <a:rPr lang="cs-CZ" dirty="0" smtClean="0"/>
              <a:t> – </a:t>
            </a:r>
            <a:r>
              <a:rPr lang="cs-CZ" dirty="0" err="1" smtClean="0"/>
              <a:t>drei</a:t>
            </a:r>
            <a:r>
              <a:rPr lang="cs-CZ" dirty="0" smtClean="0"/>
              <a:t>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vierzehn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14 – </a:t>
            </a:r>
            <a:r>
              <a:rPr lang="cs-CZ" dirty="0" err="1" smtClean="0"/>
              <a:t>vier</a:t>
            </a:r>
            <a:r>
              <a:rPr lang="cs-CZ" dirty="0" smtClean="0"/>
              <a:t>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zehn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elf + </a:t>
            </a:r>
            <a:r>
              <a:rPr lang="cs-CZ" dirty="0" err="1" smtClean="0"/>
              <a:t>zwei</a:t>
            </a:r>
            <a:r>
              <a:rPr lang="cs-CZ" dirty="0" smtClean="0"/>
              <a:t>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dreizehn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fünfundzwanzig</a:t>
            </a:r>
            <a:r>
              <a:rPr lang="cs-CZ" dirty="0" smtClean="0"/>
              <a:t> – 1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vierundzwanzig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205 + </a:t>
            </a:r>
            <a:r>
              <a:rPr lang="cs-CZ" dirty="0" err="1" smtClean="0"/>
              <a:t>sechs</a:t>
            </a:r>
            <a:r>
              <a:rPr lang="cs-CZ" dirty="0" smtClean="0"/>
              <a:t>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zweihundertelf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drei</a:t>
            </a:r>
            <a:r>
              <a:rPr lang="cs-CZ" dirty="0" smtClean="0"/>
              <a:t> x 6 = …………      </a:t>
            </a:r>
            <a:r>
              <a:rPr lang="cs-CZ" i="1" dirty="0" err="1" smtClean="0">
                <a:solidFill>
                  <a:srgbClr val="FF0000"/>
                </a:solidFill>
              </a:rPr>
              <a:t>achtzehn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1240 – </a:t>
            </a:r>
            <a:r>
              <a:rPr lang="cs-CZ" dirty="0" err="1" smtClean="0"/>
              <a:t>zehn</a:t>
            </a:r>
            <a:r>
              <a:rPr lang="cs-CZ" dirty="0" smtClean="0"/>
              <a:t> = ………… </a:t>
            </a:r>
            <a:r>
              <a:rPr lang="cs-CZ" i="1" dirty="0" err="1" smtClean="0">
                <a:solidFill>
                  <a:srgbClr val="FF0000"/>
                </a:solidFill>
              </a:rPr>
              <a:t>tausendzweihudertdrei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i="1" dirty="0" err="1" smtClean="0">
                <a:solidFill>
                  <a:srgbClr val="FF0000"/>
                </a:solidFill>
              </a:rPr>
              <a:t>ig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91838" y="159392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11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0202" y="277012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10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2310" y="218570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14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68406" y="331376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13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44238" y="4492935"/>
            <a:ext cx="1123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211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22476" y="506317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18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56038" y="5661248"/>
            <a:ext cx="911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1230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40382" y="385467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24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504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/>
              <a:t>TKADLEČKOVÁ,, Carla; TLUSTÝ, Petr. </a:t>
            </a:r>
            <a:r>
              <a:rPr lang="cs-CZ" sz="2800" i="1" dirty="0" err="1"/>
              <a:t>Genau</a:t>
            </a:r>
            <a:r>
              <a:rPr lang="cs-CZ" sz="2800" i="1" dirty="0"/>
              <a:t>! 1</a:t>
            </a:r>
            <a:r>
              <a:rPr lang="cs-CZ" sz="2800" dirty="0"/>
              <a:t>. Praha: </a:t>
            </a:r>
            <a:r>
              <a:rPr lang="cs-CZ" sz="2800" dirty="0" err="1"/>
              <a:t>Klett</a:t>
            </a:r>
            <a:r>
              <a:rPr lang="cs-CZ" sz="2800" dirty="0"/>
              <a:t>, 2010, ISBN 978-80-7397-017-8. 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/>
              <a:t>DRMLOVÁ, Dana a kol. </a:t>
            </a:r>
            <a:r>
              <a:rPr lang="cs-CZ" sz="2800" i="1" dirty="0"/>
              <a:t>Německy s úsměvem 1</a:t>
            </a:r>
            <a:r>
              <a:rPr lang="cs-CZ" sz="2800" dirty="0"/>
              <a:t>. Praha: </a:t>
            </a:r>
            <a:r>
              <a:rPr lang="cs-CZ" sz="2800" dirty="0" err="1"/>
              <a:t>Knihcentrum</a:t>
            </a:r>
            <a:r>
              <a:rPr lang="cs-CZ" sz="2800" dirty="0"/>
              <a:t>, 1997, ISBN 80-902182-3-7. 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/>
              <a:t>DUSILOVÁ, Doris a kol. </a:t>
            </a:r>
            <a:r>
              <a:rPr lang="cs-CZ" sz="2800" i="1" dirty="0" err="1"/>
              <a:t>Sprechen</a:t>
            </a:r>
            <a:r>
              <a:rPr lang="cs-CZ" sz="2800" i="1" dirty="0"/>
              <a:t> </a:t>
            </a:r>
            <a:r>
              <a:rPr lang="cs-CZ" sz="2800" i="1" dirty="0" err="1"/>
              <a:t>Sie</a:t>
            </a:r>
            <a:r>
              <a:rPr lang="cs-CZ" sz="2800" i="1" dirty="0"/>
              <a:t> </a:t>
            </a:r>
            <a:r>
              <a:rPr lang="cs-CZ" sz="2800" i="1" dirty="0" err="1"/>
              <a:t>Deutsch</a:t>
            </a:r>
            <a:r>
              <a:rPr lang="cs-CZ" sz="2800" i="1" dirty="0"/>
              <a:t>? - 1. díl</a:t>
            </a:r>
            <a:r>
              <a:rPr lang="cs-CZ" sz="2800" dirty="0"/>
              <a:t>. Praha: Polyglot, 1996, ISBN 80-901988-3-X. </a:t>
            </a:r>
          </a:p>
        </p:txBody>
      </p:sp>
    </p:spTree>
    <p:extLst>
      <p:ext uri="{BB962C8B-B14F-4D97-AF65-F5344CB8AC3E}">
        <p14:creationId xmlns:p14="http://schemas.microsoft.com/office/powerpoint/2010/main" val="37971347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593</Words>
  <Application>Microsoft Office PowerPoint</Application>
  <PresentationFormat>Předvádění na obrazovce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KARDINALZAHLEN</vt:lpstr>
      <vt:lpstr>Použití</vt:lpstr>
      <vt:lpstr>Tvoření</vt:lpstr>
      <vt:lpstr>Tvoření složených číslovek</vt:lpstr>
      <vt:lpstr>Prezentace aplikace PowerPoint</vt:lpstr>
      <vt:lpstr>Prezentace aplikace PowerPoint</vt:lpstr>
      <vt:lpstr>Prezentace aplikace PowerPoint</vt:lpstr>
      <vt:lpstr>Spojte slova s číslovkami</vt:lpstr>
      <vt:lpstr>Lösung (řešení)</vt:lpstr>
      <vt:lpstr>Suchen Sie hier 12 Numeralien? (Najdete zde 12 číslovek?)</vt:lpstr>
      <vt:lpstr>Lösung (řešení)</vt:lpstr>
      <vt:lpstr>Vyjádřete pomocí číslic</vt:lpstr>
      <vt:lpstr>Lösung (řešení)</vt:lpstr>
      <vt:lpstr>Schreiben Sie diese Numeralien in Worten (Napište tyto číslovky slovy)</vt:lpstr>
      <vt:lpstr>Lösung (řešení)</vt:lpstr>
      <vt:lpstr>Vypočítejte a výsledek napište jako  a) číslici     b) slovo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základní</dc:title>
  <dc:creator>Lenka</dc:creator>
  <cp:lastModifiedBy>Lenka</cp:lastModifiedBy>
  <cp:revision>32</cp:revision>
  <dcterms:created xsi:type="dcterms:W3CDTF">2013-09-14T20:55:22Z</dcterms:created>
  <dcterms:modified xsi:type="dcterms:W3CDTF">2013-12-04T08:07:49Z</dcterms:modified>
</cp:coreProperties>
</file>