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  <p:sldId id="265" r:id="rId10"/>
    <p:sldId id="266" r:id="rId11"/>
    <p:sldId id="264" r:id="rId12"/>
    <p:sldId id="267" r:id="rId13"/>
    <p:sldId id="269" r:id="rId14"/>
    <p:sldId id="272" r:id="rId15"/>
    <p:sldId id="273" r:id="rId16"/>
    <p:sldId id="270" r:id="rId17"/>
    <p:sldId id="271" r:id="rId18"/>
    <p:sldId id="268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A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EC6620-620A-44A3-B627-D13E6AC8678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0054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BD82C7-2479-4AC9-B446-9ED99B0B5C6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78060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5118A7-4159-42B8-9B05-F038B92F109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52545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AA193-8BD2-417E-AAB7-1F7856CC3C1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18201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563BFC-6D23-469C-B520-CBA124F87E8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74391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27B991-6493-4EBE-AB8D-D1BC83CCDC9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63939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FA0BD9-EEE0-4183-9C4B-2A4451F7894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55562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9684B2-5DA5-4386-911E-73A9EEC815E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49318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ABAACA-0B0D-48E5-BE3E-6F4A2F74C44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84312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47F147-B19D-41C4-99E3-B94CFA8C7AD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86404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448600-79B8-49DE-9A0A-E590E6AD3FB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152468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6532AC2-09C7-4B7C-A340-34FC43D4D32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56058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51ECC68-EF5F-4515-9672-1FA5A78CC3B3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404813"/>
            <a:ext cx="6008688" cy="1470025"/>
          </a:xfrm>
          <a:solidFill>
            <a:srgbClr val="FFFFFF"/>
          </a:solidFill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2060575"/>
            <a:ext cx="6400800" cy="187325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STŘEDNÍ ODBORNÁ ŠKOLA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A STŘEDNÍ ODBORNÉ UČILIŠTĚ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MĚSTEC KRÁLOVÉ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 smtClean="0"/>
          </a:p>
        </p:txBody>
      </p:sp>
      <p:pic>
        <p:nvPicPr>
          <p:cNvPr id="5" name="Obrázek 6" descr="logo_plnobarevne_pozitivni_propagacni_predmety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581128"/>
            <a:ext cx="5224463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30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obsah 2"/>
          <p:cNvSpPr>
            <a:spLocks noGrp="1"/>
          </p:cNvSpPr>
          <p:nvPr>
            <p:ph type="body" idx="4294967295"/>
          </p:nvPr>
        </p:nvSpPr>
        <p:spPr>
          <a:xfrm>
            <a:off x="395536" y="1628800"/>
            <a:ext cx="8229600" cy="508952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cs-CZ" sz="1800" b="1" dirty="0" smtClean="0"/>
              <a:t>Název projektu : </a:t>
            </a:r>
            <a:r>
              <a:rPr lang="cs-CZ" sz="1800" dirty="0" smtClean="0"/>
              <a:t>Rozvoj ICT ve výuce na střední škole</a:t>
            </a:r>
          </a:p>
          <a:p>
            <a:pPr>
              <a:buFontTx/>
              <a:buNone/>
            </a:pPr>
            <a:r>
              <a:rPr lang="cs-CZ" sz="1800" b="1" dirty="0" smtClean="0"/>
              <a:t>Registrační </a:t>
            </a:r>
            <a:r>
              <a:rPr lang="cs-CZ" sz="1800" b="1" dirty="0"/>
              <a:t>číslo </a:t>
            </a:r>
            <a:r>
              <a:rPr lang="cs-CZ" sz="1800" b="1" dirty="0" smtClean="0"/>
              <a:t>projektu: </a:t>
            </a:r>
            <a:r>
              <a:rPr lang="cs-CZ" sz="1800" dirty="0"/>
              <a:t>č</a:t>
            </a:r>
            <a:r>
              <a:rPr lang="cs-CZ" sz="1800" dirty="0" smtClean="0"/>
              <a:t>. projektu : CZ.1.07/1.5.00/34.0921</a:t>
            </a:r>
          </a:p>
          <a:p>
            <a:pPr>
              <a:buFontTx/>
              <a:buNone/>
            </a:pPr>
            <a:r>
              <a:rPr lang="cs-CZ" sz="1800" b="1" dirty="0" smtClean="0"/>
              <a:t>Název školy:  </a:t>
            </a:r>
            <a:r>
              <a:rPr lang="cs-CZ" sz="1800" dirty="0" smtClean="0"/>
              <a:t>Střední odborná škola a Střední odborné učiliště Městec    </a:t>
            </a:r>
          </a:p>
          <a:p>
            <a:pPr>
              <a:buFontTx/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Králové, T. G. Masaryka 4</a:t>
            </a:r>
          </a:p>
          <a:p>
            <a:pPr>
              <a:buFontTx/>
              <a:buNone/>
            </a:pPr>
            <a:r>
              <a:rPr lang="cs-CZ" sz="1800" b="1" dirty="0" smtClean="0"/>
              <a:t>Kód dumu: </a:t>
            </a:r>
            <a:r>
              <a:rPr lang="cs-CZ" sz="1800" dirty="0" smtClean="0"/>
              <a:t>VY_32_INOVACE_ NJ_147</a:t>
            </a:r>
          </a:p>
          <a:p>
            <a:pPr>
              <a:buFontTx/>
              <a:buNone/>
            </a:pPr>
            <a:r>
              <a:rPr lang="cs-CZ" sz="1800" b="1" dirty="0" smtClean="0"/>
              <a:t>Tematická oblast:  </a:t>
            </a:r>
            <a:r>
              <a:rPr lang="cs-CZ" sz="1800" dirty="0"/>
              <a:t>Německá gramatika</a:t>
            </a:r>
          </a:p>
          <a:p>
            <a:pPr>
              <a:buFontTx/>
              <a:buNone/>
            </a:pPr>
            <a:r>
              <a:rPr lang="cs-CZ" sz="1800" b="1" dirty="0" smtClean="0"/>
              <a:t>Předmět: </a:t>
            </a:r>
            <a:r>
              <a:rPr lang="cs-CZ" sz="1800" dirty="0" smtClean="0"/>
              <a:t>Německý jazyk</a:t>
            </a:r>
          </a:p>
          <a:p>
            <a:pPr>
              <a:buFontTx/>
              <a:buNone/>
            </a:pPr>
            <a:r>
              <a:rPr lang="cs-CZ" sz="1800" b="1" dirty="0" smtClean="0"/>
              <a:t>Ročník: </a:t>
            </a:r>
            <a:r>
              <a:rPr lang="cs-CZ" sz="1800" dirty="0"/>
              <a:t>3</a:t>
            </a:r>
            <a:r>
              <a:rPr lang="cs-CZ" sz="1800" dirty="0" smtClean="0"/>
              <a:t>. ročník </a:t>
            </a:r>
            <a:endParaRPr lang="cs-CZ" sz="1800" dirty="0" smtClean="0">
              <a:solidFill>
                <a:srgbClr val="00B0F0"/>
              </a:solidFill>
            </a:endParaRPr>
          </a:p>
          <a:p>
            <a:pPr>
              <a:buFontTx/>
              <a:buNone/>
            </a:pPr>
            <a:r>
              <a:rPr lang="cs-CZ" sz="1800" b="1" dirty="0" smtClean="0"/>
              <a:t>Datum tvorby:</a:t>
            </a:r>
            <a:r>
              <a:rPr lang="cs-CZ" sz="1800" dirty="0" smtClean="0">
                <a:solidFill>
                  <a:srgbClr val="00B0F0"/>
                </a:solidFill>
              </a:rPr>
              <a:t> </a:t>
            </a:r>
            <a:r>
              <a:rPr lang="cs-CZ" sz="1800" dirty="0" smtClean="0"/>
              <a:t>červenec 2013</a:t>
            </a:r>
          </a:p>
          <a:p>
            <a:pPr>
              <a:buFontTx/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Materiál slouží k procvičování gramatiky: Množné číslo podstatných     </a:t>
            </a:r>
          </a:p>
          <a:p>
            <a:pPr>
              <a:buFontTx/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jmen</a:t>
            </a:r>
          </a:p>
          <a:p>
            <a:pPr>
              <a:buFontTx/>
              <a:buNone/>
            </a:pPr>
            <a:r>
              <a:rPr lang="cs-CZ" sz="1800" b="1" dirty="0" smtClean="0"/>
              <a:t>Metodický pokyn: </a:t>
            </a:r>
            <a:r>
              <a:rPr lang="cs-CZ" sz="1800" dirty="0" smtClean="0">
                <a:ea typeface="Calibri" pitchFamily="34" charset="0"/>
                <a:cs typeface="Times New Roman" pitchFamily="18" charset="0"/>
              </a:rPr>
              <a:t>Prezentace je určena jako výklad do hodiny i jako materiál                                                                          </a:t>
            </a:r>
          </a:p>
          <a:p>
            <a:pPr>
              <a:buFontTx/>
              <a:buNone/>
            </a:pPr>
            <a:r>
              <a:rPr lang="cs-CZ" sz="1800" dirty="0">
                <a:ea typeface="Calibri" pitchFamily="34" charset="0"/>
                <a:cs typeface="Times New Roman" pitchFamily="18" charset="0"/>
              </a:rPr>
              <a:t> </a:t>
            </a:r>
            <a:r>
              <a:rPr lang="cs-CZ" sz="1800" dirty="0" smtClean="0">
                <a:ea typeface="Calibri" pitchFamily="34" charset="0"/>
                <a:cs typeface="Times New Roman" pitchFamily="18" charset="0"/>
              </a:rPr>
              <a:t>                                 k samostudiu pracovního listu a písemné práce</a:t>
            </a:r>
            <a:endParaRPr lang="cs-CZ" sz="1800" dirty="0" smtClean="0"/>
          </a:p>
          <a:p>
            <a:endParaRPr lang="cs-CZ" sz="1800" dirty="0" smtClean="0"/>
          </a:p>
        </p:txBody>
      </p:sp>
      <p:pic>
        <p:nvPicPr>
          <p:cNvPr id="3075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488" y="96838"/>
            <a:ext cx="6843712" cy="13731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04515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altLang="cs-CZ" b="1" dirty="0" smtClean="0"/>
              <a:t>DER PLURAL DER SUBSTANTIVE</a:t>
            </a:r>
            <a:endParaRPr lang="cs-CZ" altLang="cs-CZ" b="1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altLang="cs-CZ" i="1" dirty="0" smtClean="0"/>
              <a:t>Množné číslo podstatných jmen</a:t>
            </a:r>
            <a:endParaRPr lang="cs-CZ" altLang="cs-CZ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274638"/>
            <a:ext cx="8435280" cy="1143000"/>
          </a:xfrm>
        </p:spPr>
        <p:txBody>
          <a:bodyPr/>
          <a:lstStyle/>
          <a:p>
            <a:r>
              <a:rPr lang="cs-CZ" altLang="cs-CZ" sz="4000" b="1" dirty="0"/>
              <a:t>Množné číslo podstatných jmen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cs-CZ" altLang="cs-CZ" dirty="0"/>
              <a:t>v</a:t>
            </a:r>
            <a:r>
              <a:rPr lang="cs-CZ" altLang="cs-CZ" dirty="0" smtClean="0"/>
              <a:t>ětšina </a:t>
            </a:r>
            <a:r>
              <a:rPr lang="cs-CZ" altLang="cs-CZ" dirty="0"/>
              <a:t>podstatných jmen se v němčině vyskytuje v jednotném i množném </a:t>
            </a:r>
            <a:r>
              <a:rPr lang="cs-CZ" altLang="cs-CZ" dirty="0" smtClean="0"/>
              <a:t>čísle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cs-CZ" altLang="cs-CZ" sz="1600" dirty="0"/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cs-CZ" altLang="cs-CZ" dirty="0"/>
              <a:t>m</a:t>
            </a:r>
            <a:r>
              <a:rPr lang="cs-CZ" altLang="cs-CZ" dirty="0" smtClean="0"/>
              <a:t>nožné </a:t>
            </a:r>
            <a:r>
              <a:rPr lang="cs-CZ" altLang="cs-CZ" dirty="0"/>
              <a:t>číslo se netvoří podle jednotného pravidla </a:t>
            </a:r>
            <a:r>
              <a:rPr lang="en-US" altLang="cs-CZ" dirty="0">
                <a:cs typeface="Arial" charset="0"/>
              </a:rPr>
              <a:t>=&gt;</a:t>
            </a:r>
            <a:r>
              <a:rPr lang="cs-CZ" altLang="cs-CZ" dirty="0">
                <a:cs typeface="Arial" charset="0"/>
              </a:rPr>
              <a:t> nutné naučit se vždy se členem a tvarem množného čísla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endParaRPr lang="en-US" altLang="cs-CZ" dirty="0">
              <a:cs typeface="Arial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/>
          <a:lstStyle/>
          <a:p>
            <a:r>
              <a:rPr lang="cs-CZ" altLang="cs-CZ" sz="4000" b="1" dirty="0"/>
              <a:t>Tvoření množného čísla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340768"/>
            <a:ext cx="8352928" cy="5184576"/>
          </a:xfrm>
        </p:spPr>
        <p:txBody>
          <a:bodyPr/>
          <a:lstStyle/>
          <a:p>
            <a:pPr marL="609600" indent="-609600">
              <a:lnSpc>
                <a:spcPct val="150000"/>
              </a:lnSpc>
              <a:spcBef>
                <a:spcPts val="0"/>
              </a:spcBef>
              <a:buFontTx/>
              <a:buAutoNum type="arabicParenR"/>
            </a:pPr>
            <a:r>
              <a:rPr lang="cs-CZ" altLang="cs-CZ" dirty="0"/>
              <a:t>pomocí koncovky</a:t>
            </a:r>
          </a:p>
          <a:p>
            <a:pPr marL="609600" indent="-609600">
              <a:lnSpc>
                <a:spcPct val="150000"/>
              </a:lnSpc>
              <a:spcBef>
                <a:spcPts val="0"/>
              </a:spcBef>
              <a:buFontTx/>
              <a:buAutoNum type="arabicParenR"/>
            </a:pPr>
            <a:r>
              <a:rPr lang="cs-CZ" altLang="cs-CZ" dirty="0"/>
              <a:t>pomocí přehlásky (ä, ö, ü)</a:t>
            </a:r>
          </a:p>
          <a:p>
            <a:pPr marL="609600" indent="-609600">
              <a:lnSpc>
                <a:spcPct val="150000"/>
              </a:lnSpc>
              <a:spcBef>
                <a:spcPts val="0"/>
              </a:spcBef>
              <a:buFontTx/>
              <a:buAutoNum type="arabicParenR"/>
            </a:pPr>
            <a:r>
              <a:rPr lang="cs-CZ" altLang="cs-CZ" dirty="0"/>
              <a:t>kombinací koncovky a přehlásky</a:t>
            </a:r>
          </a:p>
          <a:p>
            <a:pPr marL="609600" indent="-609600">
              <a:lnSpc>
                <a:spcPct val="150000"/>
              </a:lnSpc>
              <a:spcBef>
                <a:spcPts val="0"/>
              </a:spcBef>
              <a:buFontTx/>
              <a:buAutoNum type="arabicParenR"/>
            </a:pPr>
            <a:r>
              <a:rPr lang="cs-CZ" altLang="cs-CZ" dirty="0"/>
              <a:t>některá zůstávají ve stejném tvaru </a:t>
            </a:r>
            <a:r>
              <a:rPr lang="cs-CZ" altLang="cs-CZ" dirty="0" smtClean="0"/>
              <a:t>jako    v </a:t>
            </a:r>
            <a:r>
              <a:rPr lang="cs-CZ" altLang="cs-CZ" dirty="0"/>
              <a:t>jednotném </a:t>
            </a:r>
            <a:r>
              <a:rPr lang="cs-CZ" altLang="cs-CZ" dirty="0" smtClean="0"/>
              <a:t>čísle</a:t>
            </a:r>
            <a:endParaRPr lang="cs-CZ" altLang="cs-CZ" dirty="0"/>
          </a:p>
          <a:p>
            <a:pPr marL="609600" indent="-609600">
              <a:lnSpc>
                <a:spcPct val="150000"/>
              </a:lnSpc>
              <a:spcBef>
                <a:spcPts val="0"/>
              </a:spcBef>
              <a:buFontTx/>
              <a:buAutoNum type="arabicParenR"/>
            </a:pPr>
            <a:r>
              <a:rPr lang="cs-CZ" altLang="cs-CZ" dirty="0"/>
              <a:t>některá se v množném čísle vůbec nevyskytují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1) </a:t>
            </a:r>
            <a:r>
              <a:rPr lang="cs-CZ" altLang="cs-CZ" b="1" dirty="0" smtClean="0"/>
              <a:t>pomocí koncovky</a:t>
            </a:r>
            <a:endParaRPr lang="cs-CZ" altLang="cs-CZ" b="1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75613" cy="1612900"/>
          </a:xfrm>
        </p:spPr>
        <p:txBody>
          <a:bodyPr/>
          <a:lstStyle/>
          <a:p>
            <a:r>
              <a:rPr lang="cs-CZ" altLang="cs-CZ" sz="2800" dirty="0"/>
              <a:t>k</a:t>
            </a:r>
            <a:r>
              <a:rPr lang="cs-CZ" altLang="cs-CZ" sz="2800" dirty="0" smtClean="0"/>
              <a:t>oncovky </a:t>
            </a:r>
            <a:r>
              <a:rPr lang="cs-CZ" altLang="cs-CZ" sz="2800" dirty="0"/>
              <a:t>podstatných jmen v množném čísle:</a:t>
            </a:r>
          </a:p>
          <a:p>
            <a:pPr marL="0" indent="0">
              <a:buNone/>
            </a:pPr>
            <a:endParaRPr lang="cs-CZ" altLang="cs-CZ" sz="2800" dirty="0"/>
          </a:p>
        </p:txBody>
      </p:sp>
      <p:graphicFrame>
        <p:nvGraphicFramePr>
          <p:cNvPr id="5141" name="Group 21"/>
          <p:cNvGraphicFramePr>
            <a:graphicFrameLocks noGrp="1"/>
          </p:cNvGraphicFramePr>
          <p:nvPr>
            <p:ph sz="half" idx="2"/>
          </p:nvPr>
        </p:nvGraphicFramePr>
        <p:xfrm>
          <a:off x="1403350" y="3933825"/>
          <a:ext cx="6192838" cy="896938"/>
        </p:xfrm>
        <a:graphic>
          <a:graphicData uri="http://schemas.openxmlformats.org/drawingml/2006/table">
            <a:tbl>
              <a:tblPr/>
              <a:tblGrid>
                <a:gridCol w="1238250"/>
                <a:gridCol w="1239838"/>
                <a:gridCol w="1236662"/>
                <a:gridCol w="1239838"/>
                <a:gridCol w="1238250"/>
              </a:tblGrid>
              <a:tr h="8969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---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-(e)n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a) nulová koncovka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altLang="cs-CZ" dirty="0"/>
              <a:t>u podstatných jmen rodu mužského a středního končící na -el, -</a:t>
            </a:r>
            <a:r>
              <a:rPr lang="cs-CZ" altLang="cs-CZ" dirty="0" err="1"/>
              <a:t>er</a:t>
            </a:r>
            <a:r>
              <a:rPr lang="cs-CZ" altLang="cs-CZ" dirty="0"/>
              <a:t>, -en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altLang="cs-CZ" dirty="0"/>
              <a:t>podstatná jména rodu s</a:t>
            </a:r>
            <a:r>
              <a:rPr lang="cs-CZ" altLang="cs-CZ" dirty="0" smtClean="0"/>
              <a:t>tředního </a:t>
            </a:r>
            <a:r>
              <a:rPr lang="cs-CZ" altLang="cs-CZ" dirty="0"/>
              <a:t>končící na -</a:t>
            </a:r>
            <a:r>
              <a:rPr lang="cs-CZ" altLang="cs-CZ" dirty="0" err="1"/>
              <a:t>chen</a:t>
            </a:r>
            <a:r>
              <a:rPr lang="cs-CZ" altLang="cs-CZ" dirty="0"/>
              <a:t>, -</a:t>
            </a:r>
            <a:r>
              <a:rPr lang="cs-CZ" altLang="cs-CZ" dirty="0" err="1"/>
              <a:t>lein</a:t>
            </a:r>
            <a:endParaRPr lang="cs-CZ" altLang="cs-CZ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altLang="cs-CZ" dirty="0"/>
              <a:t>dvě podstatná jména rodu ženského (</a:t>
            </a:r>
            <a:r>
              <a:rPr lang="cs-CZ" altLang="cs-CZ" dirty="0" err="1"/>
              <a:t>die</a:t>
            </a:r>
            <a:r>
              <a:rPr lang="cs-CZ" altLang="cs-CZ" dirty="0"/>
              <a:t> </a:t>
            </a:r>
            <a:r>
              <a:rPr lang="cs-CZ" altLang="cs-CZ" dirty="0" err="1"/>
              <a:t>Mutter</a:t>
            </a:r>
            <a:r>
              <a:rPr lang="cs-CZ" altLang="cs-CZ" dirty="0"/>
              <a:t>, </a:t>
            </a:r>
            <a:r>
              <a:rPr lang="cs-CZ" altLang="cs-CZ" dirty="0" err="1"/>
              <a:t>die</a:t>
            </a:r>
            <a:r>
              <a:rPr lang="cs-CZ" altLang="cs-CZ" dirty="0"/>
              <a:t> </a:t>
            </a:r>
            <a:r>
              <a:rPr lang="cs-CZ" altLang="cs-CZ" dirty="0" err="1"/>
              <a:t>Tochter</a:t>
            </a:r>
            <a:r>
              <a:rPr lang="cs-CZ" altLang="cs-CZ" dirty="0"/>
              <a:t>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b) koncovka -e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800" dirty="0" smtClean="0"/>
              <a:t>většina podstatných jmen rodu mužského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i="1" dirty="0"/>
              <a:t> </a:t>
            </a:r>
            <a:r>
              <a:rPr lang="cs-CZ" sz="2800" i="1" dirty="0" smtClean="0"/>
              <a:t>   (r </a:t>
            </a:r>
            <a:r>
              <a:rPr lang="cs-CZ" sz="2800" i="1" dirty="0" err="1" smtClean="0"/>
              <a:t>Freund</a:t>
            </a:r>
            <a:r>
              <a:rPr lang="cs-CZ" sz="2800" i="1" dirty="0" smtClean="0"/>
              <a:t> – e </a:t>
            </a:r>
            <a:r>
              <a:rPr lang="cs-CZ" sz="2800" i="1" dirty="0" err="1" smtClean="0"/>
              <a:t>Freunde</a:t>
            </a:r>
            <a:r>
              <a:rPr lang="cs-CZ" sz="2800" i="1" dirty="0" smtClean="0"/>
              <a:t>, r </a:t>
            </a:r>
            <a:r>
              <a:rPr lang="cs-CZ" sz="2800" i="1" dirty="0" err="1" smtClean="0"/>
              <a:t>Tag</a:t>
            </a:r>
            <a:r>
              <a:rPr lang="cs-CZ" sz="2800" i="1" dirty="0" smtClean="0"/>
              <a:t> – e </a:t>
            </a:r>
            <a:r>
              <a:rPr lang="cs-CZ" sz="2800" i="1" dirty="0" err="1" smtClean="0"/>
              <a:t>Tage</a:t>
            </a:r>
            <a:r>
              <a:rPr lang="cs-CZ" sz="2800" i="1" dirty="0" smtClean="0"/>
              <a:t>)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800" dirty="0" smtClean="0"/>
              <a:t>některá podstatná jména rodu středního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i="1" dirty="0"/>
              <a:t> </a:t>
            </a:r>
            <a:r>
              <a:rPr lang="cs-CZ" sz="2800" i="1" dirty="0" smtClean="0"/>
              <a:t>   (s </a:t>
            </a:r>
            <a:r>
              <a:rPr lang="cs-CZ" sz="2800" i="1" dirty="0" err="1" smtClean="0"/>
              <a:t>Brot</a:t>
            </a:r>
            <a:r>
              <a:rPr lang="cs-CZ" sz="2800" i="1" dirty="0"/>
              <a:t> </a:t>
            </a:r>
            <a:r>
              <a:rPr lang="cs-CZ" sz="2800" i="1" dirty="0" smtClean="0"/>
              <a:t>– e </a:t>
            </a:r>
            <a:r>
              <a:rPr lang="cs-CZ" sz="2800" i="1" dirty="0" err="1" smtClean="0"/>
              <a:t>Brote</a:t>
            </a:r>
            <a:r>
              <a:rPr lang="cs-CZ" sz="2800" i="1" dirty="0" smtClean="0"/>
              <a:t>, s </a:t>
            </a:r>
            <a:r>
              <a:rPr lang="cs-CZ" sz="2800" i="1" dirty="0" err="1" smtClean="0"/>
              <a:t>Jahr</a:t>
            </a:r>
            <a:r>
              <a:rPr lang="cs-CZ" sz="2800" i="1" dirty="0" smtClean="0"/>
              <a:t> – e </a:t>
            </a:r>
            <a:r>
              <a:rPr lang="cs-CZ" sz="2800" i="1" dirty="0" err="1" smtClean="0"/>
              <a:t>Jahre</a:t>
            </a:r>
            <a:r>
              <a:rPr lang="cs-CZ" sz="2800" i="1" dirty="0" smtClean="0"/>
              <a:t>)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800" dirty="0" smtClean="0"/>
              <a:t>několik jednoslabičných podstatných jmen rodu ženského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i="1" dirty="0"/>
              <a:t> </a:t>
            </a:r>
            <a:r>
              <a:rPr lang="cs-CZ" sz="2800" i="1" dirty="0" smtClean="0"/>
              <a:t>  (e Hande – e </a:t>
            </a:r>
            <a:r>
              <a:rPr lang="cs-CZ" sz="2800" i="1" dirty="0" err="1" smtClean="0"/>
              <a:t>Hände</a:t>
            </a:r>
            <a:r>
              <a:rPr lang="cs-CZ" sz="2800" i="1" dirty="0" smtClean="0"/>
              <a:t>, e </a:t>
            </a:r>
            <a:r>
              <a:rPr lang="cs-CZ" sz="2800" i="1" dirty="0" err="1" smtClean="0"/>
              <a:t>Wurst</a:t>
            </a:r>
            <a:r>
              <a:rPr lang="cs-CZ" sz="2800" i="1" dirty="0" smtClean="0"/>
              <a:t> – e </a:t>
            </a:r>
            <a:r>
              <a:rPr lang="cs-CZ" sz="2800" i="1" dirty="0" err="1" smtClean="0"/>
              <a:t>Würste</a:t>
            </a:r>
            <a:r>
              <a:rPr lang="cs-CZ" sz="2800" i="1" dirty="0" smtClean="0"/>
              <a:t>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5006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c) koncovka –(e)n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8712968" cy="4608513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800" dirty="0" smtClean="0"/>
              <a:t>typická koncovka podstatných jmen rodu ženského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dirty="0"/>
              <a:t> </a:t>
            </a:r>
            <a:r>
              <a:rPr lang="cs-CZ" sz="2800" dirty="0" smtClean="0"/>
              <a:t>  </a:t>
            </a:r>
            <a:r>
              <a:rPr lang="cs-CZ" sz="2800" i="1" dirty="0" smtClean="0"/>
              <a:t>(e </a:t>
            </a:r>
            <a:r>
              <a:rPr lang="cs-CZ" sz="2800" i="1" dirty="0" err="1" smtClean="0"/>
              <a:t>Frau</a:t>
            </a:r>
            <a:r>
              <a:rPr lang="cs-CZ" sz="2800" i="1" dirty="0" smtClean="0"/>
              <a:t> – e </a:t>
            </a:r>
            <a:r>
              <a:rPr lang="cs-CZ" sz="2800" i="1" dirty="0" err="1" smtClean="0"/>
              <a:t>Frauen</a:t>
            </a:r>
            <a:r>
              <a:rPr lang="cs-CZ" sz="2800" i="1" dirty="0" smtClean="0"/>
              <a:t>, e </a:t>
            </a:r>
            <a:r>
              <a:rPr lang="cs-CZ" sz="2800" i="1" dirty="0" err="1" smtClean="0"/>
              <a:t>Karte</a:t>
            </a:r>
            <a:r>
              <a:rPr lang="cs-CZ" sz="2800" i="1" dirty="0" smtClean="0"/>
              <a:t> – e </a:t>
            </a:r>
            <a:r>
              <a:rPr lang="cs-CZ" sz="2800" i="1" dirty="0" err="1" smtClean="0"/>
              <a:t>Karten</a:t>
            </a:r>
            <a:r>
              <a:rPr lang="cs-CZ" sz="2800" i="1" dirty="0" smtClean="0"/>
              <a:t>)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800" dirty="0" smtClean="0"/>
              <a:t> některá podstatná jména rodu mužského tzv. slabého skloňování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dirty="0"/>
              <a:t> </a:t>
            </a:r>
            <a:r>
              <a:rPr lang="cs-CZ" sz="2800" dirty="0" smtClean="0"/>
              <a:t>  </a:t>
            </a:r>
            <a:r>
              <a:rPr lang="cs-CZ" sz="2800" i="1" dirty="0" smtClean="0"/>
              <a:t>(r Student – e </a:t>
            </a:r>
            <a:r>
              <a:rPr lang="cs-CZ" sz="2800" i="1" dirty="0" err="1" smtClean="0"/>
              <a:t>Studenten</a:t>
            </a:r>
            <a:r>
              <a:rPr lang="cs-CZ" sz="2800" i="1" dirty="0" smtClean="0"/>
              <a:t>, r </a:t>
            </a:r>
            <a:r>
              <a:rPr lang="cs-CZ" sz="2800" i="1" dirty="0" err="1" smtClean="0"/>
              <a:t>Herr</a:t>
            </a:r>
            <a:r>
              <a:rPr lang="cs-CZ" sz="2800" i="1" dirty="0" smtClean="0"/>
              <a:t> – e </a:t>
            </a:r>
            <a:r>
              <a:rPr lang="cs-CZ" sz="2800" i="1" dirty="0" err="1" smtClean="0"/>
              <a:t>Herren</a:t>
            </a:r>
            <a:r>
              <a:rPr lang="cs-CZ" sz="2800" i="1" dirty="0" smtClean="0"/>
              <a:t>)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800" dirty="0" smtClean="0"/>
              <a:t>několik podstatných jmen rodu středního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dirty="0"/>
              <a:t> </a:t>
            </a:r>
            <a:r>
              <a:rPr lang="cs-CZ" sz="2800" dirty="0" smtClean="0"/>
              <a:t>  </a:t>
            </a:r>
            <a:r>
              <a:rPr lang="cs-CZ" sz="2800" i="1" dirty="0" smtClean="0"/>
              <a:t>(s </a:t>
            </a:r>
            <a:r>
              <a:rPr lang="cs-CZ" sz="2800" i="1" dirty="0" err="1" smtClean="0"/>
              <a:t>Bett</a:t>
            </a:r>
            <a:r>
              <a:rPr lang="cs-CZ" sz="2800" i="1" dirty="0" smtClean="0"/>
              <a:t> – e </a:t>
            </a:r>
            <a:r>
              <a:rPr lang="cs-CZ" sz="2800" i="1" dirty="0" err="1" smtClean="0"/>
              <a:t>Betten</a:t>
            </a:r>
            <a:r>
              <a:rPr lang="cs-CZ" sz="2800" i="1" dirty="0" smtClean="0"/>
              <a:t>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5760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d) koncovka -</a:t>
            </a:r>
            <a:r>
              <a:rPr lang="cs-CZ" b="1" dirty="0" err="1" smtClean="0"/>
              <a:t>er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800" dirty="0" smtClean="0"/>
              <a:t>mnoho podstatných jmen rodu středního, zvl. jednoslabičných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dirty="0"/>
              <a:t> </a:t>
            </a:r>
            <a:r>
              <a:rPr lang="cs-CZ" sz="2800" dirty="0" smtClean="0"/>
              <a:t>  </a:t>
            </a:r>
            <a:r>
              <a:rPr lang="cs-CZ" sz="2800" i="1" dirty="0" smtClean="0"/>
              <a:t>(s </a:t>
            </a:r>
            <a:r>
              <a:rPr lang="cs-CZ" sz="2800" i="1" dirty="0" err="1" smtClean="0"/>
              <a:t>Kind</a:t>
            </a:r>
            <a:r>
              <a:rPr lang="cs-CZ" sz="2800" i="1" dirty="0" smtClean="0"/>
              <a:t> – e </a:t>
            </a:r>
            <a:r>
              <a:rPr lang="cs-CZ" sz="2800" i="1" dirty="0" err="1" smtClean="0"/>
              <a:t>Kinder</a:t>
            </a:r>
            <a:r>
              <a:rPr lang="cs-CZ" sz="2800" i="1" dirty="0" smtClean="0"/>
              <a:t>, s Buch – e </a:t>
            </a:r>
            <a:r>
              <a:rPr lang="cs-CZ" sz="2800" i="1" dirty="0" err="1" smtClean="0"/>
              <a:t>Bücher</a:t>
            </a:r>
            <a:r>
              <a:rPr lang="cs-CZ" sz="2800" i="1" dirty="0" smtClean="0"/>
              <a:t>)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800" dirty="0" smtClean="0"/>
              <a:t>některá podstatná jména rodu mužského            </a:t>
            </a:r>
            <a:r>
              <a:rPr lang="cs-CZ" sz="2800" i="1" dirty="0" smtClean="0"/>
              <a:t>(r Mann – e </a:t>
            </a:r>
            <a:r>
              <a:rPr lang="cs-CZ" sz="2800" i="1" dirty="0" err="1" smtClean="0"/>
              <a:t>Männer</a:t>
            </a:r>
            <a:r>
              <a:rPr lang="cs-CZ" sz="2800" i="1" dirty="0" smtClean="0"/>
              <a:t>)</a:t>
            </a:r>
            <a:endParaRPr lang="cs-CZ" sz="2800" i="1" dirty="0"/>
          </a:p>
        </p:txBody>
      </p:sp>
    </p:spTree>
    <p:extLst>
      <p:ext uri="{BB962C8B-B14F-4D97-AF65-F5344CB8AC3E}">
        <p14:creationId xmlns:p14="http://schemas.microsoft.com/office/powerpoint/2010/main" val="1933774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e</a:t>
            </a:r>
            <a:r>
              <a:rPr lang="cs-CZ" b="1" dirty="0" smtClean="0"/>
              <a:t>) koncovka -s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zejména podstatná jména cizího původu všech rodů                                                </a:t>
            </a:r>
            <a:r>
              <a:rPr lang="cs-CZ" i="1" dirty="0" smtClean="0"/>
              <a:t>(s Kino – e </a:t>
            </a:r>
            <a:r>
              <a:rPr lang="cs-CZ" i="1" dirty="0" err="1" smtClean="0"/>
              <a:t>Kinos</a:t>
            </a:r>
            <a:r>
              <a:rPr lang="cs-CZ" i="1" dirty="0" smtClean="0"/>
              <a:t>, s Hobby – e </a:t>
            </a:r>
            <a:r>
              <a:rPr lang="cs-CZ" i="1" dirty="0" err="1" smtClean="0"/>
              <a:t>Hobbys</a:t>
            </a:r>
            <a:r>
              <a:rPr lang="cs-CZ" i="1" dirty="0" smtClean="0"/>
              <a:t>, e Party – </a:t>
            </a:r>
            <a:r>
              <a:rPr lang="cs-CZ" i="1" dirty="0" err="1" smtClean="0"/>
              <a:t>Partys</a:t>
            </a:r>
            <a:r>
              <a:rPr lang="cs-CZ" i="1" dirty="0" smtClean="0"/>
              <a:t>, r Park – e </a:t>
            </a:r>
            <a:r>
              <a:rPr lang="cs-CZ" i="1" dirty="0" err="1" smtClean="0"/>
              <a:t>Parks</a:t>
            </a:r>
            <a:r>
              <a:rPr lang="cs-CZ" i="1" dirty="0" smtClean="0"/>
              <a:t>)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zkratky </a:t>
            </a:r>
            <a:r>
              <a:rPr lang="cs-CZ" i="1" dirty="0" smtClean="0"/>
              <a:t>(e </a:t>
            </a:r>
            <a:r>
              <a:rPr lang="cs-CZ" i="1" dirty="0" err="1" smtClean="0"/>
              <a:t>Uni</a:t>
            </a:r>
            <a:r>
              <a:rPr lang="cs-CZ" i="1" dirty="0" smtClean="0"/>
              <a:t> – e </a:t>
            </a:r>
            <a:r>
              <a:rPr lang="cs-CZ" i="1" dirty="0" err="1" smtClean="0"/>
              <a:t>Unis</a:t>
            </a:r>
            <a:r>
              <a:rPr lang="cs-CZ" i="1" dirty="0" smtClean="0"/>
              <a:t>)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7074465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1143000"/>
          </a:xfrm>
        </p:spPr>
        <p:txBody>
          <a:bodyPr/>
          <a:lstStyle/>
          <a:p>
            <a:r>
              <a:rPr lang="cs-CZ" sz="2400" b="1" dirty="0" smtClean="0"/>
              <a:t>Rozdělte podstatná jména do dvou skupin, podle toho, zda jsou v jednotném, nebo množného čísle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8489" y="2683977"/>
            <a:ext cx="3178696" cy="3888431"/>
          </a:xfrm>
        </p:spPr>
        <p:txBody>
          <a:bodyPr/>
          <a:lstStyle/>
          <a:p>
            <a:pPr marL="0" indent="0">
              <a:buNone/>
            </a:pPr>
            <a:r>
              <a:rPr lang="cs-CZ" sz="1600" b="1" dirty="0" smtClean="0"/>
              <a:t>Jednotné číslo</a:t>
            </a:r>
          </a:p>
          <a:p>
            <a:pPr marL="0" indent="0">
              <a:buNone/>
            </a:pPr>
            <a:r>
              <a:rPr lang="cs-CZ" dirty="0" smtClean="0"/>
              <a:t>___________________________________________________________________________________________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5153581" y="2687806"/>
            <a:ext cx="3178696" cy="390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1600" b="1" kern="0" dirty="0" smtClean="0"/>
              <a:t>Množné číslo</a:t>
            </a:r>
          </a:p>
          <a:p>
            <a:pPr marL="0" indent="0">
              <a:buFontTx/>
              <a:buNone/>
            </a:pPr>
            <a:r>
              <a:rPr lang="cs-CZ" kern="0" dirty="0" smtClean="0"/>
              <a:t>___________________________________________________________________________________________</a:t>
            </a:r>
            <a:endParaRPr lang="cs-CZ" kern="0" dirty="0"/>
          </a:p>
        </p:txBody>
      </p:sp>
      <p:pic>
        <p:nvPicPr>
          <p:cNvPr id="1027" name="Picture 3" descr="C:\Users\Lenka\AppData\Local\Microsoft\Windows\Temporary Internet Files\Content.IE5\XJQBL7J3\MC90043689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383699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Lenka\AppData\Local\Microsoft\Windows\Temporary Internet Files\Content.IE5\XJQBL7J3\MC90043689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929" y="2383550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Lenka\AppData\Local\Microsoft\Windows\Temporary Internet Files\Content.IE5\XJQBL7J3\MC90043689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929" y="2561481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Lenka\AppData\Local\Microsoft\Windows\Temporary Internet Files\Content.IE5\XJQBL7J3\MC90043689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87806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88858" y="1368036"/>
            <a:ext cx="7824836" cy="1015663"/>
          </a:xfrm>
          <a:prstGeom prst="rect">
            <a:avLst/>
          </a:prstGeom>
          <a:solidFill>
            <a:srgbClr val="ECFAA4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i="1" dirty="0" err="1" smtClean="0"/>
              <a:t>Zitronen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Würste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Tisch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Männer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Brot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Säfte</a:t>
            </a:r>
            <a:r>
              <a:rPr lang="cs-CZ" sz="2000" i="1" dirty="0" smtClean="0"/>
              <a:t>, Obst, </a:t>
            </a:r>
            <a:r>
              <a:rPr lang="cs-CZ" sz="2000" i="1" dirty="0" err="1" smtClean="0"/>
              <a:t>Kinder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Kasse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Jahre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Gurke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Getränke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Tomate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Lampen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Banane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Birnen</a:t>
            </a:r>
            <a:r>
              <a:rPr lang="cs-CZ" sz="2000" i="1" dirty="0" smtClean="0"/>
              <a:t>, ‚</a:t>
            </a:r>
            <a:r>
              <a:rPr lang="cs-CZ" sz="2000" i="1" dirty="0" err="1" smtClean="0"/>
              <a:t>Äpfel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Kartofffeln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Küchen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Betten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Fische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Käse</a:t>
            </a:r>
            <a:r>
              <a:rPr lang="cs-CZ" sz="2000" i="1" dirty="0" smtClean="0"/>
              <a:t>,  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6738731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1143000"/>
          </a:xfrm>
        </p:spPr>
        <p:txBody>
          <a:bodyPr/>
          <a:lstStyle/>
          <a:p>
            <a:r>
              <a:rPr lang="cs-CZ" b="1" dirty="0" err="1" smtClean="0"/>
              <a:t>Lösung</a:t>
            </a:r>
            <a:r>
              <a:rPr lang="cs-CZ" sz="2400" b="1" dirty="0" smtClean="0"/>
              <a:t> </a:t>
            </a:r>
            <a:r>
              <a:rPr lang="cs-CZ" sz="3600" i="1" dirty="0" smtClean="0"/>
              <a:t>(řešení)</a:t>
            </a:r>
            <a:endParaRPr lang="cs-CZ" sz="36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8489" y="2683977"/>
            <a:ext cx="3178696" cy="3888431"/>
          </a:xfrm>
        </p:spPr>
        <p:txBody>
          <a:bodyPr/>
          <a:lstStyle/>
          <a:p>
            <a:pPr marL="0" indent="0">
              <a:buNone/>
            </a:pPr>
            <a:r>
              <a:rPr lang="cs-CZ" sz="1800" b="1" dirty="0" smtClean="0"/>
              <a:t>Jednotné číslo</a:t>
            </a:r>
          </a:p>
          <a:p>
            <a:pPr marL="0" indent="0">
              <a:buNone/>
            </a:pPr>
            <a:r>
              <a:rPr lang="cs-CZ" sz="2400" i="1" dirty="0" err="1" smtClean="0">
                <a:solidFill>
                  <a:srgbClr val="FF0000"/>
                </a:solidFill>
              </a:rPr>
              <a:t>Tisch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i="1" dirty="0" err="1" smtClean="0">
                <a:solidFill>
                  <a:srgbClr val="FF0000"/>
                </a:solidFill>
              </a:rPr>
              <a:t>Brot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i="1" dirty="0" smtClean="0">
                <a:solidFill>
                  <a:srgbClr val="FF0000"/>
                </a:solidFill>
              </a:rPr>
              <a:t>Obst</a:t>
            </a:r>
          </a:p>
          <a:p>
            <a:pPr marL="0" indent="0">
              <a:buNone/>
            </a:pPr>
            <a:r>
              <a:rPr lang="cs-CZ" sz="2400" i="1" dirty="0" err="1" smtClean="0">
                <a:solidFill>
                  <a:srgbClr val="FF0000"/>
                </a:solidFill>
              </a:rPr>
              <a:t>Kasse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i="1" dirty="0" err="1" smtClean="0">
                <a:solidFill>
                  <a:srgbClr val="FF0000"/>
                </a:solidFill>
              </a:rPr>
              <a:t>Gurke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i="1" dirty="0" err="1" smtClean="0">
                <a:solidFill>
                  <a:srgbClr val="FF0000"/>
                </a:solidFill>
              </a:rPr>
              <a:t>Tomate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i="1" dirty="0" err="1" smtClean="0">
                <a:solidFill>
                  <a:srgbClr val="FF0000"/>
                </a:solidFill>
              </a:rPr>
              <a:t>Banane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i="1" dirty="0" err="1" smtClean="0">
                <a:solidFill>
                  <a:srgbClr val="FF0000"/>
                </a:solidFill>
              </a:rPr>
              <a:t>Käse</a:t>
            </a:r>
            <a:endParaRPr lang="cs-CZ" sz="2400" i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5153581" y="2687806"/>
            <a:ext cx="3178696" cy="390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1800" b="1" kern="0" dirty="0" smtClean="0"/>
              <a:t>Množné číslo</a:t>
            </a:r>
          </a:p>
          <a:p>
            <a:pPr marL="0" indent="0">
              <a:buFontTx/>
              <a:buNone/>
            </a:pPr>
            <a:r>
              <a:rPr lang="cs-CZ" sz="2400" i="1" kern="0" dirty="0" err="1" smtClean="0">
                <a:solidFill>
                  <a:srgbClr val="FF0000"/>
                </a:solidFill>
              </a:rPr>
              <a:t>Zitronen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i="1" kern="0" dirty="0" err="1" smtClean="0">
                <a:solidFill>
                  <a:srgbClr val="FF0000"/>
                </a:solidFill>
              </a:rPr>
              <a:t>Würste</a:t>
            </a:r>
            <a:r>
              <a:rPr lang="cs-CZ" sz="2400" i="1" kern="0" dirty="0" smtClean="0">
                <a:solidFill>
                  <a:srgbClr val="FF0000"/>
                </a:solidFill>
              </a:rPr>
              <a:t>,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Männer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i="1" kern="0" dirty="0" err="1" smtClean="0">
                <a:solidFill>
                  <a:srgbClr val="FF0000"/>
                </a:solidFill>
              </a:rPr>
              <a:t>Säfte</a:t>
            </a:r>
            <a:r>
              <a:rPr lang="cs-CZ" sz="2400" i="1" kern="0" dirty="0" smtClean="0">
                <a:solidFill>
                  <a:srgbClr val="FF0000"/>
                </a:solidFill>
              </a:rPr>
              <a:t>,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Kinder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i="1" kern="0" dirty="0" err="1" smtClean="0">
                <a:solidFill>
                  <a:srgbClr val="FF0000"/>
                </a:solidFill>
              </a:rPr>
              <a:t>Jahre</a:t>
            </a:r>
            <a:r>
              <a:rPr lang="cs-CZ" sz="2400" i="1" kern="0" dirty="0" smtClean="0">
                <a:solidFill>
                  <a:srgbClr val="FF0000"/>
                </a:solidFill>
              </a:rPr>
              <a:t>,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Getränke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i="1" kern="0" dirty="0" err="1" smtClean="0">
                <a:solidFill>
                  <a:srgbClr val="FF0000"/>
                </a:solidFill>
              </a:rPr>
              <a:t>Lampen</a:t>
            </a:r>
            <a:r>
              <a:rPr lang="cs-CZ" sz="2400" i="1" kern="0" dirty="0" smtClean="0">
                <a:solidFill>
                  <a:srgbClr val="FF0000"/>
                </a:solidFill>
              </a:rPr>
              <a:t>,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Birnen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i="1" kern="0" dirty="0" err="1" smtClean="0">
                <a:solidFill>
                  <a:srgbClr val="FF0000"/>
                </a:solidFill>
              </a:rPr>
              <a:t>Äpfel</a:t>
            </a:r>
            <a:r>
              <a:rPr lang="cs-CZ" sz="2400" i="1" kern="0" dirty="0" smtClean="0">
                <a:solidFill>
                  <a:srgbClr val="FF0000"/>
                </a:solidFill>
              </a:rPr>
              <a:t>,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Katoffeln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i="1" kern="0" dirty="0" err="1" smtClean="0">
                <a:solidFill>
                  <a:srgbClr val="FF0000"/>
                </a:solidFill>
              </a:rPr>
              <a:t>Küchen</a:t>
            </a:r>
            <a:r>
              <a:rPr lang="cs-CZ" sz="2400" i="1" kern="0" dirty="0" smtClean="0">
                <a:solidFill>
                  <a:srgbClr val="FF0000"/>
                </a:solidFill>
              </a:rPr>
              <a:t>,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Betten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i="1" kern="0" dirty="0" err="1" smtClean="0">
                <a:solidFill>
                  <a:srgbClr val="FF0000"/>
                </a:solidFill>
              </a:rPr>
              <a:t>Fische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endParaRPr lang="cs-CZ" sz="1600" b="1" kern="0" dirty="0" smtClean="0"/>
          </a:p>
        </p:txBody>
      </p:sp>
      <p:pic>
        <p:nvPicPr>
          <p:cNvPr id="1027" name="Picture 3" descr="C:\Users\Lenka\AppData\Local\Microsoft\Windows\Temporary Internet Files\Content.IE5\XJQBL7J3\MC90043689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383699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Lenka\AppData\Local\Microsoft\Windows\Temporary Internet Files\Content.IE5\XJQBL7J3\MC90043689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929" y="2383550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Lenka\AppData\Local\Microsoft\Windows\Temporary Internet Files\Content.IE5\XJQBL7J3\MC90043689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929" y="2561481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Lenka\AppData\Local\Microsoft\Windows\Temporary Internet Files\Content.IE5\XJQBL7J3\MC90043689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87806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88858" y="1368036"/>
            <a:ext cx="7824836" cy="1015663"/>
          </a:xfrm>
          <a:prstGeom prst="rect">
            <a:avLst/>
          </a:prstGeom>
          <a:solidFill>
            <a:srgbClr val="ECFAA4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i="1" dirty="0" err="1" smtClean="0"/>
              <a:t>Zitronen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Würste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Tisch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Männer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Brot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Säfte</a:t>
            </a:r>
            <a:r>
              <a:rPr lang="cs-CZ" sz="2000" i="1" dirty="0" smtClean="0"/>
              <a:t>, Obst, </a:t>
            </a:r>
            <a:r>
              <a:rPr lang="cs-CZ" sz="2000" i="1" dirty="0" err="1" smtClean="0"/>
              <a:t>Kinder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Kasse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Jahre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Gurke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Getränke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Tomate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Lampen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Banane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Birnen</a:t>
            </a:r>
            <a:r>
              <a:rPr lang="cs-CZ" sz="2000" i="1" dirty="0" smtClean="0"/>
              <a:t>, ‚</a:t>
            </a:r>
            <a:r>
              <a:rPr lang="cs-CZ" sz="2000" i="1" dirty="0" err="1" smtClean="0"/>
              <a:t>Äpfel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Kartofffeln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Küchen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Betten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Fische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Käse</a:t>
            </a:r>
            <a:r>
              <a:rPr lang="cs-CZ" sz="2000" i="1" dirty="0" smtClean="0"/>
              <a:t>,  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9652512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err="1" smtClean="0"/>
              <a:t>Bilden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Sie</a:t>
            </a:r>
            <a:r>
              <a:rPr lang="cs-CZ" sz="4000" b="1" dirty="0" smtClean="0"/>
              <a:t> den </a:t>
            </a:r>
            <a:r>
              <a:rPr lang="cs-CZ" sz="4000" b="1" dirty="0" err="1" smtClean="0"/>
              <a:t>Plural</a:t>
            </a:r>
            <a:r>
              <a:rPr lang="cs-CZ" sz="4000" b="1" dirty="0"/>
              <a:t> </a:t>
            </a: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2400" i="1" dirty="0" smtClean="0"/>
              <a:t>(tvořte množné číslo)</a:t>
            </a:r>
            <a:endParaRPr lang="cs-CZ" sz="24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898776" cy="4781128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Platz</a:t>
            </a:r>
            <a:r>
              <a:rPr lang="cs-CZ" sz="2800" dirty="0" smtClean="0"/>
              <a:t> ___________</a:t>
            </a:r>
          </a:p>
          <a:p>
            <a:pPr marL="0" indent="0">
              <a:buNone/>
            </a:pPr>
            <a:r>
              <a:rPr lang="cs-CZ" sz="2800" dirty="0" err="1" smtClean="0"/>
              <a:t>ein</a:t>
            </a:r>
            <a:r>
              <a:rPr lang="cs-CZ" sz="2800" dirty="0" smtClean="0"/>
              <a:t> </a:t>
            </a:r>
            <a:r>
              <a:rPr lang="cs-CZ" sz="2800" dirty="0" err="1" smtClean="0"/>
              <a:t>Schrank</a:t>
            </a:r>
            <a:r>
              <a:rPr lang="cs-CZ" sz="2800" dirty="0" smtClean="0"/>
              <a:t> ________</a:t>
            </a:r>
          </a:p>
          <a:p>
            <a:pPr marL="0" indent="0"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Sohn</a:t>
            </a:r>
            <a:r>
              <a:rPr lang="cs-CZ" sz="2800" dirty="0" smtClean="0"/>
              <a:t> __________</a:t>
            </a:r>
          </a:p>
          <a:p>
            <a:pPr marL="0" indent="0">
              <a:buNone/>
            </a:pP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Freundin</a:t>
            </a:r>
            <a:r>
              <a:rPr lang="cs-CZ" sz="2800" dirty="0" smtClean="0"/>
              <a:t> ________</a:t>
            </a:r>
          </a:p>
          <a:p>
            <a:pPr marL="0" indent="0"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Wald</a:t>
            </a:r>
            <a:r>
              <a:rPr lang="cs-CZ" sz="2800" dirty="0" smtClean="0"/>
              <a:t> ___________</a:t>
            </a:r>
          </a:p>
          <a:p>
            <a:pPr marL="0" indent="0">
              <a:buNone/>
            </a:pPr>
            <a:r>
              <a:rPr lang="cs-CZ" sz="2800" dirty="0" err="1" smtClean="0"/>
              <a:t>dieser</a:t>
            </a:r>
            <a:r>
              <a:rPr lang="cs-CZ" sz="2800" dirty="0" smtClean="0"/>
              <a:t> Mann ________</a:t>
            </a:r>
          </a:p>
          <a:p>
            <a:pPr marL="0" indent="0">
              <a:buNone/>
            </a:pPr>
            <a:r>
              <a:rPr lang="cs-CZ" sz="2800" dirty="0" smtClean="0"/>
              <a:t>der Balkon _________</a:t>
            </a:r>
          </a:p>
          <a:p>
            <a:pPr marL="0" indent="0">
              <a:buNone/>
            </a:pPr>
            <a:r>
              <a:rPr lang="cs-CZ" sz="2800" dirty="0" err="1" smtClean="0"/>
              <a:t>unser</a:t>
            </a:r>
            <a:r>
              <a:rPr lang="cs-CZ" sz="2800" dirty="0" smtClean="0"/>
              <a:t> </a:t>
            </a:r>
            <a:r>
              <a:rPr lang="cs-CZ" sz="2800" dirty="0" err="1" smtClean="0"/>
              <a:t>Onkel</a:t>
            </a:r>
            <a:r>
              <a:rPr lang="cs-CZ" sz="2800" dirty="0" smtClean="0"/>
              <a:t> ________</a:t>
            </a:r>
          </a:p>
          <a:p>
            <a:pPr marL="0" indent="0">
              <a:buNone/>
            </a:pP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Tochter</a:t>
            </a:r>
            <a:r>
              <a:rPr lang="cs-CZ" sz="2800" dirty="0" smtClean="0"/>
              <a:t> _________</a:t>
            </a:r>
            <a:endParaRPr lang="cs-CZ" sz="2800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4716016" y="1737645"/>
            <a:ext cx="3898776" cy="478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800" kern="0" dirty="0" err="1" smtClean="0"/>
              <a:t>ihr</a:t>
            </a:r>
            <a:r>
              <a:rPr lang="cs-CZ" sz="2800" kern="0" dirty="0" smtClean="0"/>
              <a:t> </a:t>
            </a:r>
            <a:r>
              <a:rPr lang="cs-CZ" sz="2800" kern="0" dirty="0" err="1" smtClean="0"/>
              <a:t>Bruder</a:t>
            </a:r>
            <a:r>
              <a:rPr lang="cs-CZ" sz="2800" kern="0" dirty="0" smtClean="0"/>
              <a:t> __________</a:t>
            </a:r>
          </a:p>
          <a:p>
            <a:pPr marL="0" indent="0">
              <a:buFontTx/>
              <a:buNone/>
            </a:pPr>
            <a:r>
              <a:rPr lang="cs-CZ" sz="2800" kern="0" dirty="0" err="1" smtClean="0"/>
              <a:t>ein</a:t>
            </a:r>
            <a:r>
              <a:rPr lang="cs-CZ" sz="2800" kern="0" dirty="0" smtClean="0"/>
              <a:t> </a:t>
            </a:r>
            <a:r>
              <a:rPr lang="cs-CZ" sz="2800" kern="0" dirty="0" err="1" smtClean="0"/>
              <a:t>Bild</a:t>
            </a:r>
            <a:r>
              <a:rPr lang="cs-CZ" sz="2800" kern="0" dirty="0" smtClean="0"/>
              <a:t> ____________</a:t>
            </a:r>
          </a:p>
          <a:p>
            <a:pPr marL="0" indent="0">
              <a:buFontTx/>
              <a:buNone/>
            </a:pPr>
            <a:r>
              <a:rPr lang="cs-CZ" sz="2800" kern="0" dirty="0" err="1" smtClean="0"/>
              <a:t>die</a:t>
            </a:r>
            <a:r>
              <a:rPr lang="cs-CZ" sz="2800" kern="0" dirty="0" smtClean="0"/>
              <a:t> </a:t>
            </a:r>
            <a:r>
              <a:rPr lang="cs-CZ" sz="2800" kern="0" dirty="0" err="1" smtClean="0"/>
              <a:t>Mutter</a:t>
            </a:r>
            <a:r>
              <a:rPr lang="cs-CZ" sz="2800" kern="0" dirty="0" smtClean="0"/>
              <a:t> __________</a:t>
            </a:r>
          </a:p>
          <a:p>
            <a:pPr marL="0" indent="0">
              <a:buFontTx/>
              <a:buNone/>
            </a:pPr>
            <a:r>
              <a:rPr lang="cs-CZ" sz="2800" kern="0" dirty="0" err="1" smtClean="0"/>
              <a:t>die</a:t>
            </a:r>
            <a:r>
              <a:rPr lang="cs-CZ" sz="2800" kern="0" dirty="0" smtClean="0"/>
              <a:t> Wand __________</a:t>
            </a:r>
          </a:p>
          <a:p>
            <a:pPr marL="0" indent="0">
              <a:buFontTx/>
              <a:buNone/>
            </a:pPr>
            <a:r>
              <a:rPr lang="cs-CZ" sz="2800" kern="0" dirty="0" err="1" smtClean="0"/>
              <a:t>das</a:t>
            </a:r>
            <a:r>
              <a:rPr lang="cs-CZ" sz="2800" kern="0" dirty="0" smtClean="0"/>
              <a:t> </a:t>
            </a:r>
            <a:r>
              <a:rPr lang="cs-CZ" sz="2800" kern="0" dirty="0" err="1" smtClean="0"/>
              <a:t>Bad</a:t>
            </a:r>
            <a:r>
              <a:rPr lang="cs-CZ" sz="2800" kern="0" dirty="0" smtClean="0"/>
              <a:t> ___________</a:t>
            </a:r>
          </a:p>
          <a:p>
            <a:pPr marL="0" indent="0">
              <a:buFontTx/>
              <a:buNone/>
            </a:pPr>
            <a:r>
              <a:rPr lang="cs-CZ" sz="2800" kern="0" dirty="0" err="1" smtClean="0"/>
              <a:t>ein</a:t>
            </a:r>
            <a:r>
              <a:rPr lang="cs-CZ" sz="2800" kern="0" dirty="0" smtClean="0"/>
              <a:t> </a:t>
            </a:r>
            <a:r>
              <a:rPr lang="cs-CZ" sz="2800" kern="0" dirty="0" err="1" smtClean="0"/>
              <a:t>Zug</a:t>
            </a:r>
            <a:r>
              <a:rPr lang="cs-CZ" sz="2800" kern="0" dirty="0" smtClean="0"/>
              <a:t> ____________</a:t>
            </a:r>
          </a:p>
          <a:p>
            <a:pPr marL="0" indent="0">
              <a:buFontTx/>
              <a:buNone/>
            </a:pPr>
            <a:r>
              <a:rPr lang="cs-CZ" sz="2800" kern="0" dirty="0" err="1" smtClean="0"/>
              <a:t>ein</a:t>
            </a:r>
            <a:r>
              <a:rPr lang="cs-CZ" sz="2800" kern="0" dirty="0" smtClean="0"/>
              <a:t> </a:t>
            </a:r>
            <a:r>
              <a:rPr lang="cs-CZ" sz="2800" kern="0" dirty="0" err="1" smtClean="0"/>
              <a:t>Apfel</a:t>
            </a:r>
            <a:r>
              <a:rPr lang="cs-CZ" sz="2800" kern="0" dirty="0" smtClean="0"/>
              <a:t> ___________</a:t>
            </a:r>
          </a:p>
          <a:p>
            <a:pPr marL="0" indent="0">
              <a:buFontTx/>
              <a:buNone/>
            </a:pPr>
            <a:r>
              <a:rPr lang="cs-CZ" sz="2800" kern="0" dirty="0" smtClean="0"/>
              <a:t>mein </a:t>
            </a:r>
            <a:r>
              <a:rPr lang="cs-CZ" sz="2800" kern="0" dirty="0" err="1" smtClean="0"/>
              <a:t>Kleid</a:t>
            </a:r>
            <a:r>
              <a:rPr lang="cs-CZ" sz="2800" kern="0" dirty="0" smtClean="0"/>
              <a:t> _________</a:t>
            </a:r>
          </a:p>
          <a:p>
            <a:pPr marL="0" indent="0">
              <a:buFontTx/>
              <a:buNone/>
            </a:pPr>
            <a:r>
              <a:rPr lang="cs-CZ" sz="2800" kern="0" dirty="0" err="1" smtClean="0"/>
              <a:t>unser</a:t>
            </a:r>
            <a:r>
              <a:rPr lang="cs-CZ" sz="2800" kern="0" dirty="0" smtClean="0"/>
              <a:t> Vater ________</a:t>
            </a:r>
            <a:endParaRPr lang="cs-CZ" sz="2800" kern="0" dirty="0"/>
          </a:p>
        </p:txBody>
      </p:sp>
    </p:spTree>
    <p:extLst>
      <p:ext uri="{BB962C8B-B14F-4D97-AF65-F5344CB8AC3E}">
        <p14:creationId xmlns:p14="http://schemas.microsoft.com/office/powerpoint/2010/main" val="5379465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err="1" smtClean="0"/>
              <a:t>Lösung</a:t>
            </a:r>
            <a:r>
              <a:rPr lang="cs-CZ" sz="4000" b="1" dirty="0" smtClean="0"/>
              <a:t> </a:t>
            </a:r>
            <a:r>
              <a:rPr lang="cs-CZ" sz="3600" i="1" dirty="0" smtClean="0"/>
              <a:t>(řešení)</a:t>
            </a:r>
            <a:endParaRPr lang="cs-CZ" sz="36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4248472" cy="4781128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der </a:t>
            </a:r>
            <a:r>
              <a:rPr lang="cs-CZ" sz="2400" dirty="0" err="1" smtClean="0"/>
              <a:t>Platz</a:t>
            </a:r>
            <a:r>
              <a:rPr lang="cs-CZ" sz="2400" dirty="0" smtClean="0"/>
              <a:t> – </a:t>
            </a:r>
            <a:r>
              <a:rPr lang="cs-CZ" sz="2400" i="1" dirty="0" err="1" smtClean="0">
                <a:solidFill>
                  <a:srgbClr val="FF0000"/>
                </a:solidFill>
              </a:rPr>
              <a:t>die</a:t>
            </a:r>
            <a:r>
              <a:rPr lang="cs-CZ" sz="2400" i="1" dirty="0" smtClean="0">
                <a:solidFill>
                  <a:srgbClr val="FF0000"/>
                </a:solidFill>
              </a:rPr>
              <a:t> </a:t>
            </a:r>
            <a:r>
              <a:rPr lang="cs-CZ" sz="2400" i="1" dirty="0" err="1" smtClean="0">
                <a:solidFill>
                  <a:srgbClr val="FF0000"/>
                </a:solidFill>
              </a:rPr>
              <a:t>Plätze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err="1" smtClean="0"/>
              <a:t>ein</a:t>
            </a:r>
            <a:r>
              <a:rPr lang="cs-CZ" sz="2400" dirty="0" smtClean="0"/>
              <a:t> </a:t>
            </a:r>
            <a:r>
              <a:rPr lang="cs-CZ" sz="2400" dirty="0" err="1" smtClean="0"/>
              <a:t>Schrank</a:t>
            </a:r>
            <a:r>
              <a:rPr lang="cs-CZ" sz="2400" dirty="0" smtClean="0"/>
              <a:t> – </a:t>
            </a:r>
            <a:r>
              <a:rPr lang="cs-CZ" sz="2400" i="1" dirty="0" err="1" smtClean="0">
                <a:solidFill>
                  <a:srgbClr val="FF0000"/>
                </a:solidFill>
              </a:rPr>
              <a:t>Schränke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der </a:t>
            </a:r>
            <a:r>
              <a:rPr lang="cs-CZ" sz="2400" dirty="0" err="1" smtClean="0"/>
              <a:t>Sohn</a:t>
            </a:r>
            <a:r>
              <a:rPr lang="cs-CZ" sz="2400" dirty="0" smtClean="0"/>
              <a:t> – </a:t>
            </a:r>
            <a:r>
              <a:rPr lang="cs-CZ" sz="2400" i="1" dirty="0" err="1" smtClean="0">
                <a:solidFill>
                  <a:srgbClr val="FF0000"/>
                </a:solidFill>
              </a:rPr>
              <a:t>die</a:t>
            </a:r>
            <a:r>
              <a:rPr lang="cs-CZ" sz="2400" i="1" dirty="0" smtClean="0">
                <a:solidFill>
                  <a:srgbClr val="FF0000"/>
                </a:solidFill>
              </a:rPr>
              <a:t> </a:t>
            </a:r>
            <a:r>
              <a:rPr lang="cs-CZ" sz="2400" i="1" dirty="0" err="1" smtClean="0">
                <a:solidFill>
                  <a:srgbClr val="FF0000"/>
                </a:solidFill>
              </a:rPr>
              <a:t>Söhne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Freundin</a:t>
            </a:r>
            <a:r>
              <a:rPr lang="cs-CZ" sz="2400" dirty="0" smtClean="0"/>
              <a:t> – </a:t>
            </a:r>
            <a:r>
              <a:rPr lang="cs-CZ" sz="2400" i="1" dirty="0" smtClean="0">
                <a:solidFill>
                  <a:srgbClr val="FF0000"/>
                </a:solidFill>
              </a:rPr>
              <a:t>e </a:t>
            </a:r>
            <a:r>
              <a:rPr lang="cs-CZ" sz="2400" i="1" dirty="0" err="1" smtClean="0">
                <a:solidFill>
                  <a:srgbClr val="FF0000"/>
                </a:solidFill>
              </a:rPr>
              <a:t>Freundinnen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der </a:t>
            </a:r>
            <a:r>
              <a:rPr lang="cs-CZ" sz="2400" dirty="0" err="1" smtClean="0"/>
              <a:t>Wald</a:t>
            </a:r>
            <a:r>
              <a:rPr lang="cs-CZ" sz="2400" dirty="0"/>
              <a:t> </a:t>
            </a:r>
            <a:r>
              <a:rPr lang="cs-CZ" sz="2400" dirty="0" smtClean="0"/>
              <a:t>– </a:t>
            </a:r>
            <a:r>
              <a:rPr lang="cs-CZ" sz="2400" i="1" dirty="0" err="1" smtClean="0">
                <a:solidFill>
                  <a:srgbClr val="FF0000"/>
                </a:solidFill>
              </a:rPr>
              <a:t>die</a:t>
            </a:r>
            <a:r>
              <a:rPr lang="cs-CZ" sz="2400" i="1" dirty="0" smtClean="0">
                <a:solidFill>
                  <a:srgbClr val="FF0000"/>
                </a:solidFill>
              </a:rPr>
              <a:t> </a:t>
            </a:r>
            <a:r>
              <a:rPr lang="cs-CZ" sz="2400" i="1" dirty="0" err="1" smtClean="0">
                <a:solidFill>
                  <a:srgbClr val="FF0000"/>
                </a:solidFill>
              </a:rPr>
              <a:t>Wälder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err="1" smtClean="0"/>
              <a:t>dieser</a:t>
            </a:r>
            <a:r>
              <a:rPr lang="cs-CZ" sz="2400" dirty="0" smtClean="0"/>
              <a:t> Mann – </a:t>
            </a:r>
            <a:r>
              <a:rPr lang="cs-CZ" sz="2400" i="1" dirty="0" err="1" smtClean="0">
                <a:solidFill>
                  <a:srgbClr val="FF0000"/>
                </a:solidFill>
              </a:rPr>
              <a:t>diese</a:t>
            </a:r>
            <a:r>
              <a:rPr lang="cs-CZ" sz="2400" i="1" dirty="0" smtClean="0">
                <a:solidFill>
                  <a:srgbClr val="FF0000"/>
                </a:solidFill>
              </a:rPr>
              <a:t> </a:t>
            </a:r>
            <a:r>
              <a:rPr lang="cs-CZ" sz="2400" i="1" dirty="0" err="1" smtClean="0">
                <a:solidFill>
                  <a:srgbClr val="FF0000"/>
                </a:solidFill>
              </a:rPr>
              <a:t>Männer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der Balkon – </a:t>
            </a:r>
            <a:r>
              <a:rPr lang="cs-CZ" sz="2400" i="1" dirty="0" err="1" smtClean="0">
                <a:solidFill>
                  <a:srgbClr val="FF0000"/>
                </a:solidFill>
              </a:rPr>
              <a:t>die</a:t>
            </a:r>
            <a:r>
              <a:rPr lang="cs-CZ" sz="2400" i="1" dirty="0" smtClean="0">
                <a:solidFill>
                  <a:srgbClr val="FF0000"/>
                </a:solidFill>
              </a:rPr>
              <a:t> </a:t>
            </a:r>
            <a:r>
              <a:rPr lang="cs-CZ" sz="2400" i="1" dirty="0" err="1" smtClean="0">
                <a:solidFill>
                  <a:srgbClr val="FF0000"/>
                </a:solidFill>
              </a:rPr>
              <a:t>Balkons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err="1" smtClean="0"/>
              <a:t>unser</a:t>
            </a:r>
            <a:r>
              <a:rPr lang="cs-CZ" sz="2400" dirty="0" smtClean="0"/>
              <a:t> </a:t>
            </a:r>
            <a:r>
              <a:rPr lang="cs-CZ" sz="2400" dirty="0" err="1" smtClean="0"/>
              <a:t>Onkel</a:t>
            </a:r>
            <a:r>
              <a:rPr lang="cs-CZ" sz="2400" dirty="0"/>
              <a:t> </a:t>
            </a:r>
            <a:r>
              <a:rPr lang="cs-CZ" sz="2400" dirty="0" smtClean="0"/>
              <a:t>– </a:t>
            </a:r>
            <a:r>
              <a:rPr lang="cs-CZ" sz="2400" i="1" dirty="0" smtClean="0">
                <a:solidFill>
                  <a:srgbClr val="FF0000"/>
                </a:solidFill>
              </a:rPr>
              <a:t>usere </a:t>
            </a:r>
            <a:r>
              <a:rPr lang="cs-CZ" sz="2400" i="1" dirty="0" err="1" smtClean="0">
                <a:solidFill>
                  <a:srgbClr val="FF0000"/>
                </a:solidFill>
              </a:rPr>
              <a:t>Onkel</a:t>
            </a:r>
            <a:endParaRPr lang="cs-CZ" sz="24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Tochter</a:t>
            </a:r>
            <a:r>
              <a:rPr lang="cs-CZ" sz="2400" dirty="0"/>
              <a:t> </a:t>
            </a:r>
            <a:r>
              <a:rPr lang="cs-CZ" sz="2400" dirty="0" smtClean="0"/>
              <a:t>– </a:t>
            </a:r>
            <a:r>
              <a:rPr lang="cs-CZ" sz="2400" i="1" dirty="0" err="1" smtClean="0">
                <a:solidFill>
                  <a:srgbClr val="FF0000"/>
                </a:solidFill>
              </a:rPr>
              <a:t>die</a:t>
            </a:r>
            <a:r>
              <a:rPr lang="cs-CZ" sz="2400" i="1" dirty="0" smtClean="0">
                <a:solidFill>
                  <a:srgbClr val="FF0000"/>
                </a:solidFill>
              </a:rPr>
              <a:t> </a:t>
            </a:r>
            <a:r>
              <a:rPr lang="cs-CZ" sz="2400" i="1" dirty="0" err="1" smtClean="0">
                <a:solidFill>
                  <a:srgbClr val="FF0000"/>
                </a:solidFill>
              </a:rPr>
              <a:t>Töchter</a:t>
            </a:r>
            <a:endParaRPr lang="cs-CZ" sz="2400" i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4716016" y="1737645"/>
            <a:ext cx="3898776" cy="478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400" kern="0" dirty="0" err="1" smtClean="0"/>
              <a:t>ihr</a:t>
            </a:r>
            <a:r>
              <a:rPr lang="cs-CZ" sz="2400" kern="0" dirty="0" smtClean="0"/>
              <a:t> </a:t>
            </a:r>
            <a:r>
              <a:rPr lang="cs-CZ" sz="2400" kern="0" dirty="0" err="1" smtClean="0"/>
              <a:t>Bruder</a:t>
            </a:r>
            <a:r>
              <a:rPr lang="cs-CZ" sz="2400" kern="0" dirty="0" smtClean="0"/>
              <a:t> –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ihre</a:t>
            </a:r>
            <a:r>
              <a:rPr lang="cs-CZ" sz="2400" i="1" kern="0" dirty="0" smtClean="0">
                <a:solidFill>
                  <a:srgbClr val="FF0000"/>
                </a:solidFill>
              </a:rPr>
              <a:t>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Brüder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kern="0" dirty="0" err="1" smtClean="0"/>
              <a:t>ein</a:t>
            </a:r>
            <a:r>
              <a:rPr lang="cs-CZ" sz="2400" kern="0" dirty="0" smtClean="0"/>
              <a:t> </a:t>
            </a:r>
            <a:r>
              <a:rPr lang="cs-CZ" sz="2400" kern="0" dirty="0" err="1" smtClean="0"/>
              <a:t>Bild</a:t>
            </a:r>
            <a:r>
              <a:rPr lang="cs-CZ" sz="2400" kern="0" dirty="0" smtClean="0"/>
              <a:t> –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Bilder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kern="0" dirty="0" err="1" smtClean="0"/>
              <a:t>die</a:t>
            </a:r>
            <a:r>
              <a:rPr lang="cs-CZ" sz="2400" kern="0" dirty="0" smtClean="0"/>
              <a:t> </a:t>
            </a:r>
            <a:r>
              <a:rPr lang="cs-CZ" sz="2400" kern="0" dirty="0" err="1" smtClean="0"/>
              <a:t>Mutter</a:t>
            </a:r>
            <a:r>
              <a:rPr lang="cs-CZ" sz="2400" kern="0" dirty="0" smtClean="0"/>
              <a:t> –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die</a:t>
            </a:r>
            <a:r>
              <a:rPr lang="cs-CZ" sz="2400" i="1" kern="0" dirty="0" smtClean="0">
                <a:solidFill>
                  <a:srgbClr val="FF0000"/>
                </a:solidFill>
              </a:rPr>
              <a:t>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Mütter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kern="0" dirty="0" err="1" smtClean="0"/>
              <a:t>die</a:t>
            </a:r>
            <a:r>
              <a:rPr lang="cs-CZ" sz="2400" kern="0" dirty="0" smtClean="0"/>
              <a:t> Wand –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die</a:t>
            </a:r>
            <a:r>
              <a:rPr lang="cs-CZ" sz="2400" i="1" kern="0" dirty="0" smtClean="0">
                <a:solidFill>
                  <a:srgbClr val="FF0000"/>
                </a:solidFill>
              </a:rPr>
              <a:t>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Wände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kern="0" dirty="0" err="1" smtClean="0"/>
              <a:t>das</a:t>
            </a:r>
            <a:r>
              <a:rPr lang="cs-CZ" sz="2400" kern="0" dirty="0" smtClean="0"/>
              <a:t> </a:t>
            </a:r>
            <a:r>
              <a:rPr lang="cs-CZ" sz="2400" kern="0" dirty="0" err="1" smtClean="0"/>
              <a:t>Bad</a:t>
            </a:r>
            <a:r>
              <a:rPr lang="cs-CZ" sz="2400" kern="0" dirty="0" smtClean="0"/>
              <a:t> –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die</a:t>
            </a:r>
            <a:r>
              <a:rPr lang="cs-CZ" sz="2400" i="1" kern="0" dirty="0" smtClean="0">
                <a:solidFill>
                  <a:srgbClr val="FF0000"/>
                </a:solidFill>
              </a:rPr>
              <a:t>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Bäder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kern="0" dirty="0" err="1" smtClean="0"/>
              <a:t>ein</a:t>
            </a:r>
            <a:r>
              <a:rPr lang="cs-CZ" sz="2400" kern="0" dirty="0" smtClean="0"/>
              <a:t> </a:t>
            </a:r>
            <a:r>
              <a:rPr lang="cs-CZ" sz="2400" kern="0" dirty="0" err="1" smtClean="0"/>
              <a:t>Zug</a:t>
            </a:r>
            <a:r>
              <a:rPr lang="cs-CZ" sz="2400" kern="0" dirty="0" smtClean="0"/>
              <a:t> –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Züge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kern="0" dirty="0" err="1" smtClean="0"/>
              <a:t>ein</a:t>
            </a:r>
            <a:r>
              <a:rPr lang="cs-CZ" sz="2400" kern="0" dirty="0" smtClean="0"/>
              <a:t> </a:t>
            </a:r>
            <a:r>
              <a:rPr lang="cs-CZ" sz="2400" kern="0" dirty="0" err="1" smtClean="0"/>
              <a:t>Apfel</a:t>
            </a:r>
            <a:r>
              <a:rPr lang="cs-CZ" sz="2400" kern="0" dirty="0"/>
              <a:t> </a:t>
            </a:r>
            <a:r>
              <a:rPr lang="cs-CZ" sz="2400" kern="0" dirty="0" smtClean="0"/>
              <a:t>–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Äpfel</a:t>
            </a:r>
            <a:r>
              <a:rPr lang="cs-CZ" sz="2400" i="1" kern="0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FontTx/>
              <a:buNone/>
            </a:pPr>
            <a:r>
              <a:rPr lang="cs-CZ" sz="2400" kern="0" dirty="0" smtClean="0"/>
              <a:t>mein </a:t>
            </a:r>
            <a:r>
              <a:rPr lang="cs-CZ" sz="2400" kern="0" dirty="0" err="1" smtClean="0"/>
              <a:t>Kleid</a:t>
            </a:r>
            <a:r>
              <a:rPr lang="cs-CZ" sz="2400" kern="0" dirty="0" smtClean="0"/>
              <a:t> –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meine</a:t>
            </a:r>
            <a:r>
              <a:rPr lang="cs-CZ" sz="2400" i="1" kern="0" dirty="0" smtClean="0">
                <a:solidFill>
                  <a:srgbClr val="FF0000"/>
                </a:solidFill>
              </a:rPr>
              <a:t>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Kleider</a:t>
            </a:r>
            <a:endParaRPr lang="cs-CZ" sz="2400" i="1" kern="0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r>
              <a:rPr lang="cs-CZ" sz="2400" kern="0" dirty="0" err="1" smtClean="0"/>
              <a:t>unser</a:t>
            </a:r>
            <a:r>
              <a:rPr lang="cs-CZ" sz="2400" kern="0" dirty="0" smtClean="0"/>
              <a:t> Vater – </a:t>
            </a:r>
            <a:r>
              <a:rPr lang="cs-CZ" sz="2400" i="1" kern="0" dirty="0" smtClean="0">
                <a:solidFill>
                  <a:srgbClr val="FF0000"/>
                </a:solidFill>
              </a:rPr>
              <a:t>usere </a:t>
            </a:r>
            <a:r>
              <a:rPr lang="cs-CZ" sz="2400" i="1" kern="0" dirty="0" err="1" smtClean="0">
                <a:solidFill>
                  <a:srgbClr val="FF0000"/>
                </a:solidFill>
              </a:rPr>
              <a:t>Väter</a:t>
            </a:r>
            <a:endParaRPr lang="cs-CZ" sz="2400" i="1" kern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5801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Řekněte v množném čísle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Ist</a:t>
            </a:r>
            <a:r>
              <a:rPr lang="cs-CZ" dirty="0" smtClean="0"/>
              <a:t> der </a:t>
            </a:r>
            <a:r>
              <a:rPr lang="cs-CZ" dirty="0" err="1" smtClean="0"/>
              <a:t>Tisch</a:t>
            </a:r>
            <a:r>
              <a:rPr lang="cs-CZ" dirty="0" smtClean="0"/>
              <a:t> </a:t>
            </a:r>
            <a:r>
              <a:rPr lang="cs-CZ" dirty="0" err="1" smtClean="0"/>
              <a:t>reserviert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Der </a:t>
            </a:r>
            <a:r>
              <a:rPr lang="cs-CZ" dirty="0" err="1" smtClean="0"/>
              <a:t>Platz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frei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Der </a:t>
            </a:r>
            <a:r>
              <a:rPr lang="cs-CZ" dirty="0" err="1" smtClean="0"/>
              <a:t>Gast</a:t>
            </a:r>
            <a:r>
              <a:rPr lang="cs-CZ" dirty="0" smtClean="0"/>
              <a:t> </a:t>
            </a:r>
            <a:r>
              <a:rPr lang="cs-CZ" dirty="0" err="1" smtClean="0"/>
              <a:t>bestellt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Besteck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err="1" smtClean="0"/>
              <a:t>Das</a:t>
            </a:r>
            <a:r>
              <a:rPr lang="cs-CZ" dirty="0" smtClean="0"/>
              <a:t> Restaurant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jetzt</a:t>
            </a:r>
            <a:r>
              <a:rPr lang="cs-CZ" dirty="0" smtClean="0"/>
              <a:t> </a:t>
            </a:r>
            <a:r>
              <a:rPr lang="cs-CZ" dirty="0" err="1" smtClean="0"/>
              <a:t>besetzt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hei</a:t>
            </a:r>
            <a:r>
              <a:rPr lang="el-GR" dirty="0" smtClean="0"/>
              <a:t>β</a:t>
            </a:r>
            <a:r>
              <a:rPr lang="cs-CZ" dirty="0" smtClean="0"/>
              <a:t>t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Gericht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Der Kellner </a:t>
            </a:r>
            <a:r>
              <a:rPr lang="cs-CZ" dirty="0" err="1" smtClean="0"/>
              <a:t>muss</a:t>
            </a:r>
            <a:r>
              <a:rPr lang="cs-CZ" dirty="0" smtClean="0"/>
              <a:t> </a:t>
            </a:r>
            <a:r>
              <a:rPr lang="cs-CZ" dirty="0" err="1" smtClean="0"/>
              <a:t>schnell</a:t>
            </a:r>
            <a:r>
              <a:rPr lang="cs-CZ" dirty="0" smtClean="0"/>
              <a:t> </a:t>
            </a:r>
            <a:r>
              <a:rPr lang="cs-CZ" dirty="0" err="1" smtClean="0"/>
              <a:t>bedien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67929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err="1"/>
              <a:t>Lösung</a:t>
            </a:r>
            <a:r>
              <a:rPr lang="cs-CZ" sz="4800" b="1" dirty="0"/>
              <a:t> </a:t>
            </a:r>
            <a:r>
              <a:rPr lang="cs-CZ" sz="3600" i="1" dirty="0"/>
              <a:t>(řešení)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 err="1" smtClean="0"/>
              <a:t>Ist</a:t>
            </a:r>
            <a:r>
              <a:rPr lang="cs-CZ" sz="2800" dirty="0" smtClean="0"/>
              <a:t> der </a:t>
            </a:r>
            <a:r>
              <a:rPr lang="cs-CZ" sz="2800" dirty="0" err="1" smtClean="0"/>
              <a:t>Tisch</a:t>
            </a:r>
            <a:r>
              <a:rPr lang="cs-CZ" sz="2800" dirty="0" smtClean="0"/>
              <a:t> </a:t>
            </a:r>
            <a:r>
              <a:rPr lang="cs-CZ" sz="2800" dirty="0" err="1" smtClean="0"/>
              <a:t>reserviert</a:t>
            </a:r>
            <a:r>
              <a:rPr lang="cs-CZ" sz="2800" dirty="0" smtClean="0"/>
              <a:t>? </a:t>
            </a:r>
            <a:r>
              <a:rPr lang="cs-CZ" sz="2800" i="1" dirty="0" err="1" smtClean="0">
                <a:solidFill>
                  <a:srgbClr val="FF0000"/>
                </a:solidFill>
              </a:rPr>
              <a:t>Sind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die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Tische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reserviert</a:t>
            </a:r>
            <a:r>
              <a:rPr lang="cs-CZ" sz="2800" i="1" dirty="0" smtClean="0">
                <a:solidFill>
                  <a:srgbClr val="FF0000"/>
                </a:solidFill>
              </a:rPr>
              <a:t>?</a:t>
            </a:r>
          </a:p>
          <a:p>
            <a:pPr marL="0" indent="0"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Platz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frei</a:t>
            </a:r>
            <a:r>
              <a:rPr lang="cs-CZ" sz="2800" dirty="0" smtClean="0"/>
              <a:t>. </a:t>
            </a:r>
            <a:r>
              <a:rPr lang="cs-CZ" sz="2800" i="1" dirty="0" smtClean="0">
                <a:solidFill>
                  <a:srgbClr val="FF0000"/>
                </a:solidFill>
              </a:rPr>
              <a:t>Die </a:t>
            </a:r>
            <a:r>
              <a:rPr lang="cs-CZ" sz="2800" i="1" dirty="0" err="1" smtClean="0">
                <a:solidFill>
                  <a:srgbClr val="FF0000"/>
                </a:solidFill>
              </a:rPr>
              <a:t>Plätze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sind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frei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Gast</a:t>
            </a:r>
            <a:r>
              <a:rPr lang="cs-CZ" sz="2800" dirty="0" smtClean="0"/>
              <a:t> </a:t>
            </a:r>
            <a:r>
              <a:rPr lang="cs-CZ" sz="2800" dirty="0" err="1" smtClean="0"/>
              <a:t>bestellt</a:t>
            </a:r>
            <a:r>
              <a:rPr lang="cs-CZ" sz="2800" dirty="0" smtClean="0"/>
              <a:t>. </a:t>
            </a:r>
            <a:r>
              <a:rPr lang="cs-CZ" sz="2800" i="1" dirty="0" smtClean="0">
                <a:solidFill>
                  <a:srgbClr val="FF0000"/>
                </a:solidFill>
              </a:rPr>
              <a:t>Die </a:t>
            </a:r>
            <a:r>
              <a:rPr lang="cs-CZ" sz="2800" i="1" dirty="0" err="1" smtClean="0">
                <a:solidFill>
                  <a:srgbClr val="FF0000"/>
                </a:solidFill>
              </a:rPr>
              <a:t>Gäste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bestellen</a:t>
            </a:r>
            <a:r>
              <a:rPr lang="cs-CZ" sz="2800" i="1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cs-CZ" sz="2800" dirty="0" err="1" smtClean="0"/>
              <a:t>Wo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das</a:t>
            </a:r>
            <a:r>
              <a:rPr lang="cs-CZ" sz="2800" dirty="0" smtClean="0"/>
              <a:t> </a:t>
            </a:r>
            <a:r>
              <a:rPr lang="cs-CZ" sz="2800" dirty="0" err="1" smtClean="0"/>
              <a:t>Besteck</a:t>
            </a:r>
            <a:r>
              <a:rPr lang="cs-CZ" sz="2800" dirty="0" smtClean="0"/>
              <a:t>? </a:t>
            </a:r>
            <a:r>
              <a:rPr lang="cs-CZ" sz="2800" i="1" dirty="0" err="1" smtClean="0">
                <a:solidFill>
                  <a:srgbClr val="FF0000"/>
                </a:solidFill>
              </a:rPr>
              <a:t>Wo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sind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die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Bestecke</a:t>
            </a:r>
            <a:r>
              <a:rPr lang="cs-CZ" sz="2800" i="1" dirty="0" smtClean="0">
                <a:solidFill>
                  <a:srgbClr val="FF0000"/>
                </a:solidFill>
              </a:rPr>
              <a:t>?</a:t>
            </a:r>
          </a:p>
          <a:p>
            <a:pPr marL="0" indent="0">
              <a:buNone/>
            </a:pPr>
            <a:r>
              <a:rPr lang="cs-CZ" sz="2800" dirty="0" err="1" smtClean="0"/>
              <a:t>Das</a:t>
            </a:r>
            <a:r>
              <a:rPr lang="cs-CZ" sz="2800" dirty="0" smtClean="0"/>
              <a:t> Restaurant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jetzt</a:t>
            </a:r>
            <a:r>
              <a:rPr lang="cs-CZ" sz="2800" dirty="0" smtClean="0"/>
              <a:t> </a:t>
            </a:r>
            <a:r>
              <a:rPr lang="cs-CZ" sz="2800" dirty="0" err="1" smtClean="0"/>
              <a:t>besetzt</a:t>
            </a:r>
            <a:r>
              <a:rPr lang="cs-CZ" sz="2800" dirty="0" smtClean="0"/>
              <a:t>. </a:t>
            </a:r>
            <a:r>
              <a:rPr lang="cs-CZ" sz="2800" i="1" dirty="0" smtClean="0">
                <a:solidFill>
                  <a:srgbClr val="FF0000"/>
                </a:solidFill>
              </a:rPr>
              <a:t>Die </a:t>
            </a:r>
            <a:r>
              <a:rPr lang="cs-CZ" sz="2800" i="1" dirty="0" err="1" smtClean="0">
                <a:solidFill>
                  <a:srgbClr val="FF0000"/>
                </a:solidFill>
              </a:rPr>
              <a:t>Restaurants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sind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jetzt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besetzt</a:t>
            </a:r>
            <a:r>
              <a:rPr lang="cs-CZ" sz="2800" i="1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cs-CZ" sz="2800" dirty="0" err="1" smtClean="0"/>
              <a:t>Wie</a:t>
            </a:r>
            <a:r>
              <a:rPr lang="cs-CZ" sz="2800" dirty="0" smtClean="0"/>
              <a:t> </a:t>
            </a:r>
            <a:r>
              <a:rPr lang="cs-CZ" sz="2800" dirty="0" err="1" smtClean="0"/>
              <a:t>hei</a:t>
            </a:r>
            <a:r>
              <a:rPr lang="el-GR" sz="2800" dirty="0" smtClean="0"/>
              <a:t>β</a:t>
            </a:r>
            <a:r>
              <a:rPr lang="cs-CZ" sz="2800" dirty="0" smtClean="0"/>
              <a:t>t </a:t>
            </a:r>
            <a:r>
              <a:rPr lang="cs-CZ" sz="2800" dirty="0" err="1" smtClean="0"/>
              <a:t>das</a:t>
            </a:r>
            <a:r>
              <a:rPr lang="cs-CZ" sz="2800" dirty="0" smtClean="0"/>
              <a:t> </a:t>
            </a:r>
            <a:r>
              <a:rPr lang="cs-CZ" sz="2800" dirty="0" err="1" smtClean="0"/>
              <a:t>Gericht</a:t>
            </a:r>
            <a:r>
              <a:rPr lang="cs-CZ" sz="2800" dirty="0" smtClean="0"/>
              <a:t>? </a:t>
            </a:r>
            <a:r>
              <a:rPr lang="cs-CZ" sz="2800" i="1" dirty="0" err="1" smtClean="0">
                <a:solidFill>
                  <a:srgbClr val="FF0000"/>
                </a:solidFill>
              </a:rPr>
              <a:t>Wie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hei</a:t>
            </a:r>
            <a:r>
              <a:rPr lang="el-GR" sz="2800" i="1" dirty="0" smtClean="0">
                <a:solidFill>
                  <a:srgbClr val="FF0000"/>
                </a:solidFill>
              </a:rPr>
              <a:t>β</a:t>
            </a:r>
            <a:r>
              <a:rPr lang="cs-CZ" sz="2800" i="1" dirty="0" smtClean="0">
                <a:solidFill>
                  <a:srgbClr val="FF0000"/>
                </a:solidFill>
              </a:rPr>
              <a:t>en </a:t>
            </a:r>
            <a:r>
              <a:rPr lang="cs-CZ" sz="2800" i="1" dirty="0" err="1" smtClean="0">
                <a:solidFill>
                  <a:srgbClr val="FF0000"/>
                </a:solidFill>
              </a:rPr>
              <a:t>die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Gerichte</a:t>
            </a:r>
            <a:r>
              <a:rPr lang="cs-CZ" sz="2800" i="1" dirty="0" smtClean="0">
                <a:solidFill>
                  <a:srgbClr val="FF0000"/>
                </a:solidFill>
              </a:rPr>
              <a:t>?</a:t>
            </a:r>
          </a:p>
          <a:p>
            <a:pPr marL="0" indent="0">
              <a:buNone/>
            </a:pPr>
            <a:r>
              <a:rPr lang="cs-CZ" sz="2800" dirty="0" smtClean="0"/>
              <a:t>Der Kellner </a:t>
            </a:r>
            <a:r>
              <a:rPr lang="cs-CZ" sz="2800" dirty="0" err="1" smtClean="0"/>
              <a:t>muss</a:t>
            </a:r>
            <a:r>
              <a:rPr lang="cs-CZ" sz="2800" dirty="0" smtClean="0"/>
              <a:t> </a:t>
            </a:r>
            <a:r>
              <a:rPr lang="cs-CZ" sz="2800" dirty="0" err="1" smtClean="0"/>
              <a:t>schnell</a:t>
            </a:r>
            <a:r>
              <a:rPr lang="cs-CZ" sz="2800" dirty="0" smtClean="0"/>
              <a:t> </a:t>
            </a:r>
            <a:r>
              <a:rPr lang="cs-CZ" sz="2800" dirty="0" err="1" smtClean="0"/>
              <a:t>bedinen</a:t>
            </a:r>
            <a:r>
              <a:rPr lang="cs-CZ" sz="2800" dirty="0" smtClean="0"/>
              <a:t>. </a:t>
            </a:r>
            <a:r>
              <a:rPr lang="cs-CZ" sz="2800" i="1" dirty="0" smtClean="0">
                <a:solidFill>
                  <a:srgbClr val="FF0000"/>
                </a:solidFill>
              </a:rPr>
              <a:t>Die Kellner </a:t>
            </a:r>
            <a:r>
              <a:rPr lang="cs-CZ" sz="2800" i="1" dirty="0" err="1" smtClean="0">
                <a:solidFill>
                  <a:srgbClr val="FF0000"/>
                </a:solidFill>
              </a:rPr>
              <a:t>müssen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schnell</a:t>
            </a:r>
            <a:r>
              <a:rPr lang="cs-CZ" sz="2800" i="1" dirty="0" smtClean="0">
                <a:solidFill>
                  <a:srgbClr val="FF0000"/>
                </a:solidFill>
              </a:rPr>
              <a:t> </a:t>
            </a:r>
            <a:r>
              <a:rPr lang="cs-CZ" sz="2800" i="1" dirty="0" err="1" smtClean="0">
                <a:solidFill>
                  <a:srgbClr val="FF0000"/>
                </a:solidFill>
              </a:rPr>
              <a:t>bedinen</a:t>
            </a:r>
            <a:r>
              <a:rPr lang="cs-CZ" sz="2800" i="1" dirty="0" smtClean="0">
                <a:solidFill>
                  <a:srgbClr val="FF0000"/>
                </a:solidFill>
              </a:rPr>
              <a:t>.</a:t>
            </a:r>
            <a:endParaRPr lang="cs-CZ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246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dirty="0"/>
              <a:t>MEJZLÍKOVÁ, Šárka. </a:t>
            </a:r>
            <a:r>
              <a:rPr lang="cs-CZ" sz="2400" i="1" dirty="0"/>
              <a:t>Němčina pro samouky a jazykové školy</a:t>
            </a:r>
            <a:r>
              <a:rPr lang="cs-CZ" sz="2400" dirty="0"/>
              <a:t>. Brno: </a:t>
            </a:r>
            <a:r>
              <a:rPr lang="cs-CZ" sz="2400" dirty="0" err="1"/>
              <a:t>Didaktis</a:t>
            </a:r>
            <a:r>
              <a:rPr lang="cs-CZ" sz="2400" dirty="0"/>
              <a:t>, 2009, ISBN 978-80-7358-155-8</a:t>
            </a:r>
            <a:r>
              <a:rPr lang="cs-CZ" sz="2400" dirty="0" smtClean="0"/>
              <a:t>.</a:t>
            </a:r>
            <a:endParaRPr lang="cs-CZ" sz="24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dirty="0"/>
              <a:t>DUSILOVÁ, Doris a kol. </a:t>
            </a:r>
            <a:r>
              <a:rPr lang="cs-CZ" sz="2400" i="1" dirty="0" err="1"/>
              <a:t>Sprechen</a:t>
            </a:r>
            <a:r>
              <a:rPr lang="cs-CZ" sz="2400" i="1" dirty="0"/>
              <a:t> </a:t>
            </a:r>
            <a:r>
              <a:rPr lang="cs-CZ" sz="2400" i="1" dirty="0" err="1"/>
              <a:t>Sie</a:t>
            </a:r>
            <a:r>
              <a:rPr lang="cs-CZ" sz="2400" i="1" dirty="0"/>
              <a:t> </a:t>
            </a:r>
            <a:r>
              <a:rPr lang="cs-CZ" sz="2400" i="1" dirty="0" err="1"/>
              <a:t>Deutsch</a:t>
            </a:r>
            <a:r>
              <a:rPr lang="cs-CZ" sz="2400" i="1" dirty="0"/>
              <a:t>? - 1. díl</a:t>
            </a:r>
            <a:r>
              <a:rPr lang="cs-CZ" sz="2400" dirty="0"/>
              <a:t>. Praha: Polyglot, 1996, ISBN 80-901988-3-X. </a:t>
            </a:r>
            <a:endParaRPr lang="cs-CZ" sz="24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dirty="0"/>
              <a:t>HÖPPNEROVÁ, Věra. </a:t>
            </a:r>
            <a:r>
              <a:rPr lang="cs-CZ" sz="2400" i="1" dirty="0"/>
              <a:t>Němčina pro číšníky a kuchaře</a:t>
            </a:r>
            <a:r>
              <a:rPr lang="cs-CZ" sz="2400" dirty="0"/>
              <a:t>. Praha: </a:t>
            </a:r>
            <a:r>
              <a:rPr lang="cs-CZ" sz="2400" dirty="0" err="1"/>
              <a:t>Scientia</a:t>
            </a:r>
            <a:r>
              <a:rPr lang="cs-CZ" sz="2400" dirty="0"/>
              <a:t>, 2002, ISBN 80-7183-270-7. </a:t>
            </a:r>
            <a:endParaRPr lang="cs-CZ" sz="24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dirty="0" smtClean="0"/>
              <a:t>JUSTOVÁ</a:t>
            </a:r>
            <a:r>
              <a:rPr lang="cs-CZ" sz="2400" dirty="0"/>
              <a:t>, Hana. </a:t>
            </a:r>
            <a:r>
              <a:rPr lang="cs-CZ" sz="2400" i="1" dirty="0" err="1"/>
              <a:t>Wir</a:t>
            </a:r>
            <a:r>
              <a:rPr lang="cs-CZ" sz="2400" i="1" dirty="0"/>
              <a:t> </a:t>
            </a:r>
            <a:r>
              <a:rPr lang="cs-CZ" sz="2400" i="1" dirty="0" err="1"/>
              <a:t>üben</a:t>
            </a:r>
            <a:r>
              <a:rPr lang="cs-CZ" sz="2400" i="1" dirty="0"/>
              <a:t> </a:t>
            </a:r>
            <a:r>
              <a:rPr lang="cs-CZ" sz="2400" i="1" dirty="0" err="1"/>
              <a:t>deutsche</a:t>
            </a:r>
            <a:r>
              <a:rPr lang="cs-CZ" sz="2400" i="1" dirty="0"/>
              <a:t> </a:t>
            </a:r>
            <a:r>
              <a:rPr lang="cs-CZ" sz="2400" i="1" dirty="0" err="1"/>
              <a:t>Grammatik</a:t>
            </a:r>
            <a:r>
              <a:rPr lang="cs-CZ" sz="2400" dirty="0"/>
              <a:t>. Havlíčkův Brod: Fragment, 1994, ISBN 80-901070-6-0</a:t>
            </a:r>
            <a:r>
              <a:rPr lang="cs-CZ" sz="2400" dirty="0" smtClean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400" smtClean="0"/>
              <a:t>www.office.microsoft.com</a:t>
            </a:r>
            <a:r>
              <a:rPr lang="cs-CZ" sz="2400" smtClean="0"/>
              <a:t> </a:t>
            </a:r>
            <a:endParaRPr lang="cs-CZ" sz="24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9395357"/>
      </p:ext>
    </p:extLst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954</Words>
  <Application>Microsoft Office PowerPoint</Application>
  <PresentationFormat>Předvádění na obrazovce (4:3)</PresentationFormat>
  <Paragraphs>146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Výchozí návrh</vt:lpstr>
      <vt:lpstr>Prezentace aplikace PowerPoint</vt:lpstr>
      <vt:lpstr>Prezentace aplikace PowerPoint</vt:lpstr>
      <vt:lpstr>DER PLURAL DER SUBSTANTIVE</vt:lpstr>
      <vt:lpstr>Množné číslo podstatných jmen</vt:lpstr>
      <vt:lpstr>Tvoření množného čísla</vt:lpstr>
      <vt:lpstr>1) pomocí koncovky</vt:lpstr>
      <vt:lpstr>a) nulová koncovka</vt:lpstr>
      <vt:lpstr>b) koncovka -e</vt:lpstr>
      <vt:lpstr>c) koncovka –(e)n</vt:lpstr>
      <vt:lpstr>d) koncovka -er</vt:lpstr>
      <vt:lpstr>e) koncovka -s</vt:lpstr>
      <vt:lpstr>Rozdělte podstatná jména do dvou skupin, podle toho, zda jsou v jednotném, nebo množného čísle</vt:lpstr>
      <vt:lpstr>Lösung (řešení)</vt:lpstr>
      <vt:lpstr>Bilden Sie den Plural  (tvořte množné číslo)</vt:lpstr>
      <vt:lpstr>Lösung (řešení)</vt:lpstr>
      <vt:lpstr>Řekněte v množném čísle</vt:lpstr>
      <vt:lpstr>Lösung (řešení)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Množné číslo podstatných jmen</dc:title>
  <dc:creator>Lenka</dc:creator>
  <cp:lastModifiedBy>jitka</cp:lastModifiedBy>
  <cp:revision>35</cp:revision>
  <dcterms:created xsi:type="dcterms:W3CDTF">2013-10-05T18:14:35Z</dcterms:created>
  <dcterms:modified xsi:type="dcterms:W3CDTF">2014-10-11T19:20:20Z</dcterms:modified>
</cp:coreProperties>
</file>