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7" r:id="rId5"/>
    <p:sldId id="258" r:id="rId6"/>
    <p:sldId id="273" r:id="rId7"/>
    <p:sldId id="263" r:id="rId8"/>
    <p:sldId id="268" r:id="rId9"/>
    <p:sldId id="261" r:id="rId10"/>
    <p:sldId id="269" r:id="rId11"/>
    <p:sldId id="270" r:id="rId12"/>
    <p:sldId id="260" r:id="rId13"/>
    <p:sldId id="264" r:id="rId14"/>
    <p:sldId id="267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9" autoAdjust="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07BF-7422-4225-A4EB-745CC81068D0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1C742-F225-48E1-B72F-76053E04EC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55264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07BF-7422-4225-A4EB-745CC81068D0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1C742-F225-48E1-B72F-76053E04EC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8935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07BF-7422-4225-A4EB-745CC81068D0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1C742-F225-48E1-B72F-76053E04EC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61288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07BF-7422-4225-A4EB-745CC81068D0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1C742-F225-48E1-B72F-76053E04EC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5320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07BF-7422-4225-A4EB-745CC81068D0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1C742-F225-48E1-B72F-76053E04EC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2162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07BF-7422-4225-A4EB-745CC81068D0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1C742-F225-48E1-B72F-76053E04EC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99837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07BF-7422-4225-A4EB-745CC81068D0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1C742-F225-48E1-B72F-76053E04EC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611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07BF-7422-4225-A4EB-745CC81068D0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1C742-F225-48E1-B72F-76053E04EC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170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07BF-7422-4225-A4EB-745CC81068D0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1C742-F225-48E1-B72F-76053E04EC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2709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07BF-7422-4225-A4EB-745CC81068D0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1C742-F225-48E1-B72F-76053E04EC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7931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C07BF-7422-4225-A4EB-745CC81068D0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1C742-F225-48E1-B72F-76053E04EC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67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7C07BF-7422-4225-A4EB-745CC81068D0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01C742-F225-48E1-B72F-76053E04EC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348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3" y="4077072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24192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NJ_148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/>
              <a:t>Německá gramatika</a:t>
            </a:r>
          </a:p>
          <a:p>
            <a:pPr>
              <a:buFontTx/>
              <a:buNone/>
            </a:pPr>
            <a:r>
              <a:rPr lang="cs-CZ" sz="1800" b="1" dirty="0" smtClean="0"/>
              <a:t>Předmět: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červenec 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gramatiky:  Skloňování podstatných jmen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43249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DIE DEKLINATION DES SUBSTANTIVS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i="1" dirty="0" smtClean="0"/>
              <a:t>skloňování podstatného jména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942510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NJ existují na rozdíl od ČJ pouze čtyři pády</a:t>
            </a:r>
          </a:p>
          <a:p>
            <a:r>
              <a:rPr lang="cs-CZ" dirty="0" smtClean="0"/>
              <a:t>při skloňování se nemění tvar podstatného jména, ale skloňuje se jeho člen, výjimku tvoří 2. p. č. j. rodu mužského a středního, ve kterém podstatné jméno přibírá koncovku </a:t>
            </a:r>
            <a:r>
              <a:rPr lang="cs-CZ" b="1" dirty="0" smtClean="0"/>
              <a:t>-es </a:t>
            </a:r>
            <a:r>
              <a:rPr lang="cs-CZ" dirty="0" smtClean="0"/>
              <a:t>nebo </a:t>
            </a:r>
            <a:r>
              <a:rPr lang="cs-CZ" b="1" dirty="0" smtClean="0"/>
              <a:t>-s</a:t>
            </a:r>
          </a:p>
        </p:txBody>
      </p:sp>
    </p:spTree>
    <p:extLst>
      <p:ext uri="{BB962C8B-B14F-4D97-AF65-F5344CB8AC3E}">
        <p14:creationId xmlns:p14="http://schemas.microsoft.com/office/powerpoint/2010/main" val="6553938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001" y="561759"/>
            <a:ext cx="8199578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114" y="3717032"/>
            <a:ext cx="8170241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51720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04864"/>
            <a:ext cx="8664802" cy="25045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749981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err="1"/>
              <a:t>Setzen</a:t>
            </a:r>
            <a:r>
              <a:rPr lang="cs-CZ" sz="4000" b="1" dirty="0"/>
              <a:t> </a:t>
            </a:r>
            <a:r>
              <a:rPr lang="cs-CZ" sz="4000" b="1" dirty="0" err="1"/>
              <a:t>Sie</a:t>
            </a:r>
            <a:r>
              <a:rPr lang="cs-CZ" sz="4000" b="1" dirty="0"/>
              <a:t> </a:t>
            </a:r>
            <a:r>
              <a:rPr lang="cs-CZ" sz="4000" b="1" dirty="0" err="1"/>
              <a:t>das</a:t>
            </a:r>
            <a:r>
              <a:rPr lang="cs-CZ" sz="4000" b="1" dirty="0"/>
              <a:t> Substantiv </a:t>
            </a:r>
            <a:r>
              <a:rPr lang="cs-CZ" sz="4000" b="1" dirty="0" err="1"/>
              <a:t>im</a:t>
            </a:r>
            <a:r>
              <a:rPr lang="cs-CZ" sz="4000" b="1" dirty="0"/>
              <a:t> </a:t>
            </a:r>
            <a:r>
              <a:rPr lang="cs-CZ" sz="4000" b="1" dirty="0" smtClean="0"/>
              <a:t>Genitiv </a:t>
            </a:r>
            <a:r>
              <a:rPr lang="cs-CZ" sz="4000" b="1" dirty="0" err="1" smtClean="0"/>
              <a:t>ein</a:t>
            </a:r>
            <a:r>
              <a:rPr lang="cs-CZ" sz="4000" b="1" dirty="0" smtClean="0"/>
              <a:t/>
            </a:r>
            <a:br>
              <a:rPr lang="cs-CZ" sz="4000" b="1" dirty="0" smtClean="0"/>
            </a:br>
            <a:r>
              <a:rPr lang="cs-CZ" sz="3600" i="1" dirty="0" smtClean="0"/>
              <a:t>(doplňte </a:t>
            </a:r>
            <a:r>
              <a:rPr lang="cs-CZ" sz="3600" i="1" dirty="0"/>
              <a:t>do vět podstatná jména ve 2. </a:t>
            </a:r>
            <a:r>
              <a:rPr lang="cs-CZ" sz="3600" i="1" dirty="0" smtClean="0"/>
              <a:t>p.)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err="1" smtClean="0"/>
              <a:t>Das</a:t>
            </a:r>
            <a:r>
              <a:rPr lang="cs-CZ" sz="2800" dirty="0" smtClean="0"/>
              <a:t> </a:t>
            </a:r>
            <a:r>
              <a:rPr lang="cs-CZ" sz="2800" dirty="0" err="1"/>
              <a:t>sind</a:t>
            </a:r>
            <a:r>
              <a:rPr lang="cs-CZ" sz="2800" dirty="0"/>
              <a:t> </a:t>
            </a:r>
            <a:r>
              <a:rPr lang="cs-CZ" sz="2800" dirty="0" err="1"/>
              <a:t>die</a:t>
            </a:r>
            <a:r>
              <a:rPr lang="cs-CZ" sz="2800" dirty="0"/>
              <a:t> </a:t>
            </a:r>
            <a:r>
              <a:rPr lang="cs-CZ" sz="2800" dirty="0" err="1" smtClean="0"/>
              <a:t>Kinder</a:t>
            </a:r>
            <a:r>
              <a:rPr lang="cs-CZ" sz="2800" dirty="0"/>
              <a:t> </a:t>
            </a:r>
            <a:r>
              <a:rPr lang="cs-CZ" sz="2800" dirty="0" smtClean="0"/>
              <a:t>………………………….. </a:t>
            </a:r>
            <a:r>
              <a:rPr lang="cs-CZ" sz="2800" dirty="0"/>
              <a:t>(</a:t>
            </a:r>
            <a:r>
              <a:rPr lang="cs-CZ" sz="2800" dirty="0" smtClean="0"/>
              <a:t>der </a:t>
            </a:r>
            <a:r>
              <a:rPr lang="cs-CZ" sz="2800" dirty="0" err="1" smtClean="0"/>
              <a:t>Verkäufer</a:t>
            </a:r>
            <a:r>
              <a:rPr lang="cs-CZ" sz="2800" dirty="0" smtClean="0"/>
              <a:t>) </a:t>
            </a:r>
            <a:endParaRPr lang="cs-CZ" sz="2800" dirty="0"/>
          </a:p>
          <a:p>
            <a:pPr marL="0" indent="0">
              <a:buNone/>
            </a:pPr>
            <a:r>
              <a:rPr lang="cs-CZ" sz="2800" dirty="0" err="1"/>
              <a:t>Kennen</a:t>
            </a:r>
            <a:r>
              <a:rPr lang="cs-CZ" sz="2800" dirty="0"/>
              <a:t> </a:t>
            </a:r>
            <a:r>
              <a:rPr lang="cs-CZ" sz="2800" dirty="0" err="1"/>
              <a:t>Sie</a:t>
            </a:r>
            <a:r>
              <a:rPr lang="cs-CZ" sz="2800" dirty="0"/>
              <a:t> </a:t>
            </a:r>
            <a:r>
              <a:rPr lang="cs-CZ" sz="2800" dirty="0" err="1"/>
              <a:t>die</a:t>
            </a:r>
            <a:r>
              <a:rPr lang="cs-CZ" sz="2800" dirty="0"/>
              <a:t> </a:t>
            </a:r>
            <a:r>
              <a:rPr lang="cs-CZ" sz="2800" dirty="0" err="1"/>
              <a:t>Adresse</a:t>
            </a:r>
            <a:r>
              <a:rPr lang="cs-CZ" sz="2800" dirty="0"/>
              <a:t> </a:t>
            </a:r>
            <a:r>
              <a:rPr lang="cs-CZ" sz="2800" dirty="0" smtClean="0"/>
              <a:t>………………………………..? </a:t>
            </a:r>
            <a:r>
              <a:rPr lang="cs-CZ" sz="2800" dirty="0"/>
              <a:t>(</a:t>
            </a:r>
            <a:r>
              <a:rPr lang="cs-CZ" sz="2800" dirty="0" err="1" smtClean="0"/>
              <a:t>die</a:t>
            </a:r>
            <a:r>
              <a:rPr lang="cs-CZ" sz="2800" dirty="0" smtClean="0"/>
              <a:t> </a:t>
            </a:r>
            <a:r>
              <a:rPr lang="cs-CZ" sz="2800" dirty="0" err="1" smtClean="0"/>
              <a:t>Frau</a:t>
            </a:r>
            <a:r>
              <a:rPr lang="cs-CZ" sz="2800" dirty="0" smtClean="0"/>
              <a:t>)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Die </a:t>
            </a:r>
            <a:r>
              <a:rPr lang="cs-CZ" sz="2800" dirty="0" err="1"/>
              <a:t>Frau</a:t>
            </a:r>
            <a:r>
              <a:rPr lang="cs-CZ" sz="2800" dirty="0"/>
              <a:t> </a:t>
            </a:r>
            <a:r>
              <a:rPr lang="cs-CZ" sz="2800" dirty="0" smtClean="0"/>
              <a:t>…………………..….. </a:t>
            </a:r>
            <a:r>
              <a:rPr lang="cs-CZ" sz="2800" dirty="0" err="1"/>
              <a:t>arbeitet</a:t>
            </a:r>
            <a:r>
              <a:rPr lang="cs-CZ" sz="2800" dirty="0"/>
              <a:t> </a:t>
            </a:r>
            <a:r>
              <a:rPr lang="cs-CZ" sz="2800" dirty="0" err="1"/>
              <a:t>auch</a:t>
            </a:r>
            <a:r>
              <a:rPr lang="cs-CZ" sz="2800" dirty="0"/>
              <a:t> </a:t>
            </a:r>
            <a:r>
              <a:rPr lang="cs-CZ" sz="2800" dirty="0" err="1"/>
              <a:t>im</a:t>
            </a:r>
            <a:r>
              <a:rPr lang="cs-CZ" sz="2800" dirty="0"/>
              <a:t> </a:t>
            </a:r>
            <a:r>
              <a:rPr lang="cs-CZ" sz="2800" dirty="0" err="1"/>
              <a:t>Supermarkt</a:t>
            </a:r>
            <a:r>
              <a:rPr lang="cs-CZ" sz="2800" dirty="0"/>
              <a:t>. ( der </a:t>
            </a:r>
            <a:r>
              <a:rPr lang="cs-CZ" sz="2800" dirty="0" err="1"/>
              <a:t>Rentner</a:t>
            </a:r>
            <a:r>
              <a:rPr lang="cs-CZ" sz="2800" dirty="0"/>
              <a:t>)</a:t>
            </a:r>
          </a:p>
          <a:p>
            <a:pPr marL="0" indent="0">
              <a:buNone/>
            </a:pPr>
            <a:r>
              <a:rPr lang="cs-CZ" sz="2800" dirty="0" err="1"/>
              <a:t>Wo</a:t>
            </a:r>
            <a:r>
              <a:rPr lang="cs-CZ" sz="2800" dirty="0"/>
              <a:t> </a:t>
            </a:r>
            <a:r>
              <a:rPr lang="cs-CZ" sz="2800" dirty="0" err="1"/>
              <a:t>ist</a:t>
            </a:r>
            <a:r>
              <a:rPr lang="cs-CZ" sz="2800" dirty="0"/>
              <a:t> </a:t>
            </a:r>
            <a:r>
              <a:rPr lang="cs-CZ" sz="2800" dirty="0" err="1"/>
              <a:t>das</a:t>
            </a:r>
            <a:r>
              <a:rPr lang="cs-CZ" sz="2800" dirty="0"/>
              <a:t> </a:t>
            </a:r>
            <a:r>
              <a:rPr lang="cs-CZ" sz="2800" dirty="0" err="1"/>
              <a:t>Zimmer</a:t>
            </a:r>
            <a:r>
              <a:rPr lang="cs-CZ" sz="2800" dirty="0"/>
              <a:t> ………………………………? ( </a:t>
            </a:r>
            <a:r>
              <a:rPr lang="cs-CZ" sz="2800" dirty="0" err="1"/>
              <a:t>die</a:t>
            </a:r>
            <a:r>
              <a:rPr lang="cs-CZ" sz="2800" dirty="0"/>
              <a:t> </a:t>
            </a:r>
            <a:r>
              <a:rPr lang="cs-CZ" sz="2800" dirty="0" err="1"/>
              <a:t>Kinder</a:t>
            </a:r>
            <a:r>
              <a:rPr lang="cs-CZ" sz="2800" dirty="0"/>
              <a:t>)</a:t>
            </a:r>
          </a:p>
          <a:p>
            <a:pPr marL="0" indent="0">
              <a:buNone/>
            </a:pPr>
            <a:r>
              <a:rPr lang="cs-CZ" sz="2800" dirty="0" err="1"/>
              <a:t>Wie</a:t>
            </a:r>
            <a:r>
              <a:rPr lang="cs-CZ" sz="2800" dirty="0"/>
              <a:t> </a:t>
            </a:r>
            <a:r>
              <a:rPr lang="cs-CZ" sz="2800" dirty="0" err="1"/>
              <a:t>ist</a:t>
            </a:r>
            <a:r>
              <a:rPr lang="cs-CZ" sz="2800" dirty="0"/>
              <a:t> </a:t>
            </a:r>
            <a:r>
              <a:rPr lang="cs-CZ" sz="2800" dirty="0" err="1"/>
              <a:t>das</a:t>
            </a:r>
            <a:r>
              <a:rPr lang="cs-CZ" sz="2800" dirty="0"/>
              <a:t> </a:t>
            </a:r>
            <a:r>
              <a:rPr lang="cs-CZ" sz="2800" dirty="0" err="1"/>
              <a:t>Angebot</a:t>
            </a:r>
            <a:r>
              <a:rPr lang="cs-CZ" sz="2800" dirty="0"/>
              <a:t> </a:t>
            </a:r>
            <a:r>
              <a:rPr lang="cs-CZ" sz="2800" dirty="0" smtClean="0"/>
              <a:t>……………………………..? </a:t>
            </a:r>
            <a:r>
              <a:rPr lang="cs-CZ" sz="2800" dirty="0"/>
              <a:t>(</a:t>
            </a:r>
            <a:r>
              <a:rPr lang="cs-CZ" sz="2800" dirty="0" err="1" smtClean="0"/>
              <a:t>das</a:t>
            </a:r>
            <a:r>
              <a:rPr lang="cs-CZ" sz="2800" dirty="0" smtClean="0"/>
              <a:t> Obst)</a:t>
            </a:r>
            <a:endParaRPr lang="cs-CZ" sz="2800" dirty="0"/>
          </a:p>
          <a:p>
            <a:pPr marL="0" indent="0">
              <a:buNone/>
            </a:pPr>
            <a:r>
              <a:rPr lang="cs-CZ" sz="2800" dirty="0" err="1"/>
              <a:t>Wo</a:t>
            </a:r>
            <a:r>
              <a:rPr lang="cs-CZ" sz="2800" dirty="0"/>
              <a:t> </a:t>
            </a:r>
            <a:r>
              <a:rPr lang="cs-CZ" sz="2800" dirty="0" err="1"/>
              <a:t>finde</a:t>
            </a:r>
            <a:r>
              <a:rPr lang="cs-CZ" sz="2800" dirty="0"/>
              <a:t> </a:t>
            </a:r>
            <a:r>
              <a:rPr lang="cs-CZ" sz="2800" dirty="0" err="1"/>
              <a:t>ich</a:t>
            </a:r>
            <a:r>
              <a:rPr lang="cs-CZ" sz="2800" dirty="0"/>
              <a:t> den </a:t>
            </a:r>
            <a:r>
              <a:rPr lang="cs-CZ" sz="2800" dirty="0" err="1"/>
              <a:t>Preis</a:t>
            </a:r>
            <a:r>
              <a:rPr lang="cs-CZ" sz="2800" dirty="0"/>
              <a:t> </a:t>
            </a:r>
            <a:r>
              <a:rPr lang="cs-CZ" sz="2800" dirty="0" smtClean="0"/>
              <a:t>…………………………? </a:t>
            </a:r>
            <a:r>
              <a:rPr lang="cs-CZ" sz="2800" dirty="0"/>
              <a:t>(</a:t>
            </a:r>
            <a:r>
              <a:rPr lang="cs-CZ" sz="2800" dirty="0" err="1"/>
              <a:t>das</a:t>
            </a:r>
            <a:r>
              <a:rPr lang="cs-CZ" sz="2800" dirty="0"/>
              <a:t> </a:t>
            </a:r>
            <a:r>
              <a:rPr lang="cs-CZ" sz="2800" dirty="0" err="1"/>
              <a:t>Getränk</a:t>
            </a:r>
            <a:r>
              <a:rPr lang="cs-CZ" sz="2800" dirty="0"/>
              <a:t>)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527493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Lösung</a:t>
            </a:r>
            <a:r>
              <a:rPr lang="cs-CZ" sz="4000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err="1" smtClean="0"/>
              <a:t>Das</a:t>
            </a:r>
            <a:r>
              <a:rPr lang="cs-CZ" sz="2800" dirty="0" smtClean="0"/>
              <a:t> </a:t>
            </a:r>
            <a:r>
              <a:rPr lang="cs-CZ" sz="2800" dirty="0" err="1"/>
              <a:t>sind</a:t>
            </a:r>
            <a:r>
              <a:rPr lang="cs-CZ" sz="2800" dirty="0"/>
              <a:t> </a:t>
            </a:r>
            <a:r>
              <a:rPr lang="cs-CZ" sz="2800" dirty="0" err="1"/>
              <a:t>die</a:t>
            </a:r>
            <a:r>
              <a:rPr lang="cs-CZ" sz="2800" dirty="0"/>
              <a:t> </a:t>
            </a:r>
            <a:r>
              <a:rPr lang="cs-CZ" sz="2800" dirty="0" err="1" smtClean="0"/>
              <a:t>Kinder</a:t>
            </a:r>
            <a:r>
              <a:rPr lang="cs-CZ" sz="2800" dirty="0"/>
              <a:t> </a:t>
            </a:r>
            <a:r>
              <a:rPr lang="cs-CZ" sz="2800" i="1" dirty="0" smtClean="0">
                <a:solidFill>
                  <a:srgbClr val="FF0000"/>
                </a:solidFill>
              </a:rPr>
              <a:t>der </a:t>
            </a:r>
            <a:r>
              <a:rPr lang="cs-CZ" sz="2800" i="1" dirty="0" err="1" smtClean="0">
                <a:solidFill>
                  <a:srgbClr val="FF0000"/>
                </a:solidFill>
              </a:rPr>
              <a:t>Verkäufers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dirty="0"/>
              <a:t>(</a:t>
            </a:r>
            <a:r>
              <a:rPr lang="cs-CZ" sz="2800" dirty="0" smtClean="0"/>
              <a:t>der </a:t>
            </a:r>
            <a:r>
              <a:rPr lang="cs-CZ" sz="2800" dirty="0" err="1" smtClean="0"/>
              <a:t>Verkäufer</a:t>
            </a:r>
            <a:r>
              <a:rPr lang="cs-CZ" sz="2800" dirty="0" smtClean="0"/>
              <a:t>) </a:t>
            </a:r>
            <a:endParaRPr lang="cs-CZ" sz="2800" dirty="0"/>
          </a:p>
          <a:p>
            <a:pPr marL="0" indent="0">
              <a:buNone/>
            </a:pPr>
            <a:r>
              <a:rPr lang="cs-CZ" sz="2800" dirty="0" err="1"/>
              <a:t>Kennen</a:t>
            </a:r>
            <a:r>
              <a:rPr lang="cs-CZ" sz="2800" dirty="0"/>
              <a:t> </a:t>
            </a:r>
            <a:r>
              <a:rPr lang="cs-CZ" sz="2800" dirty="0" err="1"/>
              <a:t>Sie</a:t>
            </a:r>
            <a:r>
              <a:rPr lang="cs-CZ" sz="2800" dirty="0"/>
              <a:t> </a:t>
            </a:r>
            <a:r>
              <a:rPr lang="cs-CZ" sz="2800" dirty="0" err="1"/>
              <a:t>die</a:t>
            </a:r>
            <a:r>
              <a:rPr lang="cs-CZ" sz="2800" dirty="0"/>
              <a:t> </a:t>
            </a:r>
            <a:r>
              <a:rPr lang="cs-CZ" sz="2800" dirty="0" err="1"/>
              <a:t>Adresse</a:t>
            </a:r>
            <a:r>
              <a:rPr lang="cs-CZ" sz="2800" dirty="0"/>
              <a:t>  </a:t>
            </a:r>
            <a:r>
              <a:rPr lang="cs-CZ" sz="2800" i="1" dirty="0" smtClean="0">
                <a:solidFill>
                  <a:srgbClr val="FF0000"/>
                </a:solidFill>
              </a:rPr>
              <a:t>der </a:t>
            </a:r>
            <a:r>
              <a:rPr lang="cs-CZ" sz="2800" i="1" dirty="0" err="1" smtClean="0">
                <a:solidFill>
                  <a:srgbClr val="FF0000"/>
                </a:solidFill>
              </a:rPr>
              <a:t>Frau</a:t>
            </a:r>
            <a:r>
              <a:rPr lang="cs-CZ" sz="2800" dirty="0" smtClean="0"/>
              <a:t>? </a:t>
            </a:r>
            <a:r>
              <a:rPr lang="cs-CZ" sz="2800" dirty="0"/>
              <a:t>(</a:t>
            </a:r>
            <a:r>
              <a:rPr lang="cs-CZ" sz="2800" dirty="0" err="1" smtClean="0"/>
              <a:t>die</a:t>
            </a:r>
            <a:r>
              <a:rPr lang="cs-CZ" sz="2800" dirty="0" smtClean="0"/>
              <a:t> </a:t>
            </a:r>
            <a:r>
              <a:rPr lang="cs-CZ" sz="2800" dirty="0" err="1" smtClean="0"/>
              <a:t>Frau</a:t>
            </a:r>
            <a:r>
              <a:rPr lang="cs-CZ" sz="2800" dirty="0" smtClean="0"/>
              <a:t>)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Die </a:t>
            </a:r>
            <a:r>
              <a:rPr lang="cs-CZ" sz="2800" dirty="0" err="1"/>
              <a:t>Frau</a:t>
            </a:r>
            <a:r>
              <a:rPr lang="cs-CZ" sz="2800" dirty="0"/>
              <a:t> </a:t>
            </a:r>
            <a:r>
              <a:rPr lang="cs-CZ" sz="2800" i="1" dirty="0" smtClean="0">
                <a:solidFill>
                  <a:srgbClr val="FF0000"/>
                </a:solidFill>
              </a:rPr>
              <a:t>des </a:t>
            </a:r>
            <a:r>
              <a:rPr lang="cs-CZ" sz="2800" i="1" dirty="0" err="1" smtClean="0">
                <a:solidFill>
                  <a:srgbClr val="FF0000"/>
                </a:solidFill>
              </a:rPr>
              <a:t>Rentners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/>
              <a:t>arbeitet</a:t>
            </a:r>
            <a:r>
              <a:rPr lang="cs-CZ" sz="2800" dirty="0" smtClean="0"/>
              <a:t> </a:t>
            </a:r>
            <a:r>
              <a:rPr lang="cs-CZ" sz="2800" dirty="0" err="1"/>
              <a:t>auch</a:t>
            </a:r>
            <a:r>
              <a:rPr lang="cs-CZ" sz="2800" dirty="0"/>
              <a:t> </a:t>
            </a:r>
            <a:r>
              <a:rPr lang="cs-CZ" sz="2800" dirty="0" err="1"/>
              <a:t>im</a:t>
            </a:r>
            <a:r>
              <a:rPr lang="cs-CZ" sz="2800" dirty="0"/>
              <a:t> </a:t>
            </a:r>
            <a:r>
              <a:rPr lang="cs-CZ" sz="2800" dirty="0" err="1"/>
              <a:t>Supermarkt</a:t>
            </a:r>
            <a:r>
              <a:rPr lang="cs-CZ" sz="2800" dirty="0"/>
              <a:t>.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( </a:t>
            </a:r>
            <a:r>
              <a:rPr lang="cs-CZ" sz="2800" dirty="0"/>
              <a:t>der </a:t>
            </a:r>
            <a:r>
              <a:rPr lang="cs-CZ" sz="2800" dirty="0" err="1"/>
              <a:t>Rentner</a:t>
            </a:r>
            <a:r>
              <a:rPr lang="cs-CZ" sz="2800" dirty="0"/>
              <a:t>)</a:t>
            </a:r>
          </a:p>
          <a:p>
            <a:pPr marL="0" indent="0">
              <a:buNone/>
            </a:pPr>
            <a:r>
              <a:rPr lang="cs-CZ" sz="2800" dirty="0" err="1"/>
              <a:t>Wo</a:t>
            </a:r>
            <a:r>
              <a:rPr lang="cs-CZ" sz="2800" dirty="0"/>
              <a:t> </a:t>
            </a:r>
            <a:r>
              <a:rPr lang="cs-CZ" sz="2800" dirty="0" err="1"/>
              <a:t>ist</a:t>
            </a:r>
            <a:r>
              <a:rPr lang="cs-CZ" sz="2800" dirty="0"/>
              <a:t> </a:t>
            </a:r>
            <a:r>
              <a:rPr lang="cs-CZ" sz="2800" dirty="0" err="1"/>
              <a:t>das</a:t>
            </a:r>
            <a:r>
              <a:rPr lang="cs-CZ" sz="2800" dirty="0"/>
              <a:t> </a:t>
            </a:r>
            <a:r>
              <a:rPr lang="cs-CZ" sz="2800" dirty="0" err="1"/>
              <a:t>Zimmer</a:t>
            </a:r>
            <a:r>
              <a:rPr lang="cs-CZ" sz="2800" dirty="0"/>
              <a:t> </a:t>
            </a:r>
            <a:r>
              <a:rPr lang="cs-CZ" sz="2800" i="1" dirty="0" smtClean="0">
                <a:solidFill>
                  <a:srgbClr val="FF0000"/>
                </a:solidFill>
              </a:rPr>
              <a:t>der </a:t>
            </a:r>
            <a:r>
              <a:rPr lang="cs-CZ" sz="2800" i="1" dirty="0" err="1" smtClean="0">
                <a:solidFill>
                  <a:srgbClr val="FF0000"/>
                </a:solidFill>
              </a:rPr>
              <a:t>Kindern</a:t>
            </a:r>
            <a:r>
              <a:rPr lang="cs-CZ" sz="2800" dirty="0" smtClean="0"/>
              <a:t>? </a:t>
            </a:r>
            <a:r>
              <a:rPr lang="cs-CZ" sz="2800" dirty="0"/>
              <a:t>( </a:t>
            </a:r>
            <a:r>
              <a:rPr lang="cs-CZ" sz="2800" dirty="0" err="1"/>
              <a:t>die</a:t>
            </a:r>
            <a:r>
              <a:rPr lang="cs-CZ" sz="2800" dirty="0"/>
              <a:t> </a:t>
            </a:r>
            <a:r>
              <a:rPr lang="cs-CZ" sz="2800" dirty="0" err="1"/>
              <a:t>Kinder</a:t>
            </a:r>
            <a:r>
              <a:rPr lang="cs-CZ" sz="2800" dirty="0"/>
              <a:t>)</a:t>
            </a:r>
          </a:p>
          <a:p>
            <a:pPr marL="0" indent="0">
              <a:buNone/>
            </a:pPr>
            <a:r>
              <a:rPr lang="cs-CZ" sz="2800" dirty="0" err="1"/>
              <a:t>Wie</a:t>
            </a:r>
            <a:r>
              <a:rPr lang="cs-CZ" sz="2800" dirty="0"/>
              <a:t> </a:t>
            </a:r>
            <a:r>
              <a:rPr lang="cs-CZ" sz="2800" dirty="0" err="1"/>
              <a:t>ist</a:t>
            </a:r>
            <a:r>
              <a:rPr lang="cs-CZ" sz="2800" dirty="0"/>
              <a:t> </a:t>
            </a:r>
            <a:r>
              <a:rPr lang="cs-CZ" sz="2800" dirty="0" err="1"/>
              <a:t>das</a:t>
            </a:r>
            <a:r>
              <a:rPr lang="cs-CZ" sz="2800" dirty="0"/>
              <a:t> </a:t>
            </a:r>
            <a:r>
              <a:rPr lang="cs-CZ" sz="2800" dirty="0" err="1"/>
              <a:t>Angebot</a:t>
            </a:r>
            <a:r>
              <a:rPr lang="cs-CZ" sz="2800" dirty="0"/>
              <a:t> </a:t>
            </a:r>
            <a:r>
              <a:rPr lang="cs-CZ" sz="2800" i="1" dirty="0" smtClean="0">
                <a:solidFill>
                  <a:srgbClr val="FF0000"/>
                </a:solidFill>
              </a:rPr>
              <a:t>des </a:t>
            </a:r>
            <a:r>
              <a:rPr lang="cs-CZ" sz="2800" i="1" dirty="0" err="1" smtClean="0">
                <a:solidFill>
                  <a:srgbClr val="FF0000"/>
                </a:solidFill>
              </a:rPr>
              <a:t>Obstes</a:t>
            </a:r>
            <a:r>
              <a:rPr lang="cs-CZ" sz="2800" dirty="0" smtClean="0"/>
              <a:t>? </a:t>
            </a:r>
            <a:r>
              <a:rPr lang="cs-CZ" sz="2800" dirty="0"/>
              <a:t>(</a:t>
            </a:r>
            <a:r>
              <a:rPr lang="cs-CZ" sz="2800" dirty="0" err="1" smtClean="0"/>
              <a:t>das</a:t>
            </a:r>
            <a:r>
              <a:rPr lang="cs-CZ" sz="2800" dirty="0" smtClean="0"/>
              <a:t> Obst)</a:t>
            </a:r>
            <a:endParaRPr lang="cs-CZ" sz="2800" dirty="0"/>
          </a:p>
          <a:p>
            <a:pPr marL="0" indent="0">
              <a:buNone/>
            </a:pPr>
            <a:r>
              <a:rPr lang="cs-CZ" sz="2800" dirty="0" err="1"/>
              <a:t>Wo</a:t>
            </a:r>
            <a:r>
              <a:rPr lang="cs-CZ" sz="2800" dirty="0"/>
              <a:t> </a:t>
            </a:r>
            <a:r>
              <a:rPr lang="cs-CZ" sz="2800" dirty="0" err="1"/>
              <a:t>finde</a:t>
            </a:r>
            <a:r>
              <a:rPr lang="cs-CZ" sz="2800" dirty="0"/>
              <a:t> </a:t>
            </a:r>
            <a:r>
              <a:rPr lang="cs-CZ" sz="2800" dirty="0" err="1"/>
              <a:t>ich</a:t>
            </a:r>
            <a:r>
              <a:rPr lang="cs-CZ" sz="2800" dirty="0"/>
              <a:t> den </a:t>
            </a:r>
            <a:r>
              <a:rPr lang="cs-CZ" sz="2800" dirty="0" err="1"/>
              <a:t>Preis</a:t>
            </a:r>
            <a:r>
              <a:rPr lang="cs-CZ" sz="2800" dirty="0"/>
              <a:t> </a:t>
            </a:r>
            <a:r>
              <a:rPr lang="cs-CZ" sz="2800" i="1" dirty="0" smtClean="0">
                <a:solidFill>
                  <a:srgbClr val="FF0000"/>
                </a:solidFill>
              </a:rPr>
              <a:t>des </a:t>
            </a:r>
            <a:r>
              <a:rPr lang="cs-CZ" sz="2800" i="1" dirty="0" err="1" smtClean="0">
                <a:solidFill>
                  <a:srgbClr val="FF0000"/>
                </a:solidFill>
              </a:rPr>
              <a:t>Geträkes</a:t>
            </a:r>
            <a:r>
              <a:rPr lang="cs-CZ" sz="2800" dirty="0" smtClean="0"/>
              <a:t>? </a:t>
            </a:r>
            <a:r>
              <a:rPr lang="cs-CZ" sz="2800" dirty="0"/>
              <a:t>(</a:t>
            </a:r>
            <a:r>
              <a:rPr lang="cs-CZ" sz="2800" dirty="0" err="1"/>
              <a:t>das</a:t>
            </a:r>
            <a:r>
              <a:rPr lang="cs-CZ" sz="2800" dirty="0"/>
              <a:t> </a:t>
            </a:r>
            <a:r>
              <a:rPr lang="cs-CZ" sz="2800" dirty="0" err="1"/>
              <a:t>Getränk</a:t>
            </a:r>
            <a:r>
              <a:rPr lang="cs-CZ" sz="2800" dirty="0"/>
              <a:t>)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907660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Setzen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das</a:t>
            </a:r>
            <a:r>
              <a:rPr lang="cs-CZ" b="1" dirty="0" smtClean="0"/>
              <a:t> Substantiv </a:t>
            </a:r>
            <a:r>
              <a:rPr lang="cs-CZ" b="1" dirty="0" err="1" smtClean="0"/>
              <a:t>im</a:t>
            </a:r>
            <a:r>
              <a:rPr lang="cs-CZ" b="1" dirty="0" smtClean="0"/>
              <a:t> Dativ </a:t>
            </a:r>
            <a:r>
              <a:rPr lang="cs-CZ" b="1" dirty="0" err="1" smtClean="0"/>
              <a:t>ein</a:t>
            </a:r>
            <a:r>
              <a:rPr lang="cs-CZ" b="1" dirty="0"/>
              <a:t/>
            </a:r>
            <a:br>
              <a:rPr lang="cs-CZ" b="1" dirty="0"/>
            </a:br>
            <a:r>
              <a:rPr lang="cs-CZ" sz="3600" i="1" dirty="0" smtClean="0"/>
              <a:t>(dosaďte podstatné jméno v 3. pádě)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fahre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……………….. (</a:t>
            </a:r>
            <a:r>
              <a:rPr lang="cs-CZ" dirty="0" err="1" smtClean="0"/>
              <a:t>das</a:t>
            </a:r>
            <a:r>
              <a:rPr lang="cs-CZ" dirty="0" smtClean="0"/>
              <a:t> Auto) </a:t>
            </a:r>
            <a:r>
              <a:rPr lang="cs-CZ" dirty="0" err="1" smtClean="0"/>
              <a:t>zur</a:t>
            </a:r>
            <a:r>
              <a:rPr lang="cs-CZ" dirty="0" smtClean="0"/>
              <a:t> </a:t>
            </a:r>
            <a:r>
              <a:rPr lang="cs-CZ" dirty="0" err="1" smtClean="0"/>
              <a:t>Arbeit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geben</a:t>
            </a:r>
            <a:r>
              <a:rPr lang="cs-CZ" dirty="0" smtClean="0"/>
              <a:t> es ……………… (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Mädchen</a:t>
            </a:r>
            <a:r>
              <a:rPr lang="cs-CZ" dirty="0" smtClean="0"/>
              <a:t>) </a:t>
            </a:r>
            <a:r>
              <a:rPr lang="cs-CZ" dirty="0" err="1" smtClean="0"/>
              <a:t>heute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Antworte</a:t>
            </a:r>
            <a:r>
              <a:rPr lang="cs-CZ" dirty="0" smtClean="0"/>
              <a:t> …………………. (der Mann) dort!</a:t>
            </a:r>
          </a:p>
          <a:p>
            <a:pPr marL="0" indent="0">
              <a:buNone/>
            </a:pP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Mutter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in …………....... (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Küche</a:t>
            </a:r>
            <a:r>
              <a:rPr lang="cs-CZ" dirty="0" smtClean="0"/>
              <a:t>). </a:t>
            </a:r>
          </a:p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kommmen</a:t>
            </a:r>
            <a:r>
              <a:rPr lang="cs-CZ" dirty="0" smtClean="0"/>
              <a:t> nach ……………. (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Abendessen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r>
              <a:rPr lang="cs-CZ" dirty="0" err="1" smtClean="0"/>
              <a:t>Bist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……………….. (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Zimmer</a:t>
            </a:r>
            <a:r>
              <a:rPr lang="cs-CZ" dirty="0" smtClean="0"/>
              <a:t>) </a:t>
            </a:r>
            <a:r>
              <a:rPr lang="cs-CZ" dirty="0" err="1" smtClean="0"/>
              <a:t>zufrieden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In …………………. </a:t>
            </a:r>
            <a:r>
              <a:rPr lang="cs-CZ" dirty="0"/>
              <a:t>(</a:t>
            </a:r>
            <a:r>
              <a:rPr lang="cs-CZ" dirty="0" err="1" smtClean="0"/>
              <a:t>das</a:t>
            </a:r>
            <a:r>
              <a:rPr lang="cs-CZ" dirty="0" smtClean="0"/>
              <a:t> Café) </a:t>
            </a:r>
            <a:r>
              <a:rPr lang="cs-CZ" dirty="0" err="1" smtClean="0"/>
              <a:t>ist</a:t>
            </a:r>
            <a:r>
              <a:rPr lang="cs-CZ" dirty="0" smtClean="0"/>
              <a:t> es </a:t>
            </a:r>
            <a:r>
              <a:rPr lang="cs-CZ" dirty="0" err="1" smtClean="0"/>
              <a:t>alles</a:t>
            </a:r>
            <a:r>
              <a:rPr lang="cs-CZ" dirty="0" smtClean="0"/>
              <a:t> </a:t>
            </a:r>
            <a:r>
              <a:rPr lang="cs-CZ" dirty="0" err="1" smtClean="0"/>
              <a:t>sehr</a:t>
            </a:r>
            <a:r>
              <a:rPr lang="cs-CZ" dirty="0" smtClean="0"/>
              <a:t> </a:t>
            </a:r>
            <a:r>
              <a:rPr lang="cs-CZ" dirty="0" err="1" smtClean="0"/>
              <a:t>teuer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bin </a:t>
            </a:r>
            <a:r>
              <a:rPr lang="cs-CZ" dirty="0" err="1" smtClean="0"/>
              <a:t>jetzt</a:t>
            </a:r>
            <a:r>
              <a:rPr lang="cs-CZ" dirty="0" smtClean="0"/>
              <a:t> in ………………….. (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Arbeit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724542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/>
              <a:t>Lösung</a:t>
            </a:r>
            <a:r>
              <a:rPr lang="cs-CZ" b="1" dirty="0"/>
              <a:t> </a:t>
            </a:r>
            <a:r>
              <a:rPr lang="cs-CZ" sz="3600" i="1" dirty="0"/>
              <a:t>(řešení)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fahre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dem Auto  </a:t>
            </a:r>
            <a:r>
              <a:rPr lang="cs-CZ" dirty="0" smtClean="0"/>
              <a:t>(</a:t>
            </a:r>
            <a:r>
              <a:rPr lang="cs-CZ" dirty="0" err="1" smtClean="0"/>
              <a:t>das</a:t>
            </a:r>
            <a:r>
              <a:rPr lang="cs-CZ" dirty="0" smtClean="0"/>
              <a:t> Auto) </a:t>
            </a:r>
            <a:r>
              <a:rPr lang="cs-CZ" dirty="0" err="1" smtClean="0"/>
              <a:t>zur</a:t>
            </a:r>
            <a:r>
              <a:rPr lang="cs-CZ" dirty="0" smtClean="0"/>
              <a:t> </a:t>
            </a:r>
            <a:r>
              <a:rPr lang="cs-CZ" dirty="0" err="1" smtClean="0"/>
              <a:t>Arbeit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geben</a:t>
            </a:r>
            <a:r>
              <a:rPr lang="cs-CZ" dirty="0" smtClean="0"/>
              <a:t> es </a:t>
            </a:r>
            <a:r>
              <a:rPr lang="cs-CZ" i="1" dirty="0" smtClean="0">
                <a:solidFill>
                  <a:srgbClr val="FF0000"/>
                </a:solidFill>
              </a:rPr>
              <a:t>dem </a:t>
            </a:r>
            <a:r>
              <a:rPr lang="cs-CZ" i="1" dirty="0" err="1" smtClean="0">
                <a:solidFill>
                  <a:srgbClr val="FF0000"/>
                </a:solidFill>
              </a:rPr>
              <a:t>Mädchen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Mädchen</a:t>
            </a:r>
            <a:r>
              <a:rPr lang="cs-CZ" dirty="0" smtClean="0"/>
              <a:t>) </a:t>
            </a:r>
            <a:r>
              <a:rPr lang="cs-CZ" dirty="0" err="1" smtClean="0"/>
              <a:t>heute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Antworte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dem Mann </a:t>
            </a:r>
            <a:r>
              <a:rPr lang="cs-CZ" dirty="0" smtClean="0"/>
              <a:t>(der Mann) dort!</a:t>
            </a:r>
          </a:p>
          <a:p>
            <a:pPr marL="0" indent="0">
              <a:buNone/>
            </a:pP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Mutter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in </a:t>
            </a:r>
            <a:r>
              <a:rPr lang="cs-CZ" i="1" dirty="0" smtClean="0">
                <a:solidFill>
                  <a:srgbClr val="FF0000"/>
                </a:solidFill>
              </a:rPr>
              <a:t>der </a:t>
            </a:r>
            <a:r>
              <a:rPr lang="cs-CZ" i="1" dirty="0" err="1" smtClean="0">
                <a:solidFill>
                  <a:srgbClr val="FF0000"/>
                </a:solidFill>
              </a:rPr>
              <a:t>Küche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Küche</a:t>
            </a:r>
            <a:r>
              <a:rPr lang="cs-CZ" dirty="0" smtClean="0"/>
              <a:t>). </a:t>
            </a:r>
          </a:p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kommmen</a:t>
            </a:r>
            <a:r>
              <a:rPr lang="cs-CZ" dirty="0" smtClean="0"/>
              <a:t> nach </a:t>
            </a:r>
            <a:r>
              <a:rPr lang="cs-CZ" i="1" dirty="0" smtClean="0">
                <a:solidFill>
                  <a:srgbClr val="FF0000"/>
                </a:solidFill>
              </a:rPr>
              <a:t>dem </a:t>
            </a:r>
            <a:r>
              <a:rPr lang="cs-CZ" i="1" dirty="0" err="1" smtClean="0">
                <a:solidFill>
                  <a:srgbClr val="FF0000"/>
                </a:solidFill>
              </a:rPr>
              <a:t>Abendessen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Abendessen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r>
              <a:rPr lang="cs-CZ" dirty="0" err="1" smtClean="0"/>
              <a:t>Bist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dem </a:t>
            </a:r>
            <a:r>
              <a:rPr lang="cs-CZ" i="1" dirty="0" err="1" smtClean="0">
                <a:solidFill>
                  <a:srgbClr val="FF0000"/>
                </a:solidFill>
              </a:rPr>
              <a:t>Zimmer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Zimmer</a:t>
            </a:r>
            <a:r>
              <a:rPr lang="cs-CZ" dirty="0" smtClean="0"/>
              <a:t>) </a:t>
            </a:r>
            <a:r>
              <a:rPr lang="cs-CZ" dirty="0" err="1" smtClean="0"/>
              <a:t>zufrieden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In </a:t>
            </a:r>
            <a:r>
              <a:rPr lang="cs-CZ" i="1" dirty="0" smtClean="0">
                <a:solidFill>
                  <a:srgbClr val="FF0000"/>
                </a:solidFill>
              </a:rPr>
              <a:t>dem Café </a:t>
            </a:r>
            <a:r>
              <a:rPr lang="cs-CZ" dirty="0"/>
              <a:t>(</a:t>
            </a:r>
            <a:r>
              <a:rPr lang="cs-CZ" dirty="0" err="1" smtClean="0"/>
              <a:t>das</a:t>
            </a:r>
            <a:r>
              <a:rPr lang="cs-CZ" dirty="0" smtClean="0"/>
              <a:t> Café) </a:t>
            </a:r>
            <a:r>
              <a:rPr lang="cs-CZ" dirty="0" err="1" smtClean="0"/>
              <a:t>ist</a:t>
            </a:r>
            <a:r>
              <a:rPr lang="cs-CZ" dirty="0" smtClean="0"/>
              <a:t> es </a:t>
            </a:r>
            <a:r>
              <a:rPr lang="cs-CZ" dirty="0" err="1" smtClean="0"/>
              <a:t>alles</a:t>
            </a:r>
            <a:r>
              <a:rPr lang="cs-CZ" dirty="0" smtClean="0"/>
              <a:t> </a:t>
            </a:r>
            <a:r>
              <a:rPr lang="cs-CZ" dirty="0" err="1" smtClean="0"/>
              <a:t>sehr</a:t>
            </a:r>
            <a:r>
              <a:rPr lang="cs-CZ" dirty="0" smtClean="0"/>
              <a:t> </a:t>
            </a:r>
            <a:r>
              <a:rPr lang="cs-CZ" dirty="0" err="1" smtClean="0"/>
              <a:t>teuer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bin </a:t>
            </a:r>
            <a:r>
              <a:rPr lang="cs-CZ" dirty="0" err="1" smtClean="0"/>
              <a:t>jetzt</a:t>
            </a:r>
            <a:r>
              <a:rPr lang="cs-CZ" dirty="0" smtClean="0"/>
              <a:t> in </a:t>
            </a:r>
            <a:r>
              <a:rPr lang="cs-CZ" i="1" dirty="0" smtClean="0">
                <a:solidFill>
                  <a:srgbClr val="FF0000"/>
                </a:solidFill>
              </a:rPr>
              <a:t>der </a:t>
            </a:r>
            <a:r>
              <a:rPr lang="cs-CZ" i="1" dirty="0" err="1" smtClean="0">
                <a:solidFill>
                  <a:srgbClr val="FF0000"/>
                </a:solidFill>
              </a:rPr>
              <a:t>Arbeit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Arbeit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17005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138138"/>
          </a:xfrm>
        </p:spPr>
        <p:txBody>
          <a:bodyPr>
            <a:normAutofit fontScale="90000"/>
          </a:bodyPr>
          <a:lstStyle/>
          <a:p>
            <a:r>
              <a:rPr lang="cs-CZ" sz="3600" b="1" dirty="0" err="1" smtClean="0"/>
              <a:t>Ergänzen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Sie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die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richtige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Form</a:t>
            </a:r>
            <a:r>
              <a:rPr lang="cs-CZ" sz="3600" b="1" dirty="0" smtClean="0"/>
              <a:t> des </a:t>
            </a:r>
            <a:r>
              <a:rPr lang="cs-CZ" sz="3600" b="1" dirty="0" err="1" smtClean="0"/>
              <a:t>Substantivs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2700" i="1" dirty="0" smtClean="0"/>
              <a:t>(doplňte správný tvar podstatného jména)</a:t>
            </a:r>
            <a:endParaRPr lang="cs-CZ" sz="27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suche</a:t>
            </a:r>
            <a:r>
              <a:rPr lang="cs-CZ" dirty="0"/>
              <a:t> </a:t>
            </a:r>
            <a:r>
              <a:rPr lang="cs-CZ" i="1" dirty="0" smtClean="0"/>
              <a:t>............................</a:t>
            </a:r>
            <a:r>
              <a:rPr lang="cs-CZ" dirty="0" smtClean="0"/>
              <a:t>. (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Platz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helfen</a:t>
            </a:r>
            <a:r>
              <a:rPr lang="cs-CZ" dirty="0"/>
              <a:t> </a:t>
            </a:r>
            <a:r>
              <a:rPr lang="cs-CZ" dirty="0" smtClean="0"/>
              <a:t>……………………………(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Kind</a:t>
            </a:r>
            <a:r>
              <a:rPr lang="cs-CZ" dirty="0" smtClean="0"/>
              <a:t>) da.</a:t>
            </a:r>
          </a:p>
          <a:p>
            <a:pPr marL="0" indent="0">
              <a:buNone/>
            </a:pPr>
            <a:r>
              <a:rPr lang="cs-CZ" dirty="0" smtClean="0"/>
              <a:t>Der Garden ....................(der Mann) </a:t>
            </a:r>
            <a:r>
              <a:rPr lang="cs-CZ" dirty="0" err="1" smtClean="0"/>
              <a:t>ist</a:t>
            </a:r>
            <a:r>
              <a:rPr lang="cs-CZ" dirty="0" smtClean="0"/>
              <a:t> in </a:t>
            </a:r>
            <a:r>
              <a:rPr lang="cs-CZ" dirty="0" err="1" smtClean="0"/>
              <a:t>Ordnung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i="1" dirty="0" smtClean="0"/>
              <a:t>…………….…. </a:t>
            </a:r>
            <a:r>
              <a:rPr lang="cs-CZ" dirty="0" smtClean="0"/>
              <a:t>(der </a:t>
            </a:r>
            <a:r>
              <a:rPr lang="cs-CZ" dirty="0" err="1" smtClean="0"/>
              <a:t>Lehrer</a:t>
            </a:r>
            <a:r>
              <a:rPr lang="cs-CZ" dirty="0" smtClean="0"/>
              <a:t>) </a:t>
            </a:r>
            <a:r>
              <a:rPr lang="cs-CZ" dirty="0" err="1" smtClean="0"/>
              <a:t>falsch</a:t>
            </a:r>
            <a:r>
              <a:rPr lang="cs-CZ" dirty="0" smtClean="0"/>
              <a:t> </a:t>
            </a:r>
            <a:r>
              <a:rPr lang="cs-CZ" dirty="0" err="1" smtClean="0"/>
              <a:t>geantwortet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warte</a:t>
            </a:r>
            <a:r>
              <a:rPr lang="cs-CZ" dirty="0" smtClean="0"/>
              <a:t> </a:t>
            </a:r>
            <a:r>
              <a:rPr lang="cs-CZ" dirty="0" err="1" smtClean="0"/>
              <a:t>lange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i="1" dirty="0" smtClean="0"/>
              <a:t>……………</a:t>
            </a:r>
            <a:r>
              <a:rPr lang="cs-CZ" dirty="0" smtClean="0"/>
              <a:t>(</a:t>
            </a:r>
            <a:r>
              <a:rPr lang="cs-CZ" dirty="0" err="1" smtClean="0"/>
              <a:t>das</a:t>
            </a:r>
            <a:r>
              <a:rPr lang="cs-CZ" dirty="0" smtClean="0"/>
              <a:t> Bus).</a:t>
            </a:r>
          </a:p>
          <a:p>
            <a:pPr marL="0" indent="0">
              <a:buNone/>
            </a:pPr>
            <a:r>
              <a:rPr lang="cs-CZ" dirty="0" err="1" smtClean="0"/>
              <a:t>Warum</a:t>
            </a:r>
            <a:r>
              <a:rPr lang="cs-CZ" dirty="0" smtClean="0"/>
              <a:t> </a:t>
            </a:r>
            <a:r>
              <a:rPr lang="cs-CZ" dirty="0" err="1" smtClean="0"/>
              <a:t>schreiben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wieder</a:t>
            </a:r>
            <a:r>
              <a:rPr lang="cs-CZ" dirty="0"/>
              <a:t> </a:t>
            </a:r>
            <a:r>
              <a:rPr lang="cs-CZ" i="1" dirty="0" smtClean="0"/>
              <a:t>………………. </a:t>
            </a:r>
            <a:r>
              <a:rPr lang="cs-CZ" dirty="0" smtClean="0"/>
              <a:t>(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Diktat</a:t>
            </a:r>
            <a:r>
              <a:rPr lang="cs-CZ" dirty="0" smtClean="0"/>
              <a:t>)?</a:t>
            </a:r>
          </a:p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i="1" dirty="0" smtClean="0"/>
              <a:t>…………… </a:t>
            </a:r>
            <a:r>
              <a:rPr lang="cs-CZ" dirty="0" smtClean="0"/>
              <a:t>(der </a:t>
            </a:r>
            <a:r>
              <a:rPr lang="cs-CZ" dirty="0" err="1" smtClean="0"/>
              <a:t>Zug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81019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138138"/>
          </a:xfrm>
        </p:spPr>
        <p:txBody>
          <a:bodyPr>
            <a:normAutofit/>
          </a:bodyPr>
          <a:lstStyle/>
          <a:p>
            <a:r>
              <a:rPr lang="cs-CZ" b="1" dirty="0" err="1" smtClean="0"/>
              <a:t>Lösung</a:t>
            </a:r>
            <a:r>
              <a:rPr lang="cs-CZ" sz="3600" b="1" dirty="0" smtClean="0"/>
              <a:t> </a:t>
            </a:r>
            <a:r>
              <a:rPr lang="cs-CZ" sz="3600" i="1" dirty="0" smtClean="0"/>
              <a:t>(řešení)</a:t>
            </a:r>
            <a:endParaRPr lang="cs-CZ" sz="27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suche</a:t>
            </a:r>
            <a:r>
              <a:rPr lang="cs-CZ" dirty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einen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Platz</a:t>
            </a:r>
            <a:r>
              <a:rPr lang="cs-CZ" dirty="0" smtClean="0"/>
              <a:t>. (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Platz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helfen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dem </a:t>
            </a:r>
            <a:r>
              <a:rPr lang="cs-CZ" i="1" dirty="0" err="1" smtClean="0">
                <a:solidFill>
                  <a:srgbClr val="FF0000"/>
                </a:solidFill>
              </a:rPr>
              <a:t>Kind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Kind</a:t>
            </a:r>
            <a:r>
              <a:rPr lang="cs-CZ" dirty="0" smtClean="0"/>
              <a:t>) da.</a:t>
            </a:r>
          </a:p>
          <a:p>
            <a:pPr marL="0" indent="0">
              <a:buNone/>
            </a:pPr>
            <a:r>
              <a:rPr lang="cs-CZ" dirty="0" smtClean="0"/>
              <a:t>Der Garden </a:t>
            </a:r>
            <a:r>
              <a:rPr lang="cs-CZ" i="1" dirty="0" smtClean="0">
                <a:solidFill>
                  <a:srgbClr val="FF0000"/>
                </a:solidFill>
              </a:rPr>
              <a:t>des </a:t>
            </a:r>
            <a:r>
              <a:rPr lang="cs-CZ" i="1" dirty="0" err="1" smtClean="0">
                <a:solidFill>
                  <a:srgbClr val="FF0000"/>
                </a:solidFill>
              </a:rPr>
              <a:t>Mannes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(der Mann) </a:t>
            </a:r>
            <a:r>
              <a:rPr lang="cs-CZ" dirty="0" err="1" smtClean="0"/>
              <a:t>ist</a:t>
            </a:r>
            <a:r>
              <a:rPr lang="cs-CZ" dirty="0" smtClean="0"/>
              <a:t> in </a:t>
            </a:r>
            <a:r>
              <a:rPr lang="cs-CZ" dirty="0" err="1" smtClean="0"/>
              <a:t>Ordnung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dem </a:t>
            </a:r>
            <a:r>
              <a:rPr lang="cs-CZ" i="1" dirty="0" err="1" smtClean="0">
                <a:solidFill>
                  <a:srgbClr val="FF0000"/>
                </a:solidFill>
              </a:rPr>
              <a:t>Lehrer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(der </a:t>
            </a:r>
            <a:r>
              <a:rPr lang="cs-CZ" dirty="0" err="1" smtClean="0"/>
              <a:t>Lehrer</a:t>
            </a:r>
            <a:r>
              <a:rPr lang="cs-CZ" dirty="0" smtClean="0"/>
              <a:t>) </a:t>
            </a:r>
            <a:r>
              <a:rPr lang="cs-CZ" dirty="0" err="1" smtClean="0"/>
              <a:t>falsch</a:t>
            </a:r>
            <a:r>
              <a:rPr lang="cs-CZ" dirty="0" smtClean="0"/>
              <a:t> </a:t>
            </a:r>
            <a:r>
              <a:rPr lang="cs-CZ" dirty="0" err="1" smtClean="0"/>
              <a:t>geantwortet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warte</a:t>
            </a:r>
            <a:r>
              <a:rPr lang="cs-CZ" dirty="0" smtClean="0"/>
              <a:t> </a:t>
            </a:r>
            <a:r>
              <a:rPr lang="cs-CZ" dirty="0" err="1" smtClean="0"/>
              <a:t>lange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das</a:t>
            </a:r>
            <a:r>
              <a:rPr lang="cs-CZ" i="1" dirty="0" smtClean="0">
                <a:solidFill>
                  <a:srgbClr val="FF0000"/>
                </a:solidFill>
              </a:rPr>
              <a:t> Bus </a:t>
            </a:r>
            <a:r>
              <a:rPr lang="cs-CZ" dirty="0" smtClean="0"/>
              <a:t>(</a:t>
            </a:r>
            <a:r>
              <a:rPr lang="cs-CZ" dirty="0" err="1" smtClean="0"/>
              <a:t>das</a:t>
            </a:r>
            <a:r>
              <a:rPr lang="cs-CZ" dirty="0" smtClean="0"/>
              <a:t> Bus).</a:t>
            </a:r>
          </a:p>
          <a:p>
            <a:pPr marL="0" indent="0">
              <a:buNone/>
            </a:pPr>
            <a:r>
              <a:rPr lang="cs-CZ" dirty="0" err="1" smtClean="0"/>
              <a:t>Warum</a:t>
            </a:r>
            <a:r>
              <a:rPr lang="cs-CZ" dirty="0" smtClean="0"/>
              <a:t> </a:t>
            </a:r>
            <a:r>
              <a:rPr lang="cs-CZ" dirty="0" err="1" smtClean="0"/>
              <a:t>schreiben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wieder</a:t>
            </a:r>
            <a:r>
              <a:rPr lang="cs-CZ" dirty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ein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Diktat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Diktat</a:t>
            </a:r>
            <a:r>
              <a:rPr lang="cs-CZ" dirty="0" smtClean="0"/>
              <a:t>)?</a:t>
            </a:r>
          </a:p>
          <a:p>
            <a:pPr marL="0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dem </a:t>
            </a:r>
            <a:r>
              <a:rPr lang="cs-CZ" i="1" dirty="0" err="1" smtClean="0">
                <a:solidFill>
                  <a:srgbClr val="FF0000"/>
                </a:solidFill>
              </a:rPr>
              <a:t>Zug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(der </a:t>
            </a:r>
            <a:r>
              <a:rPr lang="cs-CZ" dirty="0" err="1" smtClean="0"/>
              <a:t>Zug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50160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Übersetzen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/>
              <a:t> </a:t>
            </a:r>
            <a:r>
              <a:rPr lang="cs-CZ" sz="3600" i="1" dirty="0" smtClean="0"/>
              <a:t>(přeložte)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Hledáte prodavače?</a:t>
            </a:r>
          </a:p>
          <a:p>
            <a:pPr marL="0" indent="0">
              <a:buNone/>
            </a:pPr>
            <a:r>
              <a:rPr lang="cs-CZ" dirty="0"/>
              <a:t>Objednám dětem limonádu.</a:t>
            </a:r>
          </a:p>
          <a:p>
            <a:pPr marL="0" indent="0">
              <a:buNone/>
            </a:pPr>
            <a:r>
              <a:rPr lang="cs-CZ" dirty="0"/>
              <a:t>Vy máte jedno dítě?</a:t>
            </a:r>
          </a:p>
          <a:p>
            <a:pPr marL="0" indent="0">
              <a:buNone/>
            </a:pPr>
            <a:r>
              <a:rPr lang="cs-CZ" dirty="0"/>
              <a:t>Nemáme žádné brambory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Syn tvého bratra je v Praze?</a:t>
            </a:r>
          </a:p>
          <a:p>
            <a:pPr marL="0" indent="0">
              <a:buNone/>
            </a:pPr>
            <a:r>
              <a:rPr lang="cs-CZ" dirty="0" smtClean="0"/>
              <a:t>On má nový dům. </a:t>
            </a:r>
          </a:p>
          <a:p>
            <a:pPr marL="0" indent="0">
              <a:buNone/>
            </a:pPr>
            <a:r>
              <a:rPr lang="cs-CZ" dirty="0" smtClean="0"/>
              <a:t>Okno pokoje je zavřené.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35966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Lösung</a:t>
            </a:r>
            <a:r>
              <a:rPr lang="cs-CZ" b="1" dirty="0"/>
              <a:t> </a:t>
            </a:r>
            <a:r>
              <a:rPr lang="cs-CZ" sz="3600" i="1" dirty="0"/>
              <a:t>(řešení)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/>
              <a:t>Hledáte prodavače</a:t>
            </a:r>
            <a:r>
              <a:rPr lang="cs-CZ" dirty="0" smtClean="0"/>
              <a:t>? – </a:t>
            </a:r>
            <a:r>
              <a:rPr lang="cs-CZ" i="1" dirty="0" err="1" smtClean="0">
                <a:solidFill>
                  <a:srgbClr val="FF0000"/>
                </a:solidFill>
              </a:rPr>
              <a:t>Suchen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Sie</a:t>
            </a:r>
            <a:r>
              <a:rPr lang="cs-CZ" i="1" dirty="0" smtClean="0">
                <a:solidFill>
                  <a:srgbClr val="FF0000"/>
                </a:solidFill>
              </a:rPr>
              <a:t> des </a:t>
            </a:r>
            <a:r>
              <a:rPr lang="cs-CZ" i="1" dirty="0" err="1" smtClean="0">
                <a:solidFill>
                  <a:srgbClr val="FF0000"/>
                </a:solidFill>
              </a:rPr>
              <a:t>Verkäufers</a:t>
            </a:r>
            <a:r>
              <a:rPr lang="cs-CZ" i="1" dirty="0" smtClean="0">
                <a:solidFill>
                  <a:srgbClr val="FF0000"/>
                </a:solidFill>
              </a:rPr>
              <a:t>?</a:t>
            </a:r>
            <a:endParaRPr lang="cs-CZ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Objednám dětem limonádu</a:t>
            </a:r>
            <a:r>
              <a:rPr lang="cs-CZ" dirty="0" smtClean="0"/>
              <a:t>. – </a:t>
            </a:r>
            <a:r>
              <a:rPr lang="cs-CZ" i="1" dirty="0" err="1" smtClean="0">
                <a:solidFill>
                  <a:srgbClr val="FF0000"/>
                </a:solidFill>
              </a:rPr>
              <a:t>Ich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bestelle</a:t>
            </a:r>
            <a:r>
              <a:rPr lang="cs-CZ" i="1" dirty="0" smtClean="0">
                <a:solidFill>
                  <a:srgbClr val="FF0000"/>
                </a:solidFill>
              </a:rPr>
              <a:t> den </a:t>
            </a:r>
            <a:r>
              <a:rPr lang="cs-CZ" i="1" dirty="0" err="1" smtClean="0">
                <a:solidFill>
                  <a:srgbClr val="FF0000"/>
                </a:solidFill>
              </a:rPr>
              <a:t>Kindern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eine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Limonade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  <a:endParaRPr lang="cs-CZ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Vy máte jedno dítě</a:t>
            </a:r>
            <a:r>
              <a:rPr lang="cs-CZ" dirty="0" smtClean="0"/>
              <a:t>? </a:t>
            </a:r>
            <a:r>
              <a:rPr lang="cs-CZ" dirty="0"/>
              <a:t>–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H</a:t>
            </a:r>
            <a:r>
              <a:rPr lang="cs-CZ" i="1" dirty="0" err="1" smtClean="0">
                <a:solidFill>
                  <a:srgbClr val="FF0000"/>
                </a:solidFill>
              </a:rPr>
              <a:t>aben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Sie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ein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Kind</a:t>
            </a:r>
            <a:r>
              <a:rPr lang="cs-CZ" i="1" dirty="0" smtClean="0">
                <a:solidFill>
                  <a:srgbClr val="FF0000"/>
                </a:solidFill>
              </a:rPr>
              <a:t>?</a:t>
            </a:r>
            <a:endParaRPr lang="cs-CZ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Nemáme žádné brambory</a:t>
            </a:r>
            <a:r>
              <a:rPr lang="cs-CZ" dirty="0" smtClean="0"/>
              <a:t>. – </a:t>
            </a:r>
            <a:r>
              <a:rPr lang="cs-CZ" i="1" dirty="0" err="1" smtClean="0">
                <a:solidFill>
                  <a:srgbClr val="FF0000"/>
                </a:solidFill>
              </a:rPr>
              <a:t>Wir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haben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keine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Kartoffeln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/>
              <a:t>Syn tvého bratra je v Praze? – </a:t>
            </a:r>
            <a:r>
              <a:rPr lang="cs-CZ" i="1" dirty="0" smtClean="0">
                <a:solidFill>
                  <a:srgbClr val="FF0000"/>
                </a:solidFill>
              </a:rPr>
              <a:t>Der </a:t>
            </a:r>
            <a:r>
              <a:rPr lang="cs-CZ" i="1" dirty="0" err="1" smtClean="0">
                <a:solidFill>
                  <a:srgbClr val="FF0000"/>
                </a:solidFill>
              </a:rPr>
              <a:t>Sohn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deines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Vaters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ist</a:t>
            </a:r>
            <a:r>
              <a:rPr lang="cs-CZ" i="1" dirty="0" smtClean="0">
                <a:solidFill>
                  <a:srgbClr val="FF0000"/>
                </a:solidFill>
              </a:rPr>
              <a:t> in Prag?</a:t>
            </a:r>
          </a:p>
          <a:p>
            <a:pPr marL="0" indent="0">
              <a:buNone/>
            </a:pPr>
            <a:r>
              <a:rPr lang="cs-CZ" dirty="0" smtClean="0"/>
              <a:t>On má nový dům. – </a:t>
            </a:r>
            <a:r>
              <a:rPr lang="cs-CZ" i="1" dirty="0" smtClean="0">
                <a:solidFill>
                  <a:srgbClr val="FF0000"/>
                </a:solidFill>
              </a:rPr>
              <a:t>Er </a:t>
            </a:r>
            <a:r>
              <a:rPr lang="cs-CZ" i="1" dirty="0" err="1" smtClean="0">
                <a:solidFill>
                  <a:srgbClr val="FF0000"/>
                </a:solidFill>
              </a:rPr>
              <a:t>hat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ein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neues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Haus</a:t>
            </a:r>
            <a:r>
              <a:rPr lang="cs-CZ" i="1" dirty="0" smtClean="0">
                <a:solidFill>
                  <a:srgbClr val="FF0000"/>
                </a:solidFill>
              </a:rPr>
              <a:t>. </a:t>
            </a:r>
          </a:p>
          <a:p>
            <a:pPr marL="0" indent="0">
              <a:buNone/>
            </a:pPr>
            <a:r>
              <a:rPr lang="cs-CZ" dirty="0" smtClean="0"/>
              <a:t>Okno pokoje je zavřené. – </a:t>
            </a:r>
            <a:r>
              <a:rPr lang="cs-CZ" i="1" dirty="0" err="1" smtClean="0">
                <a:solidFill>
                  <a:srgbClr val="FF0000"/>
                </a:solidFill>
              </a:rPr>
              <a:t>Das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Fenster</a:t>
            </a:r>
            <a:r>
              <a:rPr lang="cs-CZ" i="1" dirty="0" smtClean="0">
                <a:solidFill>
                  <a:srgbClr val="FF0000"/>
                </a:solidFill>
              </a:rPr>
              <a:t> des </a:t>
            </a:r>
            <a:r>
              <a:rPr lang="cs-CZ" i="1" dirty="0" err="1" smtClean="0">
                <a:solidFill>
                  <a:srgbClr val="FF0000"/>
                </a:solidFill>
              </a:rPr>
              <a:t>Zimmers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ist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zu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07275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JUSTOVÁ, Hana. </a:t>
            </a:r>
            <a:r>
              <a:rPr lang="cs-CZ" i="1" dirty="0" err="1"/>
              <a:t>Wir</a:t>
            </a:r>
            <a:r>
              <a:rPr lang="cs-CZ" i="1" dirty="0"/>
              <a:t> </a:t>
            </a:r>
            <a:r>
              <a:rPr lang="cs-CZ" i="1" dirty="0" err="1"/>
              <a:t>üben</a:t>
            </a:r>
            <a:r>
              <a:rPr lang="cs-CZ" i="1" dirty="0"/>
              <a:t> </a:t>
            </a:r>
            <a:r>
              <a:rPr lang="cs-CZ" i="1" dirty="0" err="1"/>
              <a:t>deutsche</a:t>
            </a:r>
            <a:r>
              <a:rPr lang="cs-CZ" i="1" dirty="0"/>
              <a:t> </a:t>
            </a:r>
            <a:r>
              <a:rPr lang="cs-CZ" i="1" dirty="0" err="1"/>
              <a:t>Grammatik</a:t>
            </a:r>
            <a:r>
              <a:rPr lang="cs-CZ" dirty="0"/>
              <a:t>. Havlíčkův Brod: Fragment, 1994, ISBN 80-901070-6-0. </a:t>
            </a:r>
            <a:endParaRPr lang="cs-CZ" dirty="0" smtClean="0"/>
          </a:p>
          <a:p>
            <a:pPr marL="0" indent="0">
              <a:buNone/>
            </a:pPr>
            <a:endParaRPr lang="cs-CZ" sz="1200" dirty="0"/>
          </a:p>
          <a:p>
            <a:r>
              <a:rPr lang="cs-CZ" dirty="0"/>
              <a:t>MEJZLÍKOVÁ, Šárka. </a:t>
            </a:r>
            <a:r>
              <a:rPr lang="cs-CZ" i="1" dirty="0"/>
              <a:t>Němčina pro samouky a jazykové školy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2009, ISBN 978-80-7358-155-8.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608534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283</TotalTime>
  <Words>773</Words>
  <Application>Microsoft Office PowerPoint</Application>
  <PresentationFormat>Předvádění na obrazovce (4:3)</PresentationFormat>
  <Paragraphs>90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DIE DEKLINATION DES SUBSTANTIVS</vt:lpstr>
      <vt:lpstr>Prezentace aplikace PowerPoint</vt:lpstr>
      <vt:lpstr>Prezentace aplikace PowerPoint</vt:lpstr>
      <vt:lpstr>Prezentace aplikace PowerPoint</vt:lpstr>
      <vt:lpstr>Setzen Sie das Substantiv im Genitiv ein (doplňte do vět podstatná jména ve 2. p.)</vt:lpstr>
      <vt:lpstr>Lösung (řešení)</vt:lpstr>
      <vt:lpstr>Setzen Sie das Substantiv im Dativ ein (dosaďte podstatné jméno v 3. pádě)</vt:lpstr>
      <vt:lpstr>Lösung (řešení)</vt:lpstr>
      <vt:lpstr>Ergänzen Sie die richtige Form des Substantivs (doplňte správný tvar podstatného jména)</vt:lpstr>
      <vt:lpstr>Lösung (řešení)</vt:lpstr>
      <vt:lpstr>Übersetzen Sie (přeložte)</vt:lpstr>
      <vt:lpstr>Lösung (řešení)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Silné skloňování podstatných jmen</dc:title>
  <dc:creator>Lenka</dc:creator>
  <cp:lastModifiedBy>Lenka</cp:lastModifiedBy>
  <cp:revision>25</cp:revision>
  <dcterms:created xsi:type="dcterms:W3CDTF">2013-09-21T14:16:28Z</dcterms:created>
  <dcterms:modified xsi:type="dcterms:W3CDTF">2013-12-04T12:36:23Z</dcterms:modified>
</cp:coreProperties>
</file>